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5" r:id="rId1"/>
  </p:sldMasterIdLst>
  <p:sldIdLst>
    <p:sldId id="256" r:id="rId2"/>
    <p:sldId id="270" r:id="rId3"/>
    <p:sldId id="281" r:id="rId4"/>
    <p:sldId id="271" r:id="rId5"/>
    <p:sldId id="278" r:id="rId6"/>
    <p:sldId id="273" r:id="rId7"/>
    <p:sldId id="284" r:id="rId8"/>
    <p:sldId id="274" r:id="rId9"/>
    <p:sldId id="268" r:id="rId10"/>
    <p:sldId id="259" r:id="rId11"/>
    <p:sldId id="267" r:id="rId12"/>
    <p:sldId id="260" r:id="rId13"/>
    <p:sldId id="261" r:id="rId14"/>
    <p:sldId id="269" r:id="rId15"/>
    <p:sldId id="264" r:id="rId16"/>
    <p:sldId id="265" r:id="rId17"/>
    <p:sldId id="266"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08" autoAdjust="0"/>
    <p:restoredTop sz="94660"/>
  </p:normalViewPr>
  <p:slideViewPr>
    <p:cSldViewPr snapToGrid="0">
      <p:cViewPr varScale="1">
        <p:scale>
          <a:sx n="84" d="100"/>
          <a:sy n="84" d="100"/>
        </p:scale>
        <p:origin x="184" y="184"/>
      </p:cViewPr>
      <p:guideLst/>
    </p:cSldViewPr>
  </p:slideViewPr>
  <p:notesTextViewPr>
    <p:cViewPr>
      <p:scale>
        <a:sx n="1" d="1"/>
        <a:sy n="1" d="1"/>
      </p:scale>
      <p:origin x="0" y="0"/>
    </p:cViewPr>
  </p:notesTextViewPr>
  <p:sorterViewPr>
    <p:cViewPr varScale="1">
      <p:scale>
        <a:sx n="100" d="100"/>
        <a:sy n="100" d="100"/>
      </p:scale>
      <p:origin x="0" y="-42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10/21/22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81944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7DE6118-2437-4B30-8E3C-4D2BE6020583}" type="datetimeFigureOut">
              <a:rPr lang="en-US" smtClean="0"/>
              <a:pPr/>
              <a:t>10/21/22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103659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7DE6118-2437-4B30-8E3C-4D2BE6020583}" type="datetimeFigureOut">
              <a:rPr lang="en-US" smtClean="0"/>
              <a:pPr/>
              <a:t>10/21/22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6639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87DE6118-2437-4B30-8E3C-4D2BE6020583}" type="datetimeFigureOut">
              <a:rPr lang="en-US" smtClean="0"/>
              <a:pPr/>
              <a:t>10/21/22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636921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87DE6118-2437-4B30-8E3C-4D2BE6020583}" type="datetimeFigureOut">
              <a:rPr lang="en-US" smtClean="0"/>
              <a:pPr/>
              <a:t>10/21/22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9125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87DE6118-2437-4B30-8E3C-4D2BE6020583}" type="datetimeFigureOut">
              <a:rPr lang="en-US" smtClean="0"/>
              <a:pPr/>
              <a:t>10/21/22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326351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68238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24198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404748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7DE6118-2437-4B30-8E3C-4D2BE6020583}" type="datetimeFigureOut">
              <a:rPr lang="en-US" smtClean="0"/>
              <a:pPr/>
              <a:t>10/21/22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47446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8206194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684195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65611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51955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7DE6118-2437-4B30-8E3C-4D2BE6020583}" type="datetimeFigureOut">
              <a:rPr lang="en-US" smtClean="0"/>
              <a:pPr/>
              <a:t>10/21/22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8006686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7DE6118-2437-4B30-8E3C-4D2BE6020583}" type="datetimeFigureOut">
              <a:rPr lang="en-US" smtClean="0"/>
              <a:pPr/>
              <a:t>10/21/22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307997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DE6118-2437-4B30-8E3C-4D2BE6020583}" type="datetimeFigureOut">
              <a:rPr lang="en-US" smtClean="0"/>
              <a:pPr/>
              <a:t>10/21/22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3439327340"/>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uturness.com/blog/reussir-orientation-3e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onisep.fr/decouvrir-les-metiers/les-quiz-de-l-onisep/vrai-faux-sur-la-voie-pr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isep.fr/Media/Regions/Hauts-de-France/Nord-Pas-de-Calais/Multimedia/Quiz-a-choix/Quiz-Quelles-etudes-possibles-apres-la-3e" TargetMode="External"/><Relationship Id="rId2" Type="http://schemas.openxmlformats.org/officeDocument/2006/relationships/hyperlink" Target="https://www.onisep.fr/decouvrir-les-metiers/les-quiz-de-l-onisep/Quiz-secteu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onisep.fr/decouvrir-les-metiers/les-quiz-de-l-onisep/Quiz-Quels-metiers-selon-mes-gouts" TargetMode="External"/><Relationship Id="rId7" Type="http://schemas.openxmlformats.org/officeDocument/2006/relationships/image" Target="../media/image4.jpeg"/><Relationship Id="rId2" Type="http://schemas.openxmlformats.org/officeDocument/2006/relationships/hyperlink" Target="https://www.zoom2choose.eu/?bEc=2" TargetMode="External"/><Relationship Id="rId1" Type="http://schemas.openxmlformats.org/officeDocument/2006/relationships/slideLayout" Target="../slideLayouts/slideLayout2.xml"/><Relationship Id="rId6" Type="http://schemas.openxmlformats.org/officeDocument/2006/relationships/hyperlink" Target="https://www.onisep.fr/Les-metiers-animes" TargetMode="External"/><Relationship Id="rId5" Type="http://schemas.openxmlformats.org/officeDocument/2006/relationships/hyperlink" Target="https://oniseptv.onisep.fr/" TargetMode="External"/><Relationship Id="rId10" Type="http://schemas.openxmlformats.org/officeDocument/2006/relationships/image" Target="../media/image7.png"/><Relationship Id="rId4" Type="http://schemas.openxmlformats.org/officeDocument/2006/relationships/hyperlink" Target="https://www.onisep.fr/equipes-educatives/Accompagnement-a-l-orientation-Horaire-dedie/Mon-orientation-Je-gere/college"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7975" y="1287466"/>
            <a:ext cx="9106586" cy="3097866"/>
          </a:xfrm>
        </p:spPr>
        <p:txBody>
          <a:bodyPr>
            <a:normAutofit/>
          </a:bodyPr>
          <a:lstStyle/>
          <a:p>
            <a:pPr algn="ctr"/>
            <a:r>
              <a:rPr lang="fr-FR" sz="6000" dirty="0"/>
              <a:t>Accompagnement à l’orientation</a:t>
            </a:r>
            <a:br>
              <a:rPr lang="fr-FR" sz="6000" dirty="0"/>
            </a:br>
            <a:r>
              <a:rPr lang="fr-FR" sz="6000" dirty="0"/>
              <a:t>en collège </a:t>
            </a:r>
          </a:p>
        </p:txBody>
      </p:sp>
      <p:sp>
        <p:nvSpPr>
          <p:cNvPr id="4" name="AutoShape 2" descr="POST 3EM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POST 3EME.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a:extLst>
              <a:ext uri="{FF2B5EF4-FFF2-40B4-BE49-F238E27FC236}">
                <a16:creationId xmlns:a16="http://schemas.microsoft.com/office/drawing/2014/main" id="{75824CF1-930A-4426-8696-6D640DC3F9AA}"/>
              </a:ext>
            </a:extLst>
          </p:cNvPr>
          <p:cNvSpPr txBox="1"/>
          <p:nvPr/>
        </p:nvSpPr>
        <p:spPr>
          <a:xfrm>
            <a:off x="3734400" y="5749599"/>
            <a:ext cx="6092179" cy="369332"/>
          </a:xfrm>
          <a:prstGeom prst="rect">
            <a:avLst/>
          </a:prstGeom>
          <a:noFill/>
        </p:spPr>
        <p:txBody>
          <a:bodyPr wrap="square" rtlCol="0">
            <a:spAutoFit/>
          </a:bodyPr>
          <a:lstStyle/>
          <a:p>
            <a:pPr algn="ctr"/>
            <a:r>
              <a:rPr lang="fr-FR" dirty="0"/>
              <a:t>Christine LAURENT Psy EN</a:t>
            </a:r>
          </a:p>
        </p:txBody>
      </p:sp>
      <p:sp>
        <p:nvSpPr>
          <p:cNvPr id="6" name="AutoShape 2" descr="Un accompagnement pour mieux manager - S'accomplir pour réussi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2"/>
          <a:stretch>
            <a:fillRect/>
          </a:stretch>
        </p:blipFill>
        <p:spPr>
          <a:xfrm>
            <a:off x="7916122" y="2836399"/>
            <a:ext cx="3580419" cy="2272677"/>
          </a:xfrm>
          <a:prstGeom prst="rect">
            <a:avLst/>
          </a:prstGeom>
        </p:spPr>
      </p:pic>
    </p:spTree>
    <p:extLst>
      <p:ext uri="{BB962C8B-B14F-4D97-AF65-F5344CB8AC3E}">
        <p14:creationId xmlns:p14="http://schemas.microsoft.com/office/powerpoint/2010/main" val="4255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4736" y="173350"/>
            <a:ext cx="8911687" cy="1280890"/>
          </a:xfrm>
        </p:spPr>
        <p:txBody>
          <a:bodyPr/>
          <a:lstStyle/>
          <a:p>
            <a:pPr algn="ctr"/>
            <a:r>
              <a:rPr lang="fr-FR" dirty="0"/>
              <a:t>L’orientation après la 4</a:t>
            </a:r>
            <a:r>
              <a:rPr lang="fr-FR" baseline="30000" dirty="0"/>
              <a:t>ème</a:t>
            </a:r>
            <a:r>
              <a:rPr lang="fr-FR" dirty="0"/>
              <a:t> </a:t>
            </a:r>
          </a:p>
        </p:txBody>
      </p:sp>
      <p:sp>
        <p:nvSpPr>
          <p:cNvPr id="3" name="Espace réservé du contenu 2"/>
          <p:cNvSpPr>
            <a:spLocks noGrp="1"/>
          </p:cNvSpPr>
          <p:nvPr>
            <p:ph idx="1"/>
          </p:nvPr>
        </p:nvSpPr>
        <p:spPr>
          <a:xfrm>
            <a:off x="1371600" y="1633415"/>
            <a:ext cx="9601200" cy="4829908"/>
          </a:xfrm>
        </p:spPr>
        <p:txBody>
          <a:bodyPr>
            <a:normAutofit/>
          </a:bodyPr>
          <a:lstStyle/>
          <a:p>
            <a:r>
              <a:rPr lang="fr-FR" dirty="0"/>
              <a:t>Des dispositifs et des procédures différents</a:t>
            </a:r>
          </a:p>
          <a:p>
            <a:pPr lvl="1" algn="just">
              <a:buFont typeface="Arial" panose="020B0604020202020204" pitchFamily="34" charset="0"/>
              <a:buChar char="•"/>
            </a:pPr>
            <a:r>
              <a:rPr lang="fr-FR" b="1" dirty="0"/>
              <a:t>La 3</a:t>
            </a:r>
            <a:r>
              <a:rPr lang="fr-FR" b="1" baseline="30000" dirty="0"/>
              <a:t>ème</a:t>
            </a:r>
            <a:r>
              <a:rPr lang="fr-FR" b="1" dirty="0"/>
              <a:t> générale: </a:t>
            </a:r>
          </a:p>
          <a:p>
            <a:pPr marL="457200" lvl="1" indent="0" algn="just">
              <a:buNone/>
            </a:pPr>
            <a:r>
              <a:rPr lang="fr-FR" dirty="0"/>
              <a:t>C’est la poursuite d’étude la plus fréquente </a:t>
            </a:r>
            <a:r>
              <a:rPr lang="fr-FR" dirty="0" err="1"/>
              <a:t>apres</a:t>
            </a:r>
            <a:r>
              <a:rPr lang="fr-FR" dirty="0"/>
              <a:t> la 4</a:t>
            </a:r>
            <a:r>
              <a:rPr lang="fr-FR" baseline="30000" dirty="0"/>
              <a:t>ème</a:t>
            </a:r>
            <a:r>
              <a:rPr lang="fr-FR" dirty="0"/>
              <a:t> générale. Le passage en </a:t>
            </a:r>
            <a:r>
              <a:rPr lang="fr-FR" dirty="0">
                <a:hlinkClick r:id="rId2"/>
              </a:rPr>
              <a:t>3ème générale</a:t>
            </a:r>
            <a:r>
              <a:rPr lang="fr-FR" dirty="0"/>
              <a:t> est la continuité logique du parcours d’orientation. L’élève suit les mêmes matières qu’en 4</a:t>
            </a:r>
            <a:r>
              <a:rPr lang="fr-FR" baseline="30000" dirty="0"/>
              <a:t>ème</a:t>
            </a:r>
            <a:r>
              <a:rPr lang="fr-FR" dirty="0"/>
              <a:t> et les enseignements seront dispensés de la même façon.</a:t>
            </a:r>
          </a:p>
          <a:p>
            <a:pPr marL="530352" lvl="1" indent="0">
              <a:buNone/>
            </a:pPr>
            <a:endParaRPr lang="fr-FR" dirty="0"/>
          </a:p>
          <a:p>
            <a:pPr lvl="1" algn="just">
              <a:buFont typeface="Arial" panose="020B0604020202020204" pitchFamily="34" charset="0"/>
              <a:buChar char="•"/>
            </a:pPr>
            <a:r>
              <a:rPr lang="fr-FR" b="1" dirty="0"/>
              <a:t>La 3</a:t>
            </a:r>
            <a:r>
              <a:rPr lang="fr-FR" b="1" baseline="30000" dirty="0"/>
              <a:t>ème</a:t>
            </a:r>
            <a:r>
              <a:rPr lang="fr-FR" b="1" dirty="0"/>
              <a:t> en Maison Familiale et Rurale : </a:t>
            </a:r>
          </a:p>
          <a:p>
            <a:pPr marL="457200" lvl="1" indent="0" algn="just">
              <a:buNone/>
            </a:pPr>
            <a:r>
              <a:rPr lang="fr-FR" sz="1600" dirty="0"/>
              <a:t>Cette classe  est en direction des élèves qui souhaitent s’orienter vers </a:t>
            </a:r>
            <a:r>
              <a:rPr lang="fr-FR" dirty="0"/>
              <a:t>une formation</a:t>
            </a:r>
            <a:r>
              <a:rPr lang="fr-FR" sz="1600" dirty="0"/>
              <a:t> professionnelle (en lycée agricole ou non) ou ne sachant pas encore quoi faire dans l’avenir . L’enseignement est différent de celui dispensé dans les collèges. </a:t>
            </a:r>
          </a:p>
          <a:p>
            <a:pPr marL="457200" lvl="1" indent="0" algn="just">
              <a:buNone/>
            </a:pPr>
            <a:r>
              <a:rPr lang="fr-FR" sz="1600" dirty="0"/>
              <a:t>En MFR, c’est une véritable alternance entre les cours et les stages en entreprises. Ceci implique un investissement de la part des parents également, puisqu’il faut se montrer disponible pour aider son enfant à trouver des stages et à s’y rendre. L’alternance implique que l’élève ait 14 ans avant la fin de l’année civile pour pouvoir s’inscrire </a:t>
            </a:r>
            <a:br>
              <a:rPr lang="fr-FR" sz="1600" dirty="0"/>
            </a:br>
            <a:r>
              <a:rPr lang="fr-FR" sz="1600" dirty="0"/>
              <a:t>A l’issue de la 3ème, l’élève pourra poursuivre vers une seconde professionnelle ou un CAP.</a:t>
            </a:r>
          </a:p>
        </p:txBody>
      </p:sp>
      <p:pic>
        <p:nvPicPr>
          <p:cNvPr id="4" name="Image 3"/>
          <p:cNvPicPr>
            <a:picLocks noChangeAspect="1"/>
          </p:cNvPicPr>
          <p:nvPr/>
        </p:nvPicPr>
        <p:blipFill>
          <a:blip r:embed="rId3"/>
          <a:stretch>
            <a:fillRect/>
          </a:stretch>
        </p:blipFill>
        <p:spPr>
          <a:xfrm>
            <a:off x="10856423" y="305654"/>
            <a:ext cx="1175631" cy="1767144"/>
          </a:xfrm>
          <a:prstGeom prst="rect">
            <a:avLst/>
          </a:prstGeom>
        </p:spPr>
      </p:pic>
    </p:spTree>
    <p:extLst>
      <p:ext uri="{BB962C8B-B14F-4D97-AF65-F5344CB8AC3E}">
        <p14:creationId xmlns:p14="http://schemas.microsoft.com/office/powerpoint/2010/main" val="353714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775" y="313508"/>
            <a:ext cx="10178322" cy="967444"/>
          </a:xfrm>
        </p:spPr>
        <p:txBody>
          <a:bodyPr/>
          <a:lstStyle/>
          <a:p>
            <a:pPr algn="ctr"/>
            <a:r>
              <a:rPr lang="fr-FR" dirty="0"/>
              <a:t>L’orientation après la 4</a:t>
            </a:r>
            <a:r>
              <a:rPr lang="fr-FR" baseline="30000" dirty="0"/>
              <a:t>ème</a:t>
            </a:r>
            <a:r>
              <a:rPr lang="fr-FR" dirty="0"/>
              <a:t> </a:t>
            </a:r>
          </a:p>
        </p:txBody>
      </p:sp>
      <p:sp>
        <p:nvSpPr>
          <p:cNvPr id="3" name="Espace réservé du contenu 2"/>
          <p:cNvSpPr>
            <a:spLocks noGrp="1"/>
          </p:cNvSpPr>
          <p:nvPr>
            <p:ph idx="1"/>
          </p:nvPr>
        </p:nvSpPr>
        <p:spPr>
          <a:xfrm>
            <a:off x="1488831" y="1852246"/>
            <a:ext cx="9601200" cy="4546600"/>
          </a:xfrm>
        </p:spPr>
        <p:txBody>
          <a:bodyPr>
            <a:normAutofit/>
          </a:bodyPr>
          <a:lstStyle/>
          <a:p>
            <a:pPr lvl="1" algn="just"/>
            <a:r>
              <a:rPr lang="fr-FR" b="1" dirty="0"/>
              <a:t>La 3</a:t>
            </a:r>
            <a:r>
              <a:rPr lang="fr-FR" b="1" baseline="30000" dirty="0"/>
              <a:t>ème</a:t>
            </a:r>
            <a:r>
              <a:rPr lang="fr-FR" b="1" dirty="0"/>
              <a:t> prépa métier : </a:t>
            </a:r>
          </a:p>
          <a:p>
            <a:pPr marL="457200" lvl="1" indent="0" algn="just">
              <a:buNone/>
            </a:pPr>
            <a:endParaRPr lang="fr-FR" sz="1400" b="1" dirty="0"/>
          </a:p>
          <a:p>
            <a:pPr marL="457200" lvl="1" indent="0" algn="just">
              <a:buNone/>
            </a:pPr>
            <a:r>
              <a:rPr lang="fr-FR" dirty="0"/>
              <a:t>Cette classe de 3</a:t>
            </a:r>
            <a:r>
              <a:rPr lang="fr-FR" baseline="30000" dirty="0"/>
              <a:t>ème</a:t>
            </a:r>
            <a:r>
              <a:rPr lang="fr-FR" dirty="0"/>
              <a:t> se déroule en </a:t>
            </a:r>
            <a:r>
              <a:rPr lang="fr-FR" u="sng" dirty="0"/>
              <a:t>lycée professionnel</a:t>
            </a:r>
            <a:r>
              <a:rPr lang="fr-FR" dirty="0"/>
              <a:t>. Cette orientation est à envisager pour les élèves  qui souhaitent se diriger vers une poursuite d’études en milieu professionnel. </a:t>
            </a:r>
          </a:p>
          <a:p>
            <a:pPr marL="457200" lvl="1" indent="0">
              <a:buNone/>
            </a:pPr>
            <a:r>
              <a:rPr lang="fr-FR" dirty="0"/>
              <a:t>L’objectif est de découvrir concrètement plusieurs domaines professionnels : six heures par semaine sont consacrées au travail en atelier, à la visite de diverses entreprises et établissements scolaires. De plus, viennent se greffer deux à trois semaines de stage. </a:t>
            </a:r>
          </a:p>
          <a:p>
            <a:pPr marL="457200" lvl="1" indent="0">
              <a:buNone/>
            </a:pPr>
            <a:br>
              <a:rPr lang="fr-FR" dirty="0"/>
            </a:br>
            <a:r>
              <a:rPr lang="fr-FR" dirty="0"/>
              <a:t>NB: L’admission, sur dossier,  est relativement compliquée, environ un dossier sur deux est accepté. </a:t>
            </a:r>
            <a:br>
              <a:rPr lang="fr-FR" dirty="0"/>
            </a:br>
            <a:r>
              <a:rPr lang="fr-FR" dirty="0"/>
              <a:t>A la suite de la 3ème prépa-métier, en fonction de ses résultats l’élève  sera orienté principalement vers la seconde professionnelle ou un CAP. Il peut aussi être orienté vers la seconde générale et technologique.</a:t>
            </a:r>
          </a:p>
        </p:txBody>
      </p:sp>
      <p:sp>
        <p:nvSpPr>
          <p:cNvPr id="4" name="AutoShape 2" descr="LA 3EME PREPA-METIERS – Lycée Jean Rac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LA 3EME PREPA-METIERS – Lycée Jean Rac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a:stretch>
            <a:fillRect/>
          </a:stretch>
        </p:blipFill>
        <p:spPr>
          <a:xfrm>
            <a:off x="9724070" y="430303"/>
            <a:ext cx="2134053" cy="1273786"/>
          </a:xfrm>
          <a:prstGeom prst="rect">
            <a:avLst/>
          </a:prstGeom>
        </p:spPr>
      </p:pic>
    </p:spTree>
    <p:extLst>
      <p:ext uri="{BB962C8B-B14F-4D97-AF65-F5344CB8AC3E}">
        <p14:creationId xmlns:p14="http://schemas.microsoft.com/office/powerpoint/2010/main" val="213066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L’orientation après la 3</a:t>
            </a:r>
            <a:r>
              <a:rPr lang="fr-FR" baseline="30000" dirty="0"/>
              <a:t>ème</a:t>
            </a:r>
            <a:r>
              <a:rPr lang="fr-FR" dirty="0"/>
              <a:t> </a:t>
            </a:r>
          </a:p>
        </p:txBody>
      </p:sp>
      <p:sp>
        <p:nvSpPr>
          <p:cNvPr id="3" name="Espace réservé du contenu 2"/>
          <p:cNvSpPr>
            <a:spLocks noGrp="1"/>
          </p:cNvSpPr>
          <p:nvPr>
            <p:ph idx="1"/>
          </p:nvPr>
        </p:nvSpPr>
        <p:spPr>
          <a:xfrm>
            <a:off x="1251678" y="1480457"/>
            <a:ext cx="10178322" cy="4855949"/>
          </a:xfrm>
        </p:spPr>
        <p:txBody>
          <a:bodyPr>
            <a:normAutofit lnSpcReduction="10000"/>
          </a:bodyPr>
          <a:lstStyle/>
          <a:p>
            <a:pPr marL="0" indent="0">
              <a:buNone/>
            </a:pPr>
            <a:r>
              <a:rPr lang="fr-FR" dirty="0"/>
              <a:t>Après la 3</a:t>
            </a:r>
            <a:r>
              <a:rPr lang="fr-FR" baseline="30000" dirty="0"/>
              <a:t>ème </a:t>
            </a:r>
            <a:r>
              <a:rPr lang="fr-FR" dirty="0"/>
              <a:t> générale , les élèves peuvent se diriger vers :</a:t>
            </a:r>
          </a:p>
          <a:p>
            <a:r>
              <a:rPr lang="fr-FR" b="1" dirty="0"/>
              <a:t>la voie générale et Technologique</a:t>
            </a:r>
            <a:r>
              <a:rPr lang="fr-FR" dirty="0"/>
              <a:t> pour préparer un Bac Général ou un Bac technologique en 3 ans visant à développer la culture générale ou technique en rapport avec un domaine.</a:t>
            </a:r>
          </a:p>
          <a:p>
            <a:pPr marL="0" indent="0">
              <a:buNone/>
            </a:pPr>
            <a:r>
              <a:rPr lang="fr-FR" dirty="0"/>
              <a:t>Ce sont les mêmes modes de transmission qu’au collège</a:t>
            </a:r>
          </a:p>
          <a:p>
            <a:pPr marL="0" lvl="0" indent="0">
              <a:buNone/>
            </a:pPr>
            <a:endParaRPr lang="fr-FR" dirty="0"/>
          </a:p>
          <a:p>
            <a:r>
              <a:rPr lang="fr-FR" b="1" dirty="0"/>
              <a:t>la voie Professionnelle</a:t>
            </a:r>
            <a:r>
              <a:rPr lang="fr-FR" dirty="0"/>
              <a:t> pour préparer un Bac professionnel en 3ans ou un CAP en 2 ans. Il s’agit d’apprendre un métier en passant progressivement de l’école au monde du travail</a:t>
            </a:r>
          </a:p>
          <a:p>
            <a:pPr marL="0" indent="0">
              <a:buNone/>
            </a:pPr>
            <a:r>
              <a:rPr lang="fr-FR" dirty="0"/>
              <a:t>La formation est basée sur des enseignements généraux plus concrets et davantage en relation avec l’entreprise et ses métiers ; ainsi que sur des enseignements professionnels pour apprendre des techniques et des gestes professionnels,</a:t>
            </a:r>
          </a:p>
          <a:p>
            <a:pPr marL="0" indent="0">
              <a:buNone/>
            </a:pPr>
            <a:r>
              <a:rPr lang="fr-FR" dirty="0"/>
              <a:t>Il existe plusieurs modes de formation en LP (privés ou publics), en MFR, en CFA accessibles,</a:t>
            </a:r>
          </a:p>
          <a:p>
            <a:pPr marL="0" indent="0">
              <a:buNone/>
            </a:pPr>
            <a:r>
              <a:rPr lang="fr-FR" dirty="0"/>
              <a:t>NB: Les démarches CFA sont de la responsabilité des élèves et de leur famille,</a:t>
            </a:r>
          </a:p>
          <a:p>
            <a:pPr marL="0" indent="0">
              <a:buNone/>
            </a:pPr>
            <a:endParaRPr lang="fr-FR" dirty="0"/>
          </a:p>
        </p:txBody>
      </p:sp>
    </p:spTree>
    <p:extLst>
      <p:ext uri="{BB962C8B-B14F-4D97-AF65-F5344CB8AC3E}">
        <p14:creationId xmlns:p14="http://schemas.microsoft.com/office/powerpoint/2010/main" val="365259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436832" y="105499"/>
            <a:ext cx="8911687" cy="645939"/>
          </a:xfrm>
        </p:spPr>
        <p:txBody>
          <a:bodyPr/>
          <a:lstStyle/>
          <a:p>
            <a:pPr algn="ctr"/>
            <a:r>
              <a:rPr lang="fr-FR" dirty="0"/>
              <a:t>Les lieux de formation</a:t>
            </a:r>
          </a:p>
        </p:txBody>
      </p:sp>
      <p:sp>
        <p:nvSpPr>
          <p:cNvPr id="3" name="Espace réservé du contenu 2"/>
          <p:cNvSpPr>
            <a:spLocks noGrp="1"/>
          </p:cNvSpPr>
          <p:nvPr>
            <p:ph idx="1"/>
          </p:nvPr>
        </p:nvSpPr>
        <p:spPr>
          <a:xfrm>
            <a:off x="1429729" y="1013988"/>
            <a:ext cx="10762271" cy="5603836"/>
          </a:xfrm>
        </p:spPr>
        <p:txBody>
          <a:bodyPr>
            <a:normAutofit fontScale="85000" lnSpcReduction="20000"/>
          </a:bodyPr>
          <a:lstStyle/>
          <a:p>
            <a:pPr lvl="0"/>
            <a:r>
              <a:rPr lang="fr-FR" b="1" dirty="0"/>
              <a:t>Les lycées généraux et technologiques </a:t>
            </a:r>
          </a:p>
          <a:p>
            <a:pPr marL="0" lvl="0" indent="0">
              <a:buNone/>
            </a:pPr>
            <a:r>
              <a:rPr lang="fr-FR" dirty="0"/>
              <a:t>La plupart des lycées de l’Académie proposent le bac général .  Attention , aucun ne proposer TOUS les enseignements de spécialité!</a:t>
            </a:r>
          </a:p>
          <a:p>
            <a:pPr marL="0" lvl="0" indent="0">
              <a:buNone/>
            </a:pPr>
            <a:r>
              <a:rPr lang="fr-FR" dirty="0"/>
              <a:t>La répartition des bacs technologiques est  étendue sur le bassin, un changement d’EPLE est donc possible après la 2de / série de bac choisie.</a:t>
            </a:r>
          </a:p>
          <a:p>
            <a:pPr marL="0" lvl="0" indent="0">
              <a:buNone/>
            </a:pPr>
            <a:r>
              <a:rPr lang="fr-FR" dirty="0"/>
              <a:t>L’affectation en 2 GT est sectorisée en fonction du domicile des parents. Les élèves sont prioritairement affectés sur leur lycée de secteur. </a:t>
            </a:r>
          </a:p>
          <a:p>
            <a:pPr marL="0" lvl="0" indent="0">
              <a:buNone/>
            </a:pPr>
            <a:r>
              <a:rPr lang="fr-FR" dirty="0"/>
              <a:t>Exemple: nos élèves qui habitent pour la plupart aux abymes  peuvent choisir entre : </a:t>
            </a:r>
          </a:p>
          <a:p>
            <a:pPr marL="0" lvl="0" indent="0">
              <a:buNone/>
            </a:pPr>
            <a:r>
              <a:rPr lang="fr-FR" b="1" dirty="0"/>
              <a:t>LGT </a:t>
            </a:r>
            <a:r>
              <a:rPr lang="fr-FR" b="1" dirty="0" err="1"/>
              <a:t>Baimbridge</a:t>
            </a:r>
            <a:r>
              <a:rPr lang="fr-FR" b="1" dirty="0"/>
              <a:t>, Jardin d’Essai, LPO chevalier De Saint-Georges, LPO Carnot ou éventuellement LGT </a:t>
            </a:r>
            <a:r>
              <a:rPr lang="fr-FR" b="1" dirty="0" err="1"/>
              <a:t>F.Proto</a:t>
            </a:r>
            <a:endParaRPr lang="fr-FR" b="1" dirty="0"/>
          </a:p>
          <a:p>
            <a:pPr marL="0" lvl="0" indent="0">
              <a:buNone/>
            </a:pPr>
            <a:r>
              <a:rPr lang="fr-FR" dirty="0" err="1"/>
              <a:t>NB:Ils</a:t>
            </a:r>
            <a:r>
              <a:rPr lang="fr-FR" dirty="0"/>
              <a:t> ont la possibilité de demander un autre établissement après une demande de dérogation.</a:t>
            </a:r>
          </a:p>
          <a:p>
            <a:pPr marL="0" lvl="0" indent="0">
              <a:buNone/>
            </a:pPr>
            <a:endParaRPr lang="fr-FR" dirty="0"/>
          </a:p>
          <a:p>
            <a:r>
              <a:rPr lang="fr-FR" b="1" dirty="0"/>
              <a:t>Les formations professionnelles : </a:t>
            </a:r>
          </a:p>
          <a:p>
            <a:pPr>
              <a:buFontTx/>
              <a:buChar char="-"/>
            </a:pPr>
            <a:r>
              <a:rPr lang="fr-FR" b="1" dirty="0"/>
              <a:t>Le  Lycée Professionnel ou Lycée Polyvalent </a:t>
            </a:r>
            <a:r>
              <a:rPr lang="fr-FR" dirty="0"/>
              <a:t>: la répartition est sur l’ensemble du territoire , il n’y pas de sectorisation mais la procédure d’affectation est académique et les  taux des pression sont élevés </a:t>
            </a:r>
            <a:r>
              <a:rPr lang="fr-FR" dirty="0" err="1"/>
              <a:t>ie</a:t>
            </a:r>
            <a:r>
              <a:rPr lang="fr-FR" dirty="0"/>
              <a:t> plus de demande que de places </a:t>
            </a:r>
          </a:p>
          <a:p>
            <a:pPr>
              <a:buFontTx/>
              <a:buChar char="-"/>
            </a:pPr>
            <a:r>
              <a:rPr lang="fr-FR" b="1" dirty="0"/>
              <a:t>Les Maisons Familiales et Rurales </a:t>
            </a:r>
            <a:r>
              <a:rPr lang="fr-FR" dirty="0"/>
              <a:t>: la démarche doit être initiée par les parents avec un accompagnement par les équipes </a:t>
            </a:r>
          </a:p>
          <a:p>
            <a:pPr>
              <a:buFontTx/>
              <a:buChar char="-"/>
            </a:pPr>
            <a:r>
              <a:rPr lang="fr-FR" b="1" dirty="0"/>
              <a:t>Le Centre de Formations par Alternance </a:t>
            </a:r>
            <a:r>
              <a:rPr lang="fr-FR" dirty="0"/>
              <a:t>: la démarche doit être initiée par les parents avec un accompagnement des équipes . La difficulté tient au fait que les élèves doivent trouver un patron et signer un contrat de travail</a:t>
            </a:r>
          </a:p>
          <a:p>
            <a:pPr>
              <a:buFontTx/>
              <a:buChar char="-"/>
            </a:pPr>
            <a:r>
              <a:rPr lang="fr-FR" b="1" dirty="0"/>
              <a:t>Les LP Privés </a:t>
            </a:r>
            <a:r>
              <a:rPr lang="fr-FR" dirty="0"/>
              <a:t>: la démarche doit être faite par les parents </a:t>
            </a:r>
          </a:p>
          <a:p>
            <a:pPr marL="0" indent="0">
              <a:buNone/>
            </a:pPr>
            <a:endParaRPr lang="fr-FR" dirty="0"/>
          </a:p>
          <a:p>
            <a:endParaRPr lang="fr-FR" dirty="0"/>
          </a:p>
        </p:txBody>
      </p:sp>
    </p:spTree>
    <p:extLst>
      <p:ext uri="{BB962C8B-B14F-4D97-AF65-F5344CB8AC3E}">
        <p14:creationId xmlns:p14="http://schemas.microsoft.com/office/powerpoint/2010/main" val="3481465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1015" y="123093"/>
            <a:ext cx="9601200" cy="791307"/>
          </a:xfrm>
        </p:spPr>
        <p:txBody>
          <a:bodyPr>
            <a:normAutofit/>
          </a:bodyPr>
          <a:lstStyle/>
          <a:p>
            <a:pPr algn="ctr"/>
            <a:r>
              <a:rPr lang="fr-FR" dirty="0"/>
              <a:t>Orientation PUIS Affectation</a:t>
            </a:r>
          </a:p>
        </p:txBody>
      </p:sp>
      <p:sp>
        <p:nvSpPr>
          <p:cNvPr id="3" name="Espace réservé du contenu 2"/>
          <p:cNvSpPr>
            <a:spLocks noGrp="1"/>
          </p:cNvSpPr>
          <p:nvPr>
            <p:ph idx="1"/>
          </p:nvPr>
        </p:nvSpPr>
        <p:spPr>
          <a:xfrm>
            <a:off x="1371600" y="1250461"/>
            <a:ext cx="9601200" cy="5345723"/>
          </a:xfrm>
        </p:spPr>
        <p:txBody>
          <a:bodyPr>
            <a:normAutofit/>
          </a:bodyPr>
          <a:lstStyle/>
          <a:p>
            <a:r>
              <a:rPr lang="fr-FR" b="1" dirty="0"/>
              <a:t>L’orientation</a:t>
            </a:r>
            <a:r>
              <a:rPr lang="fr-FR" dirty="0"/>
              <a:t> est un choix qui résulte du dialogue entre la famille, l’élève et l’EPLE. </a:t>
            </a:r>
          </a:p>
          <a:p>
            <a:pPr lvl="0"/>
            <a:r>
              <a:rPr lang="fr-FR" dirty="0"/>
              <a:t>Le redoublement ne constitue plus une voie d’orientation et revêt un caractère exceptionnel pour pallier à une période importante de rupture dans les apprentissages scolaires</a:t>
            </a:r>
          </a:p>
          <a:p>
            <a:pPr lvl="0"/>
            <a:r>
              <a:rPr lang="fr-FR" dirty="0"/>
              <a:t>Lorsque la famille n’obtient pas satisfaction elle peut de droit demander le maintien</a:t>
            </a:r>
          </a:p>
          <a:p>
            <a:r>
              <a:rPr lang="fr-FR" b="1" dirty="0"/>
              <a:t>L’affectation</a:t>
            </a:r>
            <a:r>
              <a:rPr lang="fr-FR" dirty="0"/>
              <a:t> est le fait d’attribuer une place à l’élève dans un EPLE. Le logiciel AFFELNET permet d’effectuer un classement des candidatures en fonction de critères prédéfinis</a:t>
            </a:r>
          </a:p>
          <a:p>
            <a:r>
              <a:rPr lang="fr-FR" dirty="0"/>
              <a:t>L’élève et sa famille peuvent formuler de 1 à 3 vœux d’affectation</a:t>
            </a:r>
          </a:p>
          <a:p>
            <a:pPr lvl="0"/>
            <a:r>
              <a:rPr lang="fr-FR" dirty="0"/>
              <a:t>Priorité au vœu 1 pour une demande d’affectation en voie professionnelle afin d’éviter les orientations par défaut</a:t>
            </a:r>
          </a:p>
          <a:p>
            <a:pPr lvl="0"/>
            <a:r>
              <a:rPr lang="fr-FR" dirty="0"/>
              <a:t>Attention aux formations à recrutement particulier : hôtellerie-restauration, sécurité prévention, design et arts appliqués, technique de la musique et de la danse et classe sport qui sélectionnent  les futurs élèves </a:t>
            </a:r>
          </a:p>
          <a:p>
            <a:pPr marL="0" indent="0">
              <a:buNone/>
            </a:pPr>
            <a:endParaRPr lang="fr-FR" dirty="0"/>
          </a:p>
        </p:txBody>
      </p:sp>
    </p:spTree>
    <p:extLst>
      <p:ext uri="{BB962C8B-B14F-4D97-AF65-F5344CB8AC3E}">
        <p14:creationId xmlns:p14="http://schemas.microsoft.com/office/powerpoint/2010/main" val="2324402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1266" y="146994"/>
            <a:ext cx="10178322" cy="801981"/>
          </a:xfrm>
        </p:spPr>
        <p:txBody>
          <a:bodyPr>
            <a:normAutofit fontScale="90000"/>
          </a:bodyPr>
          <a:lstStyle/>
          <a:p>
            <a:pPr algn="ctr"/>
            <a:r>
              <a:rPr lang="fr-FR" dirty="0"/>
              <a:t>Quelles Actions,  quels outils en 4</a:t>
            </a:r>
            <a:r>
              <a:rPr lang="fr-FR" baseline="30000" dirty="0"/>
              <a:t>ème?</a:t>
            </a:r>
            <a:br>
              <a:rPr lang="fr-FR" baseline="30000" dirty="0"/>
            </a:b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480923792"/>
              </p:ext>
            </p:extLst>
          </p:nvPr>
        </p:nvGraphicFramePr>
        <p:xfrm>
          <a:off x="1255430" y="1592504"/>
          <a:ext cx="10830945" cy="5995808"/>
        </p:xfrm>
        <a:graphic>
          <a:graphicData uri="http://schemas.openxmlformats.org/drawingml/2006/table">
            <a:tbl>
              <a:tblPr firstRow="1" bandRow="1">
                <a:tableStyleId>{5C22544A-7EE6-4342-B048-85BDC9FD1C3A}</a:tableStyleId>
              </a:tblPr>
              <a:tblGrid>
                <a:gridCol w="3610315">
                  <a:extLst>
                    <a:ext uri="{9D8B030D-6E8A-4147-A177-3AD203B41FA5}">
                      <a16:colId xmlns:a16="http://schemas.microsoft.com/office/drawing/2014/main" val="20000"/>
                    </a:ext>
                  </a:extLst>
                </a:gridCol>
                <a:gridCol w="3610315">
                  <a:extLst>
                    <a:ext uri="{9D8B030D-6E8A-4147-A177-3AD203B41FA5}">
                      <a16:colId xmlns:a16="http://schemas.microsoft.com/office/drawing/2014/main" val="20001"/>
                    </a:ext>
                  </a:extLst>
                </a:gridCol>
                <a:gridCol w="3610315">
                  <a:extLst>
                    <a:ext uri="{9D8B030D-6E8A-4147-A177-3AD203B41FA5}">
                      <a16:colId xmlns:a16="http://schemas.microsoft.com/office/drawing/2014/main" val="20002"/>
                    </a:ext>
                  </a:extLst>
                </a:gridCol>
              </a:tblGrid>
              <a:tr h="661808">
                <a:tc>
                  <a:txBody>
                    <a:bodyPr/>
                    <a:lstStyle/>
                    <a:p>
                      <a:pPr algn="ctr"/>
                      <a:r>
                        <a:rPr lang="fr-FR" dirty="0"/>
                        <a:t>Connaissance de soi</a:t>
                      </a:r>
                    </a:p>
                  </a:txBody>
                  <a:tcPr marL="96944" marR="96944"/>
                </a:tc>
                <a:tc>
                  <a:txBody>
                    <a:bodyPr/>
                    <a:lstStyle/>
                    <a:p>
                      <a:pPr algn="ctr"/>
                      <a:r>
                        <a:rPr lang="fr-FR" dirty="0"/>
                        <a:t>Connaissance</a:t>
                      </a:r>
                      <a:r>
                        <a:rPr lang="fr-FR" baseline="0" dirty="0"/>
                        <a:t> des métiers et des formations</a:t>
                      </a:r>
                      <a:endParaRPr lang="fr-FR" dirty="0"/>
                    </a:p>
                  </a:txBody>
                  <a:tcPr marL="96944" marR="96944"/>
                </a:tc>
                <a:tc>
                  <a:txBody>
                    <a:bodyPr/>
                    <a:lstStyle/>
                    <a:p>
                      <a:pPr algn="ctr"/>
                      <a:r>
                        <a:rPr lang="fr-FR" dirty="0"/>
                        <a:t>Compréhensio</a:t>
                      </a:r>
                      <a:r>
                        <a:rPr lang="fr-FR" baseline="0" dirty="0"/>
                        <a:t>n des procédures</a:t>
                      </a:r>
                      <a:endParaRPr lang="fr-FR" dirty="0"/>
                    </a:p>
                  </a:txBody>
                  <a:tcPr marL="96944" marR="96944"/>
                </a:tc>
                <a:extLst>
                  <a:ext uri="{0D108BD9-81ED-4DB2-BD59-A6C34878D82A}">
                    <a16:rowId xmlns:a16="http://schemas.microsoft.com/office/drawing/2014/main" val="10000"/>
                  </a:ext>
                </a:extLst>
              </a:tr>
              <a:tr h="2129541">
                <a:tc>
                  <a:txBody>
                    <a:bodyPr/>
                    <a:lstStyle/>
                    <a:p>
                      <a:pPr marL="285750" indent="-285750">
                        <a:spcAft>
                          <a:spcPts val="600"/>
                        </a:spcAft>
                        <a:buFont typeface="Arial" panose="020B0604020202020204" pitchFamily="34" charset="0"/>
                        <a:buChar char="•"/>
                      </a:pPr>
                      <a:r>
                        <a:rPr lang="fr-FR" dirty="0"/>
                        <a:t>Passation de </a:t>
                      </a:r>
                      <a:r>
                        <a:rPr lang="fr-FR" b="1" dirty="0"/>
                        <a:t>questionnaire centres d’</a:t>
                      </a:r>
                      <a:r>
                        <a:rPr lang="fr-FR" b="1" dirty="0" err="1"/>
                        <a:t>intêrets</a:t>
                      </a:r>
                      <a:r>
                        <a:rPr lang="fr-FR" b="1" dirty="0"/>
                        <a:t> professionnels</a:t>
                      </a:r>
                      <a:r>
                        <a:rPr lang="fr-FR" b="1" baseline="0" dirty="0"/>
                        <a:t> </a:t>
                      </a:r>
                      <a:r>
                        <a:rPr lang="fr-FR" baseline="0" dirty="0"/>
                        <a:t>Onisep</a:t>
                      </a:r>
                    </a:p>
                    <a:p>
                      <a:pPr marL="285750" indent="-285750">
                        <a:spcAft>
                          <a:spcPts val="600"/>
                        </a:spcAft>
                        <a:buFont typeface="Arial" panose="020B0604020202020204" pitchFamily="34" charset="0"/>
                        <a:buChar char="•"/>
                      </a:pPr>
                      <a:r>
                        <a:rPr lang="fr-FR" baseline="0" dirty="0"/>
                        <a:t>Entretiens approfondis Psy EN</a:t>
                      </a:r>
                    </a:p>
                    <a:p>
                      <a:pPr marL="285750" indent="-285750">
                        <a:spcAft>
                          <a:spcPts val="600"/>
                        </a:spcAft>
                        <a:buFont typeface="Arial" panose="020B0604020202020204" pitchFamily="34" charset="0"/>
                        <a:buChar char="•"/>
                      </a:pPr>
                      <a:r>
                        <a:rPr lang="fr-FR" baseline="0" dirty="0"/>
                        <a:t>Travail en classe  sur le </a:t>
                      </a:r>
                      <a:r>
                        <a:rPr lang="fr-FR" b="1" baseline="0" dirty="0"/>
                        <a:t>Portrait chinois </a:t>
                      </a:r>
                      <a:r>
                        <a:rPr lang="fr-FR" baseline="0" dirty="0"/>
                        <a:t>à présenter à la classe (peut être fait en langues vivantes )</a:t>
                      </a:r>
                    </a:p>
                    <a:p>
                      <a:pPr marL="285750" indent="-285750">
                        <a:spcAft>
                          <a:spcPts val="600"/>
                        </a:spcAft>
                        <a:buFont typeface="Arial" panose="020B0604020202020204" pitchFamily="34" charset="0"/>
                        <a:buChar char="•"/>
                      </a:pPr>
                      <a:r>
                        <a:rPr lang="fr-FR" baseline="0" dirty="0"/>
                        <a:t>…</a:t>
                      </a:r>
                      <a:endParaRPr lang="fr-FR" dirty="0"/>
                    </a:p>
                  </a:txBody>
                  <a:tcPr marL="96944" marR="96944"/>
                </a:tc>
                <a:tc>
                  <a:txBody>
                    <a:bodyPr/>
                    <a:lstStyle/>
                    <a:p>
                      <a:pPr marL="285750" indent="-285750">
                        <a:spcAft>
                          <a:spcPts val="600"/>
                        </a:spcAft>
                        <a:buFont typeface="Arial" panose="020B0604020202020204" pitchFamily="34" charset="0"/>
                        <a:buChar char="•"/>
                      </a:pPr>
                      <a:r>
                        <a:rPr lang="fr-FR" dirty="0"/>
                        <a:t>Interview</a:t>
                      </a:r>
                      <a:r>
                        <a:rPr lang="fr-FR" baseline="0" dirty="0"/>
                        <a:t> de professionnels</a:t>
                      </a:r>
                    </a:p>
                    <a:p>
                      <a:pPr marL="285750" indent="-285750">
                        <a:spcAft>
                          <a:spcPts val="600"/>
                        </a:spcAft>
                        <a:buFont typeface="Arial" panose="020B0604020202020204" pitchFamily="34" charset="0"/>
                        <a:buChar char="•"/>
                      </a:pPr>
                      <a:r>
                        <a:rPr lang="fr-FR" baseline="0" dirty="0"/>
                        <a:t>Exposition «  le métier de mes rêves » ( format de présentation au choix de support originaux)</a:t>
                      </a:r>
                    </a:p>
                    <a:p>
                      <a:pPr marL="285750" indent="-285750">
                        <a:spcAft>
                          <a:spcPts val="600"/>
                        </a:spcAft>
                        <a:buFont typeface="Arial" panose="020B0604020202020204" pitchFamily="34" charset="0"/>
                        <a:buChar char="•"/>
                      </a:pPr>
                      <a:r>
                        <a:rPr lang="fr-FR" baseline="0" dirty="0"/>
                        <a:t>Visite ou présentation d’équipes  de LP, de MFR , LGT</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baseline="0" dirty="0"/>
                        <a:t>1 mois 1 diplôme = Recherche sur les différents diplômes et leur nomenclature (lien diplôme salaire?)</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baseline="0" dirty="0"/>
                        <a:t>Les quizz de </a:t>
                      </a:r>
                      <a:r>
                        <a:rPr lang="fr-FR" baseline="0" dirty="0" err="1"/>
                        <a:t>l’onisep</a:t>
                      </a:r>
                      <a:r>
                        <a:rPr lang="fr-FR" baseline="0" dirty="0"/>
                        <a:t>: </a:t>
                      </a:r>
                      <a:r>
                        <a:rPr lang="fr-FR" baseline="0" dirty="0">
                          <a:hlinkClick r:id="rId2"/>
                        </a:rPr>
                        <a:t>https://www.onisep.fr/decouvrir-les-metiers/les-quiz-de-l-onisep/vrai-faux-sur-la-voie-pro</a:t>
                      </a:r>
                      <a:r>
                        <a:rPr lang="fr-FR" baseline="0" dirty="0"/>
                        <a:t> </a:t>
                      </a:r>
                      <a:endParaRPr lang="fr-FR" dirty="0"/>
                    </a:p>
                  </a:txBody>
                  <a:tcPr marL="96944" marR="96944"/>
                </a:tc>
                <a:tc>
                  <a:txBody>
                    <a:bodyPr/>
                    <a:lstStyle/>
                    <a:p>
                      <a:pPr marL="285750" indent="-285750">
                        <a:spcAft>
                          <a:spcPts val="600"/>
                        </a:spcAft>
                        <a:buFont typeface="Arial" panose="020B0604020202020204" pitchFamily="34" charset="0"/>
                        <a:buChar char="•"/>
                      </a:pPr>
                      <a:r>
                        <a:rPr lang="fr-FR" dirty="0"/>
                        <a:t>Présentation des</a:t>
                      </a:r>
                      <a:r>
                        <a:rPr lang="fr-FR" baseline="0" dirty="0"/>
                        <a:t> dispositifs </a:t>
                      </a:r>
                      <a:r>
                        <a:rPr lang="fr-FR" dirty="0"/>
                        <a:t>après  la 4</a:t>
                      </a:r>
                      <a:r>
                        <a:rPr lang="fr-FR" baseline="30000" dirty="0"/>
                        <a:t>ème</a:t>
                      </a:r>
                      <a:r>
                        <a:rPr lang="fr-FR" dirty="0"/>
                        <a:t> </a:t>
                      </a:r>
                    </a:p>
                    <a:p>
                      <a:pPr marL="285750" indent="-285750">
                        <a:spcAft>
                          <a:spcPts val="600"/>
                        </a:spcAft>
                        <a:buFont typeface="Arial" panose="020B0604020202020204" pitchFamily="34" charset="0"/>
                        <a:buChar char="•"/>
                      </a:pPr>
                      <a:r>
                        <a:rPr lang="fr-FR" dirty="0"/>
                        <a:t>Présentation des formations post 3</a:t>
                      </a:r>
                      <a:r>
                        <a:rPr lang="fr-FR" baseline="30000" dirty="0"/>
                        <a:t>ème</a:t>
                      </a:r>
                      <a:r>
                        <a:rPr lang="fr-FR" dirty="0"/>
                        <a:t> </a:t>
                      </a:r>
                    </a:p>
                    <a:p>
                      <a:pPr marL="285750" indent="-285750">
                        <a:spcAft>
                          <a:spcPts val="600"/>
                        </a:spcAft>
                        <a:buFont typeface="Arial" panose="020B0604020202020204" pitchFamily="34" charset="0"/>
                        <a:buChar char="•"/>
                      </a:pPr>
                      <a:r>
                        <a:rPr lang="fr-FR" dirty="0"/>
                        <a:t>Comprendre</a:t>
                      </a:r>
                      <a:r>
                        <a:rPr lang="fr-FR" baseline="0" dirty="0"/>
                        <a:t> les déterminants de l’orientation et de l’affectation ( exemple: exercice sur les coefficients)</a:t>
                      </a:r>
                      <a:endParaRPr lang="fr-FR" dirty="0"/>
                    </a:p>
                  </a:txBody>
                  <a:tcPr marL="96944" marR="96944"/>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768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4261" y="269174"/>
            <a:ext cx="10178322" cy="1002277"/>
          </a:xfrm>
        </p:spPr>
        <p:txBody>
          <a:bodyPr/>
          <a:lstStyle/>
          <a:p>
            <a:pPr algn="ctr"/>
            <a:r>
              <a:rPr lang="fr-FR" dirty="0"/>
              <a:t>Quelles Actions, quels outils en 3</a:t>
            </a:r>
            <a:r>
              <a:rPr lang="fr-FR" baseline="30000" dirty="0"/>
              <a:t>ème ?</a:t>
            </a:r>
            <a:r>
              <a:rPr lang="fr-FR" dirty="0"/>
              <a:t>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53462806"/>
              </p:ext>
            </p:extLst>
          </p:nvPr>
        </p:nvGraphicFramePr>
        <p:xfrm>
          <a:off x="771810" y="1216378"/>
          <a:ext cx="11420190" cy="6863080"/>
        </p:xfrm>
        <a:graphic>
          <a:graphicData uri="http://schemas.openxmlformats.org/drawingml/2006/table">
            <a:tbl>
              <a:tblPr firstRow="1" bandRow="1">
                <a:tableStyleId>{5C22544A-7EE6-4342-B048-85BDC9FD1C3A}</a:tableStyleId>
              </a:tblPr>
              <a:tblGrid>
                <a:gridCol w="3851705">
                  <a:extLst>
                    <a:ext uri="{9D8B030D-6E8A-4147-A177-3AD203B41FA5}">
                      <a16:colId xmlns:a16="http://schemas.microsoft.com/office/drawing/2014/main" val="20000"/>
                    </a:ext>
                  </a:extLst>
                </a:gridCol>
                <a:gridCol w="4056846">
                  <a:extLst>
                    <a:ext uri="{9D8B030D-6E8A-4147-A177-3AD203B41FA5}">
                      <a16:colId xmlns:a16="http://schemas.microsoft.com/office/drawing/2014/main" val="20001"/>
                    </a:ext>
                  </a:extLst>
                </a:gridCol>
                <a:gridCol w="3511639">
                  <a:extLst>
                    <a:ext uri="{9D8B030D-6E8A-4147-A177-3AD203B41FA5}">
                      <a16:colId xmlns:a16="http://schemas.microsoft.com/office/drawing/2014/main" val="20002"/>
                    </a:ext>
                  </a:extLst>
                </a:gridCol>
              </a:tblGrid>
              <a:tr h="889000">
                <a:tc>
                  <a:txBody>
                    <a:bodyPr/>
                    <a:lstStyle/>
                    <a:p>
                      <a:pPr algn="ctr"/>
                      <a:r>
                        <a:rPr lang="fr-FR" dirty="0"/>
                        <a:t>Connaissance</a:t>
                      </a:r>
                      <a:r>
                        <a:rPr lang="fr-FR" baseline="0" dirty="0"/>
                        <a:t> de soi</a:t>
                      </a:r>
                      <a:endParaRPr lang="fr-FR" dirty="0"/>
                    </a:p>
                  </a:txBody>
                  <a:tcPr/>
                </a:tc>
                <a:tc>
                  <a:txBody>
                    <a:bodyPr/>
                    <a:lstStyle/>
                    <a:p>
                      <a:pPr algn="ctr"/>
                      <a:r>
                        <a:rPr lang="fr-FR" dirty="0"/>
                        <a:t>Connaissance</a:t>
                      </a:r>
                      <a:r>
                        <a:rPr lang="fr-FR" baseline="0" dirty="0"/>
                        <a:t> des métiers et des formations </a:t>
                      </a:r>
                      <a:endParaRPr lang="fr-FR" dirty="0"/>
                    </a:p>
                  </a:txBody>
                  <a:tcPr/>
                </a:tc>
                <a:tc>
                  <a:txBody>
                    <a:bodyPr/>
                    <a:lstStyle/>
                    <a:p>
                      <a:pPr algn="ctr"/>
                      <a:r>
                        <a:rPr lang="fr-FR" dirty="0"/>
                        <a:t>Compréhension des procédures</a:t>
                      </a:r>
                    </a:p>
                  </a:txBody>
                  <a:tcPr/>
                </a:tc>
                <a:extLst>
                  <a:ext uri="{0D108BD9-81ED-4DB2-BD59-A6C34878D82A}">
                    <a16:rowId xmlns:a16="http://schemas.microsoft.com/office/drawing/2014/main" val="10000"/>
                  </a:ext>
                </a:extLst>
              </a:tr>
              <a:tr h="3937000">
                <a:tc>
                  <a:txBody>
                    <a:bodyPr/>
                    <a:lstStyle/>
                    <a:p>
                      <a:pPr marL="285750" indent="-285750">
                        <a:spcAft>
                          <a:spcPts val="600"/>
                        </a:spcAft>
                        <a:buFont typeface="Arial" panose="020B0604020202020204" pitchFamily="34" charset="0"/>
                        <a:buChar char="•"/>
                      </a:pPr>
                      <a:r>
                        <a:rPr lang="fr-FR" sz="1600" dirty="0"/>
                        <a:t>Passation de questionnaire je fais le point</a:t>
                      </a:r>
                      <a:r>
                        <a:rPr lang="fr-FR" sz="1600" baseline="0" dirty="0"/>
                        <a:t> sur mon projet: Psy EN</a:t>
                      </a:r>
                    </a:p>
                    <a:p>
                      <a:pPr marL="285750" indent="-285750">
                        <a:spcAft>
                          <a:spcPts val="600"/>
                        </a:spcAft>
                        <a:buFont typeface="Arial" panose="020B0604020202020204" pitchFamily="34" charset="0"/>
                        <a:buChar char="•"/>
                      </a:pPr>
                      <a:r>
                        <a:rPr lang="fr-FR" sz="1600" baseline="0" dirty="0"/>
                        <a:t>Entretiens approfondis Psy EN</a:t>
                      </a:r>
                    </a:p>
                    <a:p>
                      <a:pPr marL="285750" indent="-285750">
                        <a:spcAft>
                          <a:spcPts val="600"/>
                        </a:spcAft>
                        <a:buFont typeface="Arial" panose="020B0604020202020204" pitchFamily="34" charset="0"/>
                        <a:buChar char="•"/>
                      </a:pPr>
                      <a:r>
                        <a:rPr lang="fr-FR" sz="1600" baseline="0" dirty="0"/>
                        <a:t>Questionnaire connaissance de soi Onisep :</a:t>
                      </a:r>
                    </a:p>
                    <a:p>
                      <a:pPr marL="0" indent="0">
                        <a:spcAft>
                          <a:spcPts val="600"/>
                        </a:spcAft>
                        <a:buFont typeface="Arial" panose="020B0604020202020204" pitchFamily="34" charset="0"/>
                        <a:buNone/>
                      </a:pPr>
                      <a:r>
                        <a:rPr lang="fr-FR" sz="1600" baseline="0" dirty="0">
                          <a:hlinkClick r:id="rId2"/>
                        </a:rPr>
                        <a:t>https://www.onisep.fr/decouvrir-les-metiers/les-quiz-de-l-onisep/Quiz-secteurs</a:t>
                      </a:r>
                      <a:r>
                        <a:rPr lang="fr-FR" sz="1600" baseline="0" dirty="0"/>
                        <a: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sz="1600" baseline="0" dirty="0"/>
                        <a:t>Passation de Questionnaire d’</a:t>
                      </a:r>
                      <a:r>
                        <a:rPr lang="fr-FR" sz="1600" baseline="0" dirty="0" err="1"/>
                        <a:t>interets</a:t>
                      </a:r>
                      <a:r>
                        <a:rPr lang="fr-FR" sz="1600" baseline="0" dirty="0"/>
                        <a:t> professionnels </a:t>
                      </a:r>
                      <a:r>
                        <a:rPr lang="fr-FR" sz="1600" b="1" baseline="0" dirty="0"/>
                        <a:t>en ligne </a:t>
                      </a:r>
                      <a:r>
                        <a:rPr lang="fr-FR" sz="1600" baseline="0" dirty="0"/>
                        <a:t>« Zoom2choose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sz="1600" baseline="0" dirty="0"/>
                        <a:t>Atelier : Mon avatar 2032 : qui serai-je dans 10 ans </a:t>
                      </a:r>
                    </a:p>
                    <a:p>
                      <a:pPr marL="285750" indent="-285750">
                        <a:spcAft>
                          <a:spcPts val="600"/>
                        </a:spcAft>
                        <a:buFont typeface="Arial" panose="020B0604020202020204" pitchFamily="34" charset="0"/>
                        <a:buChar char="•"/>
                      </a:pPr>
                      <a:r>
                        <a:rPr lang="fr-FR" sz="1600" dirty="0">
                          <a:hlinkClick r:id="rId2"/>
                        </a:rPr>
                        <a:t>https</a:t>
                      </a:r>
                      <a:r>
                        <a:rPr lang="fr-FR" sz="1600">
                          <a:hlinkClick r:id="rId2"/>
                        </a:rPr>
                        <a:t>://www.onisep.fr/decouvrir-les-metiers/les-quiz-de-l-onisep/Quiz-secteurs</a:t>
                      </a:r>
                      <a:r>
                        <a:rPr lang="fr-FR" sz="1600" baseline="0"/>
                        <a:t> </a:t>
                      </a:r>
                      <a:endParaRPr lang="fr-FR" sz="1600" dirty="0"/>
                    </a:p>
                  </a:txBody>
                  <a:tcPr/>
                </a:tc>
                <a:tc>
                  <a:txBody>
                    <a:bodyPr/>
                    <a:lstStyle/>
                    <a:p>
                      <a:pPr marL="285750" indent="-285750">
                        <a:spcAft>
                          <a:spcPts val="600"/>
                        </a:spcAft>
                        <a:buFont typeface="Arial" panose="020B0604020202020204" pitchFamily="34" charset="0"/>
                        <a:buChar char="•"/>
                      </a:pPr>
                      <a:r>
                        <a:rPr lang="fr-FR" sz="1600" dirty="0"/>
                        <a:t>Stage en entreprise</a:t>
                      </a:r>
                    </a:p>
                    <a:p>
                      <a:pPr marL="285750" indent="-285750">
                        <a:spcAft>
                          <a:spcPts val="600"/>
                        </a:spcAft>
                        <a:buFont typeface="Arial" panose="020B0604020202020204" pitchFamily="34" charset="0"/>
                        <a:buChar char="•"/>
                      </a:pPr>
                      <a:r>
                        <a:rPr lang="fr-FR" sz="1600" dirty="0"/>
                        <a:t>Exposition</a:t>
                      </a:r>
                      <a:r>
                        <a:rPr lang="fr-FR" sz="1600" baseline="0" dirty="0"/>
                        <a:t> de photo d’élèves en situation professionnelle</a:t>
                      </a:r>
                    </a:p>
                    <a:p>
                      <a:pPr marL="285750" indent="-285750">
                        <a:spcAft>
                          <a:spcPts val="600"/>
                        </a:spcAft>
                        <a:buFont typeface="Arial" panose="020B0604020202020204" pitchFamily="34" charset="0"/>
                        <a:buChar char="•"/>
                      </a:pPr>
                      <a:r>
                        <a:rPr lang="fr-FR" sz="1600" baseline="0" dirty="0"/>
                        <a:t>Interview d’un professionnel de son cercle familial</a:t>
                      </a:r>
                    </a:p>
                    <a:p>
                      <a:pPr marL="285750" indent="-285750">
                        <a:spcAft>
                          <a:spcPts val="600"/>
                        </a:spcAft>
                        <a:buFont typeface="Arial" panose="020B0604020202020204" pitchFamily="34" charset="0"/>
                        <a:buChar char="•"/>
                      </a:pPr>
                      <a:r>
                        <a:rPr lang="fr-FR" sz="1600" baseline="0" dirty="0"/>
                        <a:t>Recherche métiers</a:t>
                      </a:r>
                    </a:p>
                    <a:p>
                      <a:pPr marL="285750" indent="-285750">
                        <a:spcAft>
                          <a:spcPts val="600"/>
                        </a:spcAft>
                        <a:buFont typeface="Arial" panose="020B0604020202020204" pitchFamily="34" charset="0"/>
                        <a:buChar char="•"/>
                      </a:pPr>
                      <a:r>
                        <a:rPr lang="fr-FR" sz="1600" baseline="0" dirty="0"/>
                        <a:t>Rapport de stage/ DNB</a:t>
                      </a:r>
                    </a:p>
                    <a:p>
                      <a:pPr marL="285750" indent="-285750">
                        <a:spcAft>
                          <a:spcPts val="600"/>
                        </a:spcAft>
                        <a:buFont typeface="Arial" panose="020B0604020202020204" pitchFamily="34" charset="0"/>
                        <a:buChar char="•"/>
                      </a:pPr>
                      <a:r>
                        <a:rPr lang="fr-FR" sz="1600" baseline="0" dirty="0"/>
                        <a:t>Mon orientation je gère vidéo</a:t>
                      </a:r>
                    </a:p>
                    <a:p>
                      <a:pPr marL="285750" indent="-285750">
                        <a:spcAft>
                          <a:spcPts val="600"/>
                        </a:spcAft>
                        <a:buFont typeface="Arial" panose="020B0604020202020204" pitchFamily="34" charset="0"/>
                        <a:buChar char="•"/>
                      </a:pPr>
                      <a:r>
                        <a:rPr lang="fr-FR" sz="1600" baseline="0" dirty="0"/>
                        <a:t>Le métier de mes rêves</a:t>
                      </a:r>
                    </a:p>
                    <a:p>
                      <a:pPr marL="285750" indent="-285750">
                        <a:spcAft>
                          <a:spcPts val="600"/>
                        </a:spcAft>
                        <a:buFont typeface="Arial" panose="020B0604020202020204" pitchFamily="34" charset="0"/>
                        <a:buChar char="•"/>
                      </a:pPr>
                      <a:r>
                        <a:rPr lang="fr-FR" sz="1600" baseline="0" dirty="0">
                          <a:hlinkClick r:id="rId3"/>
                        </a:rPr>
                        <a:t>https://www.onisep.fr/Media/Regions/Hauts-de-France/Nord-Pas-de-Calais/Multimedia/Quiz-a-choix/Quiz-Quelles-etudes-possibles-apres-la-3e</a:t>
                      </a:r>
                      <a:r>
                        <a:rPr lang="fr-FR" sz="1600" baseline="0" dirty="0"/>
                        <a:t> </a:t>
                      </a:r>
                    </a:p>
                    <a:p>
                      <a:pPr marL="285750" indent="-285750">
                        <a:spcAft>
                          <a:spcPts val="600"/>
                        </a:spcAft>
                        <a:buFont typeface="Arial" panose="020B0604020202020204" pitchFamily="34" charset="0"/>
                        <a:buChar char="•"/>
                      </a:pPr>
                      <a:r>
                        <a:rPr lang="fr-FR" sz="1600" baseline="0" dirty="0"/>
                        <a:t>Inviter des professionnels a venir </a:t>
                      </a:r>
                      <a:r>
                        <a:rPr lang="fr-FR" sz="1600" baseline="0" dirty="0" err="1"/>
                        <a:t>presenter</a:t>
                      </a:r>
                      <a:r>
                        <a:rPr lang="fr-FR" sz="1600" baseline="0" dirty="0"/>
                        <a:t> leur parcours a nos élèves et y associer les parents </a:t>
                      </a:r>
                    </a:p>
                    <a:p>
                      <a:pPr marL="285750" indent="-285750">
                        <a:spcAft>
                          <a:spcPts val="600"/>
                        </a:spcAft>
                        <a:buFont typeface="Arial" panose="020B0604020202020204" pitchFamily="34" charset="0"/>
                        <a:buChar char="•"/>
                      </a:pPr>
                      <a:r>
                        <a:rPr lang="fr-FR" sz="1600" baseline="0" dirty="0"/>
                        <a:t>Participer aux actions académiques et régionales (</a:t>
                      </a:r>
                      <a:r>
                        <a:rPr lang="fr-FR" sz="1600" baseline="0" dirty="0" err="1"/>
                        <a:t>ingenieure</a:t>
                      </a:r>
                      <a:r>
                        <a:rPr lang="fr-FR" sz="1600" baseline="0" dirty="0"/>
                        <a:t> au féminin, semaines des sciences </a:t>
                      </a:r>
                      <a:r>
                        <a:rPr lang="fr-FR" sz="1600" baseline="0" dirty="0" err="1"/>
                        <a:t>etc</a:t>
                      </a:r>
                      <a:r>
                        <a:rPr lang="fr-FR" sz="1600" baseline="0" dirty="0"/>
                        <a:t>)</a:t>
                      </a:r>
                    </a:p>
                    <a:p>
                      <a:pPr marL="285750" indent="-285750">
                        <a:spcAft>
                          <a:spcPts val="600"/>
                        </a:spcAft>
                        <a:buFont typeface="Arial" panose="020B0604020202020204" pitchFamily="34" charset="0"/>
                        <a:buChar char="•"/>
                      </a:pPr>
                      <a:endParaRPr lang="fr-FR" sz="1600" dirty="0"/>
                    </a:p>
                  </a:txBody>
                  <a:tcPr/>
                </a:tc>
                <a:tc>
                  <a:txBody>
                    <a:bodyPr/>
                    <a:lstStyle/>
                    <a:p>
                      <a:pPr marL="285750" indent="-285750">
                        <a:spcAft>
                          <a:spcPts val="600"/>
                        </a:spcAft>
                        <a:buFont typeface="Arial" panose="020B0604020202020204" pitchFamily="34" charset="0"/>
                        <a:buChar char="•"/>
                      </a:pPr>
                      <a:r>
                        <a:rPr lang="fr-FR" sz="1600" dirty="0"/>
                        <a:t>Information</a:t>
                      </a:r>
                      <a:r>
                        <a:rPr lang="fr-FR" sz="1600" baseline="0" dirty="0"/>
                        <a:t> sur les voies d’orientation post 3</a:t>
                      </a:r>
                      <a:r>
                        <a:rPr lang="fr-FR" sz="1600" baseline="30000" dirty="0"/>
                        <a:t>ème</a:t>
                      </a:r>
                      <a:endParaRPr lang="fr-FR" sz="1600" baseline="0" dirty="0"/>
                    </a:p>
                    <a:p>
                      <a:pPr marL="285750" indent="-285750">
                        <a:spcAft>
                          <a:spcPts val="600"/>
                        </a:spcAft>
                        <a:buFont typeface="Arial" panose="020B0604020202020204" pitchFamily="34" charset="0"/>
                        <a:buChar char="•"/>
                      </a:pPr>
                      <a:r>
                        <a:rPr lang="fr-FR" sz="1600" baseline="0" dirty="0"/>
                        <a:t>Informations parents sur les voies et procédures d’orientation et d’affectation</a:t>
                      </a:r>
                    </a:p>
                    <a:p>
                      <a:pPr marL="285750" indent="-285750">
                        <a:spcAft>
                          <a:spcPts val="600"/>
                        </a:spcAft>
                        <a:buFont typeface="Arial" panose="020B0604020202020204" pitchFamily="34" charset="0"/>
                        <a:buChar char="•"/>
                      </a:pPr>
                      <a:r>
                        <a:rPr lang="fr-FR" sz="1600" baseline="0" dirty="0"/>
                        <a:t>Préparation aux entretiens de recrutement spécifiques </a:t>
                      </a:r>
                    </a:p>
                    <a:p>
                      <a:pPr marL="285750" indent="-285750">
                        <a:spcAft>
                          <a:spcPts val="600"/>
                        </a:spcAft>
                        <a:buFont typeface="Arial" panose="020B0604020202020204" pitchFamily="34" charset="0"/>
                        <a:buChar char="•"/>
                      </a:pPr>
                      <a:r>
                        <a:rPr lang="fr-FR" sz="1600" baseline="0" dirty="0"/>
                        <a:t>Exercices simulations de vœux </a:t>
                      </a:r>
                    </a:p>
                    <a:p>
                      <a:pPr marL="0" indent="0">
                        <a:spcAft>
                          <a:spcPts val="600"/>
                        </a:spcAft>
                        <a:buFont typeface="Arial" panose="020B0604020202020204" pitchFamily="34" charset="0"/>
                        <a:buNone/>
                      </a:pPr>
                      <a:endParaRPr lang="fr-FR"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602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851263698"/>
              </p:ext>
            </p:extLst>
          </p:nvPr>
        </p:nvGraphicFramePr>
        <p:xfrm>
          <a:off x="2022698" y="0"/>
          <a:ext cx="9765350" cy="7267039"/>
        </p:xfrm>
        <a:graphic>
          <a:graphicData uri="http://schemas.openxmlformats.org/drawingml/2006/table">
            <a:tbl>
              <a:tblPr firstRow="1" firstCol="1" bandRow="1">
                <a:tableStyleId>{5C22544A-7EE6-4342-B048-85BDC9FD1C3A}</a:tableStyleId>
              </a:tblPr>
              <a:tblGrid>
                <a:gridCol w="1815980">
                  <a:extLst>
                    <a:ext uri="{9D8B030D-6E8A-4147-A177-3AD203B41FA5}">
                      <a16:colId xmlns:a16="http://schemas.microsoft.com/office/drawing/2014/main" val="20000"/>
                    </a:ext>
                  </a:extLst>
                </a:gridCol>
                <a:gridCol w="7949370">
                  <a:extLst>
                    <a:ext uri="{9D8B030D-6E8A-4147-A177-3AD203B41FA5}">
                      <a16:colId xmlns:a16="http://schemas.microsoft.com/office/drawing/2014/main" val="20001"/>
                    </a:ext>
                  </a:extLst>
                </a:gridCol>
              </a:tblGrid>
              <a:tr h="711745">
                <a:tc>
                  <a:txBody>
                    <a:bodyPr/>
                    <a:lstStyle/>
                    <a:p>
                      <a:pPr algn="ctr">
                        <a:lnSpc>
                          <a:spcPct val="100000"/>
                        </a:lnSpc>
                        <a:spcAft>
                          <a:spcPts val="0"/>
                        </a:spcAft>
                      </a:pP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PERIODE</a:t>
                      </a:r>
                    </a:p>
                  </a:txBody>
                  <a:tcPr marL="66287" marR="66287" marT="0" marB="0"/>
                </a:tc>
                <a:tc>
                  <a:txBody>
                    <a:bodyPr/>
                    <a:lstStyle/>
                    <a:p>
                      <a:pPr marL="0" lvl="0" indent="0" algn="ctr">
                        <a:lnSpc>
                          <a:spcPct val="100000"/>
                        </a:lnSpc>
                        <a:spcAft>
                          <a:spcPts val="0"/>
                        </a:spcAft>
                        <a:buFont typeface="Wingdings" panose="05000000000000000000" pitchFamily="2" charset="2"/>
                        <a:buNone/>
                      </a:pPr>
                      <a:endParaRPr lang="fr-FR" sz="1600" dirty="0">
                        <a:solidFill>
                          <a:schemeClr val="tx1"/>
                        </a:solidFill>
                        <a:effectLst/>
                      </a:endParaRPr>
                    </a:p>
                    <a:p>
                      <a:pPr marL="0" lvl="0" indent="0" algn="ctr">
                        <a:lnSpc>
                          <a:spcPct val="100000"/>
                        </a:lnSpc>
                        <a:spcAft>
                          <a:spcPts val="0"/>
                        </a:spcAft>
                        <a:buFont typeface="Wingdings" panose="05000000000000000000" pitchFamily="2" charset="2"/>
                        <a:buNone/>
                      </a:pPr>
                      <a:r>
                        <a:rPr lang="fr-FR" sz="1600" dirty="0">
                          <a:solidFill>
                            <a:schemeClr val="tx1"/>
                          </a:solidFill>
                          <a:effectLst/>
                        </a:rPr>
                        <a:t>PROCEDURES</a:t>
                      </a:r>
                      <a:r>
                        <a:rPr lang="fr-FR" sz="1600" baseline="0" dirty="0">
                          <a:solidFill>
                            <a:schemeClr val="tx1"/>
                          </a:solidFill>
                          <a:effectLst/>
                        </a:rPr>
                        <a:t> D’ORIENTATION ET D’AFFECTATION</a:t>
                      </a:r>
                      <a:endParaRPr lang="fr-FR" sz="1600" dirty="0">
                        <a:solidFill>
                          <a:schemeClr val="tx1"/>
                        </a:solidFill>
                        <a:effectLst/>
                      </a:endParaRPr>
                    </a:p>
                  </a:txBody>
                  <a:tcPr marL="66287" marR="66287" marT="0" marB="0"/>
                </a:tc>
                <a:extLst>
                  <a:ext uri="{0D108BD9-81ED-4DB2-BD59-A6C34878D82A}">
                    <a16:rowId xmlns:a16="http://schemas.microsoft.com/office/drawing/2014/main" val="10000"/>
                  </a:ext>
                </a:extLst>
              </a:tr>
              <a:tr h="1065540">
                <a:tc>
                  <a:txBody>
                    <a:bodyPr/>
                    <a:lstStyle/>
                    <a:p>
                      <a:pPr>
                        <a:lnSpc>
                          <a:spcPct val="107000"/>
                        </a:lnSpc>
                        <a:spcAft>
                          <a:spcPts val="0"/>
                        </a:spcAft>
                      </a:pPr>
                      <a:r>
                        <a:rPr lang="fr-FR" sz="1200" dirty="0">
                          <a:solidFill>
                            <a:schemeClr val="tx1"/>
                          </a:solidFill>
                          <a:effectLst/>
                        </a:rPr>
                        <a:t> </a:t>
                      </a:r>
                      <a:endParaRPr lang="fr-FR" sz="1100" dirty="0">
                        <a:solidFill>
                          <a:schemeClr val="tx1"/>
                        </a:solidFill>
                        <a:effectLst/>
                      </a:endParaRPr>
                    </a:p>
                    <a:p>
                      <a:pPr algn="ctr">
                        <a:lnSpc>
                          <a:spcPct val="107000"/>
                        </a:lnSpc>
                        <a:spcAft>
                          <a:spcPts val="0"/>
                        </a:spcAft>
                      </a:pPr>
                      <a:endParaRPr lang="fr-FR" sz="1200" dirty="0">
                        <a:solidFill>
                          <a:schemeClr val="tx1"/>
                        </a:solidFill>
                        <a:effectLst/>
                      </a:endParaRPr>
                    </a:p>
                    <a:p>
                      <a:pPr algn="ctr">
                        <a:lnSpc>
                          <a:spcPct val="107000"/>
                        </a:lnSpc>
                        <a:spcAft>
                          <a:spcPts val="0"/>
                        </a:spcAft>
                      </a:pPr>
                      <a:r>
                        <a:rPr lang="fr-FR" sz="1200" dirty="0">
                          <a:solidFill>
                            <a:schemeClr val="tx1"/>
                          </a:solidFill>
                          <a:effectLst/>
                        </a:rPr>
                        <a:t>1</a:t>
                      </a:r>
                      <a:r>
                        <a:rPr lang="fr-FR" sz="1200" baseline="30000" dirty="0">
                          <a:solidFill>
                            <a:schemeClr val="tx1"/>
                          </a:solidFill>
                          <a:effectLst/>
                        </a:rPr>
                        <a:t>er</a:t>
                      </a:r>
                      <a:r>
                        <a:rPr lang="fr-FR" sz="1200" dirty="0">
                          <a:solidFill>
                            <a:schemeClr val="tx1"/>
                          </a:solidFill>
                          <a:effectLst/>
                        </a:rPr>
                        <a:t> trimestre</a:t>
                      </a:r>
                    </a:p>
                    <a:p>
                      <a:pPr algn="ctr">
                        <a:lnSpc>
                          <a:spcPct val="107000"/>
                        </a:lnSpc>
                        <a:spcAft>
                          <a:spcPts val="0"/>
                        </a:spcAft>
                      </a:pPr>
                      <a:r>
                        <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Temps de la réflexion</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87" marR="66287" marT="0" marB="0"/>
                </a:tc>
                <a:tc>
                  <a:txBody>
                    <a:bodyPr/>
                    <a:lstStyle/>
                    <a:p>
                      <a:pPr marL="342900" lvl="0" indent="-342900">
                        <a:lnSpc>
                          <a:spcPct val="107000"/>
                        </a:lnSpc>
                        <a:spcAft>
                          <a:spcPts val="0"/>
                        </a:spcAft>
                        <a:buFont typeface="Wingdings" panose="05000000000000000000" pitchFamily="2" charset="2"/>
                        <a:buChar char=""/>
                      </a:pPr>
                      <a:r>
                        <a:rPr lang="fr-FR" sz="1200" dirty="0">
                          <a:effectLst/>
                        </a:rPr>
                        <a:t>Information sur l’après 3</a:t>
                      </a:r>
                      <a:r>
                        <a:rPr lang="fr-FR" sz="1200" baseline="30000" dirty="0">
                          <a:effectLst/>
                        </a:rPr>
                        <a:t>ème</a:t>
                      </a:r>
                      <a:r>
                        <a:rPr lang="fr-FR" sz="1200" dirty="0">
                          <a:effectLst/>
                        </a:rPr>
                        <a:t>  par la Psy EN et passation du questionnaire « Je fais le point »</a:t>
                      </a:r>
                      <a:endParaRPr lang="fr-FR" sz="1100" dirty="0">
                        <a:effectLst/>
                      </a:endParaRPr>
                    </a:p>
                    <a:p>
                      <a:pPr marL="342900" lvl="0" indent="-342900">
                        <a:lnSpc>
                          <a:spcPct val="107000"/>
                        </a:lnSpc>
                        <a:spcAft>
                          <a:spcPts val="0"/>
                        </a:spcAft>
                        <a:buFont typeface="Wingdings" panose="05000000000000000000" pitchFamily="2" charset="2"/>
                        <a:buChar char=""/>
                      </a:pPr>
                      <a:r>
                        <a:rPr lang="fr-FR" sz="1200" dirty="0">
                          <a:effectLst/>
                        </a:rPr>
                        <a:t>Bilan scolaire</a:t>
                      </a:r>
                    </a:p>
                    <a:p>
                      <a:pPr marL="342900" lvl="0" indent="-342900">
                        <a:lnSpc>
                          <a:spcPct val="107000"/>
                        </a:lnSpc>
                        <a:spcAft>
                          <a:spcPts val="0"/>
                        </a:spcAft>
                        <a:buFont typeface="Wingdings" panose="05000000000000000000" pitchFamily="2" charset="2"/>
                        <a:buChar char=""/>
                      </a:pPr>
                      <a:r>
                        <a:rPr lang="fr-FR" sz="1200" baseline="0" dirty="0">
                          <a:effectLst/>
                        </a:rPr>
                        <a:t>Stage en entreprises </a:t>
                      </a:r>
                    </a:p>
                    <a:p>
                      <a:pPr marL="342900" lvl="0" indent="-342900">
                        <a:lnSpc>
                          <a:spcPct val="107000"/>
                        </a:lnSpc>
                        <a:spcAft>
                          <a:spcPts val="0"/>
                        </a:spcAft>
                        <a:buFont typeface="Wingdings" panose="05000000000000000000" pitchFamily="2" charset="2"/>
                        <a:buChar char=""/>
                      </a:pPr>
                      <a:r>
                        <a:rPr lang="fr-FR" sz="1200" dirty="0">
                          <a:effectLst/>
                        </a:rPr>
                        <a:t>1</a:t>
                      </a:r>
                      <a:r>
                        <a:rPr lang="fr-FR" sz="1200" baseline="30000" dirty="0">
                          <a:effectLst/>
                        </a:rPr>
                        <a:t>ère</a:t>
                      </a:r>
                      <a:r>
                        <a:rPr lang="fr-FR" sz="1200" dirty="0">
                          <a:effectLst/>
                        </a:rPr>
                        <a:t> rencontre information Orientation</a:t>
                      </a:r>
                      <a:r>
                        <a:rPr lang="fr-FR" sz="1200" baseline="0" dirty="0">
                          <a:effectLst/>
                        </a:rPr>
                        <a:t> parents ( le 12/12/2022)</a:t>
                      </a:r>
                      <a:endParaRPr lang="fr-FR" sz="1100" dirty="0">
                        <a:effectLst/>
                      </a:endParaRPr>
                    </a:p>
                  </a:txBody>
                  <a:tcPr marL="66287" marR="66287" marT="0" marB="0"/>
                </a:tc>
                <a:extLst>
                  <a:ext uri="{0D108BD9-81ED-4DB2-BD59-A6C34878D82A}">
                    <a16:rowId xmlns:a16="http://schemas.microsoft.com/office/drawing/2014/main" val="10001"/>
                  </a:ext>
                </a:extLst>
              </a:tr>
              <a:tr h="2182801">
                <a:tc>
                  <a:txBody>
                    <a:bodyPr/>
                    <a:lstStyle/>
                    <a:p>
                      <a:pPr algn="ctr">
                        <a:lnSpc>
                          <a:spcPct val="107000"/>
                        </a:lnSpc>
                        <a:spcAft>
                          <a:spcPts val="0"/>
                        </a:spcAft>
                      </a:pPr>
                      <a:r>
                        <a:rPr lang="fr-FR" sz="1200" dirty="0">
                          <a:solidFill>
                            <a:schemeClr val="tx1"/>
                          </a:solidFill>
                          <a:effectLst/>
                        </a:rPr>
                        <a:t> </a:t>
                      </a:r>
                      <a:endParaRPr lang="fr-FR" sz="1100" dirty="0">
                        <a:solidFill>
                          <a:schemeClr val="tx1"/>
                        </a:solidFill>
                        <a:effectLst/>
                      </a:endParaRPr>
                    </a:p>
                    <a:p>
                      <a:pPr algn="ctr">
                        <a:lnSpc>
                          <a:spcPct val="107000"/>
                        </a:lnSpc>
                        <a:spcAft>
                          <a:spcPts val="0"/>
                        </a:spcAft>
                      </a:pPr>
                      <a:r>
                        <a:rPr lang="fr-FR" sz="1200" dirty="0">
                          <a:solidFill>
                            <a:schemeClr val="tx1"/>
                          </a:solidFill>
                          <a:effectLst/>
                        </a:rPr>
                        <a:t> </a:t>
                      </a:r>
                      <a:endParaRPr lang="fr-FR" sz="1100" dirty="0">
                        <a:solidFill>
                          <a:schemeClr val="tx1"/>
                        </a:solidFill>
                        <a:effectLst/>
                      </a:endParaRPr>
                    </a:p>
                    <a:p>
                      <a:pPr algn="ctr">
                        <a:lnSpc>
                          <a:spcPct val="107000"/>
                        </a:lnSpc>
                        <a:spcAft>
                          <a:spcPts val="0"/>
                        </a:spcAft>
                      </a:pPr>
                      <a:r>
                        <a:rPr lang="fr-FR" sz="1200" dirty="0">
                          <a:solidFill>
                            <a:schemeClr val="tx1"/>
                          </a:solidFill>
                          <a:effectLst/>
                        </a:rPr>
                        <a:t>2</a:t>
                      </a:r>
                      <a:r>
                        <a:rPr lang="fr-FR" sz="1200" baseline="30000" dirty="0">
                          <a:solidFill>
                            <a:schemeClr val="tx1"/>
                          </a:solidFill>
                          <a:effectLst/>
                        </a:rPr>
                        <a:t>ème</a:t>
                      </a:r>
                      <a:r>
                        <a:rPr lang="fr-FR" sz="1200" dirty="0">
                          <a:solidFill>
                            <a:schemeClr val="tx1"/>
                          </a:solidFill>
                          <a:effectLst/>
                        </a:rPr>
                        <a:t> trimestre</a:t>
                      </a:r>
                    </a:p>
                    <a:p>
                      <a:pPr algn="ctr">
                        <a:lnSpc>
                          <a:spcPct val="107000"/>
                        </a:lnSpc>
                        <a:spcAft>
                          <a:spcPts val="0"/>
                        </a:spcAft>
                      </a:pPr>
                      <a:r>
                        <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Phase provisoire d’orientation</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87" marR="66287" marT="0" marB="0"/>
                </a:tc>
                <a:tc>
                  <a:txBody>
                    <a:bodyPr/>
                    <a:lstStyle/>
                    <a:p>
                      <a:pPr marL="0" lvl="0" indent="0" algn="ctr">
                        <a:lnSpc>
                          <a:spcPct val="107000"/>
                        </a:lnSpc>
                        <a:spcBef>
                          <a:spcPts val="600"/>
                        </a:spcBef>
                        <a:spcAft>
                          <a:spcPts val="600"/>
                        </a:spcAft>
                        <a:buFont typeface="Wingdings" panose="05000000000000000000" pitchFamily="2" charset="2"/>
                        <a:buNone/>
                      </a:pPr>
                      <a:r>
                        <a:rPr lang="fr-FR" sz="1200" b="1" cap="small" baseline="0" dirty="0">
                          <a:effectLst/>
                        </a:rPr>
                        <a:t>En 4</a:t>
                      </a:r>
                      <a:r>
                        <a:rPr lang="fr-FR" sz="1200" b="1" cap="small" baseline="30000" dirty="0">
                          <a:effectLst/>
                        </a:rPr>
                        <a:t>ème</a:t>
                      </a:r>
                      <a:r>
                        <a:rPr lang="fr-FR" sz="1200" b="1" cap="small" baseline="0" dirty="0">
                          <a:effectLst/>
                        </a:rPr>
                        <a:t>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fr-FR" sz="1200" baseline="0" dirty="0">
                          <a:effectLst/>
                        </a:rPr>
                        <a:t>Présentation des dispositifs post 4</a:t>
                      </a:r>
                      <a:r>
                        <a:rPr lang="fr-FR" sz="1200" baseline="30000" dirty="0">
                          <a:effectLst/>
                        </a:rPr>
                        <a:t>ème</a:t>
                      </a:r>
                      <a:r>
                        <a:rPr lang="fr-FR" sz="1200" baseline="0" dirty="0">
                          <a:effectLst/>
                        </a:rPr>
                        <a:t> aux parents concernés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fr-FR" sz="1200" baseline="0" dirty="0">
                          <a:effectLst/>
                        </a:rPr>
                        <a:t>Entretiens élèves et parents dossier 3PM</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fr-FR" sz="1200" baseline="0" dirty="0">
                          <a:effectLst/>
                        </a:rPr>
                        <a:t>Découverte des formations après la 3</a:t>
                      </a:r>
                      <a:r>
                        <a:rPr lang="fr-FR" sz="1200" baseline="30000" dirty="0">
                          <a:effectLst/>
                        </a:rPr>
                        <a:t>ème</a:t>
                      </a:r>
                    </a:p>
                    <a:p>
                      <a:pPr marL="0" marR="0" lvl="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fr-FR" sz="1200" baseline="0" dirty="0">
                          <a:effectLst/>
                        </a:rPr>
                        <a:t> </a:t>
                      </a:r>
                    </a:p>
                    <a:p>
                      <a:pPr marL="0" marR="0" lvl="0" indent="0" algn="ctr"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fr-FR" sz="1200" b="1" baseline="0" dirty="0">
                          <a:effectLst/>
                        </a:rPr>
                        <a:t>EN 3</a:t>
                      </a:r>
                      <a:r>
                        <a:rPr lang="fr-FR" sz="1200" b="1" baseline="30000" dirty="0">
                          <a:effectLst/>
                        </a:rPr>
                        <a:t>ème</a:t>
                      </a:r>
                      <a:r>
                        <a:rPr lang="fr-FR" sz="1200" baseline="0" dirty="0">
                          <a:effectLst/>
                        </a:rPr>
                        <a:t> </a:t>
                      </a:r>
                      <a:endParaRPr lang="fr-FR" sz="1200" dirty="0">
                        <a:effectLst/>
                      </a:endParaRPr>
                    </a:p>
                    <a:p>
                      <a:pPr marL="342900" lvl="0" indent="-342900">
                        <a:lnSpc>
                          <a:spcPct val="107000"/>
                        </a:lnSpc>
                        <a:spcAft>
                          <a:spcPts val="0"/>
                        </a:spcAft>
                        <a:buFont typeface="Wingdings" panose="05000000000000000000" pitchFamily="2" charset="2"/>
                        <a:buChar char=""/>
                      </a:pPr>
                      <a:r>
                        <a:rPr lang="fr-FR" sz="1200" dirty="0">
                          <a:effectLst/>
                        </a:rPr>
                        <a:t>Le dialogue</a:t>
                      </a:r>
                      <a:r>
                        <a:rPr lang="fr-FR" sz="1200" baseline="0" dirty="0">
                          <a:effectLst/>
                        </a:rPr>
                        <a:t> entre le collège et les familles se fait via la plateforme  </a:t>
                      </a:r>
                      <a:r>
                        <a:rPr lang="fr-FR" sz="1200" b="1" baseline="0" dirty="0">
                          <a:effectLst/>
                        </a:rPr>
                        <a:t>Services en Ligne Orientation</a:t>
                      </a:r>
                      <a:endParaRPr lang="fr-FR" sz="1100" b="1" dirty="0">
                        <a:effectLst/>
                      </a:endParaRPr>
                    </a:p>
                    <a:p>
                      <a:pPr marL="342900" lvl="0" indent="-342900">
                        <a:lnSpc>
                          <a:spcPct val="107000"/>
                        </a:lnSpc>
                        <a:spcAft>
                          <a:spcPts val="0"/>
                        </a:spcAft>
                        <a:buFont typeface="Wingdings" panose="05000000000000000000" pitchFamily="2" charset="2"/>
                        <a:buChar char=""/>
                      </a:pPr>
                      <a:r>
                        <a:rPr lang="fr-FR" sz="1200" kern="1200" baseline="0" dirty="0">
                          <a:solidFill>
                            <a:schemeClr val="dk1"/>
                          </a:solidFill>
                          <a:effectLst/>
                          <a:latin typeface="+mn-lt"/>
                          <a:ea typeface="Calibri" panose="020F0502020204030204" pitchFamily="34" charset="0"/>
                          <a:cs typeface="Times New Roman" panose="02020603050405020304" pitchFamily="18" charset="0"/>
                        </a:rPr>
                        <a:t>NB: Entretien</a:t>
                      </a:r>
                      <a:r>
                        <a:rPr lang="fr-FR" sz="1200" baseline="0" dirty="0">
                          <a:effectLst/>
                          <a:latin typeface="+mn-lt"/>
                          <a:ea typeface="Calibri" panose="020F0502020204030204" pitchFamily="34" charset="0"/>
                          <a:cs typeface="Times New Roman" panose="02020603050405020304" pitchFamily="18" charset="0"/>
                        </a:rPr>
                        <a:t> recrutement spécifique LMHT, sécurité prévention </a:t>
                      </a:r>
                      <a:endParaRPr lang="fr-FR" sz="1100" baseline="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200" baseline="0" dirty="0">
                          <a:effectLst/>
                        </a:rPr>
                        <a:t>Entretiens avec les familles en cas de  désaccord </a:t>
                      </a:r>
                      <a:endParaRPr lang="fr-FR" sz="1100" dirty="0">
                        <a:effectLst/>
                      </a:endParaRPr>
                    </a:p>
                    <a:p>
                      <a:pPr marL="171450" indent="-171450">
                        <a:lnSpc>
                          <a:spcPct val="107000"/>
                        </a:lnSpc>
                        <a:spcAft>
                          <a:spcPts val="0"/>
                        </a:spcAft>
                        <a:buFont typeface="Wingdings" panose="05000000000000000000" pitchFamily="2" charset="2"/>
                        <a:buChar char="ü"/>
                      </a:pPr>
                      <a:endParaRPr lang="fr-FR" sz="1200" baseline="0" dirty="0">
                        <a:effectLst/>
                      </a:endParaRPr>
                    </a:p>
                  </a:txBody>
                  <a:tcPr marL="66287" marR="66287" marT="0" marB="0"/>
                </a:tc>
                <a:extLst>
                  <a:ext uri="{0D108BD9-81ED-4DB2-BD59-A6C34878D82A}">
                    <a16:rowId xmlns:a16="http://schemas.microsoft.com/office/drawing/2014/main" val="10002"/>
                  </a:ext>
                </a:extLst>
              </a:tr>
              <a:tr h="2353491">
                <a:tc rowSpan="2">
                  <a:txBody>
                    <a:bodyPr/>
                    <a:lstStyle/>
                    <a:p>
                      <a:pPr algn="ctr">
                        <a:lnSpc>
                          <a:spcPct val="107000"/>
                        </a:lnSpc>
                        <a:spcAft>
                          <a:spcPts val="0"/>
                        </a:spcAft>
                      </a:pPr>
                      <a:r>
                        <a:rPr lang="fr-FR" sz="1200" dirty="0">
                          <a:solidFill>
                            <a:schemeClr val="tx1"/>
                          </a:solidFill>
                          <a:effectLst/>
                        </a:rPr>
                        <a:t> </a:t>
                      </a:r>
                      <a:endParaRPr lang="fr-FR" sz="1100" dirty="0">
                        <a:solidFill>
                          <a:schemeClr val="tx1"/>
                        </a:solidFill>
                        <a:effectLst/>
                      </a:endParaRPr>
                    </a:p>
                    <a:p>
                      <a:pPr algn="ctr">
                        <a:lnSpc>
                          <a:spcPct val="107000"/>
                        </a:lnSpc>
                        <a:spcAft>
                          <a:spcPts val="0"/>
                        </a:spcAft>
                      </a:pPr>
                      <a:r>
                        <a:rPr lang="fr-FR" sz="1200" dirty="0">
                          <a:solidFill>
                            <a:schemeClr val="tx1"/>
                          </a:solidFill>
                          <a:effectLst/>
                        </a:rPr>
                        <a:t> </a:t>
                      </a:r>
                      <a:endParaRPr lang="fr-FR" sz="1100" dirty="0">
                        <a:solidFill>
                          <a:schemeClr val="tx1"/>
                        </a:solidFill>
                        <a:effectLst/>
                      </a:endParaRPr>
                    </a:p>
                    <a:p>
                      <a:pPr algn="ctr">
                        <a:lnSpc>
                          <a:spcPct val="107000"/>
                        </a:lnSpc>
                        <a:spcAft>
                          <a:spcPts val="0"/>
                        </a:spcAft>
                      </a:pPr>
                      <a:r>
                        <a:rPr lang="fr-FR" sz="1200" dirty="0">
                          <a:solidFill>
                            <a:schemeClr val="tx1"/>
                          </a:solidFill>
                          <a:effectLst/>
                        </a:rPr>
                        <a:t> </a:t>
                      </a:r>
                      <a:endParaRPr lang="fr-FR" sz="1100" dirty="0">
                        <a:solidFill>
                          <a:schemeClr val="tx1"/>
                        </a:solidFill>
                        <a:effectLst/>
                      </a:endParaRPr>
                    </a:p>
                    <a:p>
                      <a:pPr algn="ctr">
                        <a:lnSpc>
                          <a:spcPct val="107000"/>
                        </a:lnSpc>
                        <a:spcAft>
                          <a:spcPts val="0"/>
                        </a:spcAft>
                      </a:pPr>
                      <a:r>
                        <a:rPr lang="fr-FR" sz="1200" dirty="0">
                          <a:solidFill>
                            <a:schemeClr val="tx1"/>
                          </a:solidFill>
                          <a:effectLst/>
                        </a:rPr>
                        <a:t> </a:t>
                      </a:r>
                      <a:endParaRPr lang="fr-FR" sz="1100" dirty="0">
                        <a:solidFill>
                          <a:schemeClr val="tx1"/>
                        </a:solidFill>
                        <a:effectLst/>
                      </a:endParaRPr>
                    </a:p>
                    <a:p>
                      <a:pPr algn="ctr">
                        <a:lnSpc>
                          <a:spcPct val="107000"/>
                        </a:lnSpc>
                        <a:spcAft>
                          <a:spcPts val="0"/>
                        </a:spcAft>
                      </a:pPr>
                      <a:r>
                        <a:rPr lang="fr-FR" sz="1200" dirty="0">
                          <a:solidFill>
                            <a:schemeClr val="tx1"/>
                          </a:solidFill>
                          <a:effectLst/>
                        </a:rPr>
                        <a:t>3</a:t>
                      </a:r>
                      <a:r>
                        <a:rPr lang="fr-FR" sz="1200" baseline="30000" dirty="0">
                          <a:solidFill>
                            <a:schemeClr val="tx1"/>
                          </a:solidFill>
                          <a:effectLst/>
                        </a:rPr>
                        <a:t>ème</a:t>
                      </a:r>
                      <a:r>
                        <a:rPr lang="fr-FR" sz="1200" dirty="0">
                          <a:solidFill>
                            <a:schemeClr val="tx1"/>
                          </a:solidFill>
                          <a:effectLst/>
                        </a:rPr>
                        <a:t> trimestre</a:t>
                      </a:r>
                    </a:p>
                    <a:p>
                      <a:pPr algn="ctr">
                        <a:lnSpc>
                          <a:spcPct val="107000"/>
                        </a:lnSpc>
                        <a:spcAft>
                          <a:spcPts val="0"/>
                        </a:spcAft>
                      </a:pPr>
                      <a:r>
                        <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Phase définitive d’orientation</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287" marR="66287" marT="0" marB="0"/>
                </a:tc>
                <a:tc>
                  <a:txBody>
                    <a:bodyPr/>
                    <a:lstStyle/>
                    <a:p>
                      <a:pPr marL="0" marR="0" lvl="0" indent="0" algn="ctr"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fr-FR" sz="1200" b="1" cap="small" baseline="0" dirty="0">
                          <a:effectLst/>
                        </a:rPr>
                        <a:t>En 4</a:t>
                      </a:r>
                      <a:r>
                        <a:rPr lang="fr-FR" sz="1200" b="1" cap="small" baseline="30000" dirty="0">
                          <a:effectLst/>
                        </a:rPr>
                        <a:t>ème</a:t>
                      </a:r>
                      <a:r>
                        <a:rPr lang="fr-FR" sz="1200" b="1" cap="small" baseline="0" dirty="0">
                          <a:effectLst/>
                        </a:rPr>
                        <a:t> </a:t>
                      </a:r>
                    </a:p>
                    <a:p>
                      <a:pPr marL="342900" lvl="0" indent="-342900">
                        <a:lnSpc>
                          <a:spcPct val="107000"/>
                        </a:lnSpc>
                        <a:spcAft>
                          <a:spcPts val="0"/>
                        </a:spcAft>
                        <a:buFont typeface="Wingdings" panose="05000000000000000000" pitchFamily="2" charset="2"/>
                        <a:buChar char=""/>
                      </a:pPr>
                      <a:r>
                        <a:rPr lang="fr-FR" sz="1200" dirty="0">
                          <a:effectLst/>
                        </a:rPr>
                        <a:t>Vœux d’orientation post 4</a:t>
                      </a:r>
                      <a:r>
                        <a:rPr lang="fr-FR" sz="1200" baseline="30000" dirty="0">
                          <a:effectLst/>
                        </a:rPr>
                        <a:t>ème</a:t>
                      </a:r>
                      <a:r>
                        <a:rPr lang="fr-FR" sz="1200" baseline="0" dirty="0">
                          <a:effectLst/>
                        </a:rPr>
                        <a:t> : repérage et dossier 3PM </a:t>
                      </a:r>
                    </a:p>
                    <a:p>
                      <a:pPr marL="342900" lvl="0" indent="-342900">
                        <a:lnSpc>
                          <a:spcPct val="107000"/>
                        </a:lnSpc>
                        <a:spcAft>
                          <a:spcPts val="0"/>
                        </a:spcAft>
                        <a:buFont typeface="Wingdings" panose="05000000000000000000" pitchFamily="2" charset="2"/>
                        <a:buChar char=""/>
                      </a:pPr>
                      <a:r>
                        <a:rPr lang="fr-FR" sz="1200" baseline="0" dirty="0">
                          <a:effectLst/>
                        </a:rPr>
                        <a:t>Commission d’affectation en 3PM</a:t>
                      </a:r>
                    </a:p>
                    <a:p>
                      <a:pPr marL="342900" lvl="0" indent="-342900">
                        <a:lnSpc>
                          <a:spcPct val="107000"/>
                        </a:lnSpc>
                        <a:spcAft>
                          <a:spcPts val="0"/>
                        </a:spcAft>
                        <a:buFont typeface="Wingdings" panose="05000000000000000000" pitchFamily="2" charset="2"/>
                        <a:buChar char=""/>
                      </a:pPr>
                      <a:endParaRPr lang="fr-FR" sz="1200" baseline="0" dirty="0">
                        <a:effectLst/>
                      </a:endParaRPr>
                    </a:p>
                    <a:p>
                      <a:pPr marL="0" marR="0" lvl="0" indent="0" algn="ctr"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fr-FR" sz="1200" b="1" cap="small" baseline="0" dirty="0">
                          <a:effectLst/>
                        </a:rPr>
                        <a:t>En 3</a:t>
                      </a:r>
                      <a:r>
                        <a:rPr lang="fr-FR" sz="1200" b="1" cap="small" baseline="30000" dirty="0">
                          <a:effectLst/>
                        </a:rPr>
                        <a:t>ème</a:t>
                      </a:r>
                      <a:r>
                        <a:rPr lang="fr-FR" sz="1200" b="1" cap="small" baseline="0" dirty="0">
                          <a:effectLst/>
                        </a:rPr>
                        <a:t> </a:t>
                      </a:r>
                    </a:p>
                    <a:p>
                      <a:pPr marL="342900" lvl="0" indent="-342900">
                        <a:lnSpc>
                          <a:spcPct val="107000"/>
                        </a:lnSpc>
                        <a:spcAft>
                          <a:spcPts val="0"/>
                        </a:spcAft>
                        <a:buFont typeface="Wingdings" panose="05000000000000000000" pitchFamily="2" charset="2"/>
                        <a:buChar char=""/>
                      </a:pPr>
                      <a:r>
                        <a:rPr lang="fr-FR" sz="1200" dirty="0">
                          <a:effectLst/>
                        </a:rPr>
                        <a:t>Vœux définitifs d’orientation POST 3ème sur SLO +</a:t>
                      </a:r>
                      <a:r>
                        <a:rPr lang="fr-FR" sz="1200" baseline="0" dirty="0">
                          <a:effectLst/>
                        </a:rPr>
                        <a:t> vœux d’affectation sur Services en Ligne Affectation SLA </a:t>
                      </a:r>
                    </a:p>
                    <a:p>
                      <a:pPr marL="342900" lvl="0" indent="-342900">
                        <a:lnSpc>
                          <a:spcPct val="107000"/>
                        </a:lnSpc>
                        <a:spcAft>
                          <a:spcPts val="0"/>
                        </a:spcAft>
                        <a:buFont typeface="Wingdings" panose="05000000000000000000" pitchFamily="2" charset="2"/>
                        <a:buChar char=""/>
                      </a:pPr>
                      <a:r>
                        <a:rPr lang="fr-FR" sz="1200" baseline="0" dirty="0">
                          <a:effectLst/>
                        </a:rPr>
                        <a:t>NB: 1 vœu= 1 formation + 1 EPLE </a:t>
                      </a:r>
                    </a:p>
                    <a:p>
                      <a:pPr marL="342900" lvl="0" indent="-342900">
                        <a:lnSpc>
                          <a:spcPct val="107000"/>
                        </a:lnSpc>
                        <a:spcAft>
                          <a:spcPts val="0"/>
                        </a:spcAft>
                        <a:buFont typeface="Wingdings" panose="05000000000000000000" pitchFamily="2" charset="2"/>
                        <a:buChar char=""/>
                      </a:pPr>
                      <a:r>
                        <a:rPr lang="fr-FR" sz="1200" baseline="0" dirty="0">
                          <a:effectLst/>
                        </a:rPr>
                        <a:t>Chaque famille formule jusqu’à  3 </a:t>
                      </a:r>
                      <a:r>
                        <a:rPr lang="fr-FR" sz="1200" baseline="0" dirty="0" err="1">
                          <a:effectLst/>
                        </a:rPr>
                        <a:t>voeux</a:t>
                      </a:r>
                      <a:endParaRPr lang="fr-FR" sz="1100" dirty="0">
                        <a:effectLst/>
                      </a:endParaRPr>
                    </a:p>
                    <a:p>
                      <a:pPr marL="457200">
                        <a:lnSpc>
                          <a:spcPct val="107000"/>
                        </a:lnSpc>
                        <a:spcAft>
                          <a:spcPts val="0"/>
                        </a:spcAft>
                      </a:pPr>
                      <a:r>
                        <a:rPr lang="fr-FR" sz="12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200" dirty="0">
                          <a:effectLst/>
                        </a:rPr>
                        <a:t>Proposition du conseil de classe</a:t>
                      </a:r>
                      <a:endParaRPr lang="fr-FR" sz="1100" dirty="0">
                        <a:effectLst/>
                      </a:endParaRPr>
                    </a:p>
                    <a:p>
                      <a:pPr marL="342900" lvl="0" indent="-342900">
                        <a:lnSpc>
                          <a:spcPct val="107000"/>
                        </a:lnSpc>
                        <a:spcAft>
                          <a:spcPts val="0"/>
                        </a:spcAft>
                        <a:buFont typeface="Wingdings" panose="05000000000000000000" pitchFamily="2" charset="2"/>
                        <a:buChar char=""/>
                      </a:pPr>
                      <a:r>
                        <a:rPr lang="fr-FR" sz="1200" dirty="0">
                          <a:effectLst/>
                        </a:rPr>
                        <a:t>Décision du chef d’EPLE</a:t>
                      </a:r>
                      <a:endParaRPr lang="fr-FR" sz="1100" dirty="0">
                        <a:effectLst/>
                      </a:endParaRPr>
                    </a:p>
                    <a:p>
                      <a:pPr marL="342900" lvl="0" indent="-342900">
                        <a:lnSpc>
                          <a:spcPct val="107000"/>
                        </a:lnSpc>
                        <a:spcAft>
                          <a:spcPts val="0"/>
                        </a:spcAft>
                        <a:buFont typeface="Wingdings" panose="05000000000000000000" pitchFamily="2" charset="2"/>
                        <a:buChar char=""/>
                      </a:pPr>
                      <a:r>
                        <a:rPr lang="fr-FR" sz="1200" dirty="0">
                          <a:effectLst/>
                        </a:rPr>
                        <a:t>Appel si désaccord</a:t>
                      </a:r>
                      <a:endParaRPr lang="fr-FR" sz="1100" dirty="0">
                        <a:effectLst/>
                      </a:endParaRPr>
                    </a:p>
                    <a:p>
                      <a:pPr marL="342900" lvl="0" indent="-342900">
                        <a:lnSpc>
                          <a:spcPct val="107000"/>
                        </a:lnSpc>
                        <a:spcAft>
                          <a:spcPts val="0"/>
                        </a:spcAft>
                        <a:buFont typeface="Wingdings" panose="05000000000000000000" pitchFamily="2" charset="2"/>
                        <a:buChar char=""/>
                      </a:pPr>
                      <a:r>
                        <a:rPr lang="fr-FR" sz="1200" dirty="0">
                          <a:effectLst/>
                        </a:rPr>
                        <a:t>Affectation</a:t>
                      </a:r>
                      <a:endParaRPr lang="fr-FR" sz="1100" dirty="0">
                        <a:effectLst/>
                      </a:endParaRPr>
                    </a:p>
                    <a:p>
                      <a:pPr marL="457200">
                        <a:lnSpc>
                          <a:spcPct val="107000"/>
                        </a:lnSpc>
                        <a:spcAft>
                          <a:spcPts val="0"/>
                        </a:spcAft>
                      </a:pPr>
                      <a:r>
                        <a:rPr lang="fr-FR" sz="12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7" marR="66287" marT="0" marB="0"/>
                </a:tc>
                <a:extLst>
                  <a:ext uri="{0D108BD9-81ED-4DB2-BD59-A6C34878D82A}">
                    <a16:rowId xmlns:a16="http://schemas.microsoft.com/office/drawing/2014/main" val="10004"/>
                  </a:ext>
                </a:extLst>
              </a:tr>
              <a:tr h="368184">
                <a:tc vMerge="1">
                  <a:txBody>
                    <a:bodyPr/>
                    <a:lstStyle/>
                    <a:p>
                      <a:endParaRPr lang="fr-FR"/>
                    </a:p>
                  </a:txBody>
                  <a:tcPr/>
                </a:tc>
                <a:tc>
                  <a:txBody>
                    <a:bodyPr/>
                    <a:lstStyle/>
                    <a:p>
                      <a:pPr marL="171450" indent="-171450">
                        <a:lnSpc>
                          <a:spcPct val="107000"/>
                        </a:lnSpc>
                        <a:spcAft>
                          <a:spcPts val="0"/>
                        </a:spcAft>
                        <a:buFont typeface="Wingdings" panose="05000000000000000000" pitchFamily="2" charset="2"/>
                        <a:buChar char="ü"/>
                      </a:pPr>
                      <a:r>
                        <a:rPr lang="fr-FR" sz="1200" dirty="0">
                          <a:effectLst/>
                        </a:rPr>
                        <a:t>    Inscription en Lycée</a:t>
                      </a:r>
                      <a:r>
                        <a:rPr lang="fr-FR" sz="1200" baseline="0" dirty="0">
                          <a:effectLst/>
                        </a:rPr>
                        <a:t> </a:t>
                      </a:r>
                      <a:endParaRPr lang="fr-FR" sz="1100" dirty="0">
                        <a:effectLst/>
                      </a:endParaRPr>
                    </a:p>
                    <a:p>
                      <a:pPr marL="171450" indent="-171450">
                        <a:lnSpc>
                          <a:spcPct val="107000"/>
                        </a:lnSpc>
                        <a:spcAft>
                          <a:spcPts val="0"/>
                        </a:spcAft>
                        <a:buFont typeface="Wingdings" panose="05000000000000000000" pitchFamily="2" charset="2"/>
                        <a:buChar char="ü"/>
                      </a:pPr>
                      <a:r>
                        <a:rPr lang="fr-FR" sz="1200" dirty="0">
                          <a:effectLst/>
                        </a:rPr>
                        <a:t>Formulation</a:t>
                      </a:r>
                      <a:r>
                        <a:rPr lang="fr-FR" sz="1200" baseline="0" dirty="0">
                          <a:effectLst/>
                        </a:rPr>
                        <a:t> de vœux sur les places vacantes pour les non affectés </a:t>
                      </a:r>
                      <a:r>
                        <a:rPr lang="fr-FR" sz="12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7" marR="66287"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5873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2297" y="19233"/>
            <a:ext cx="4478434" cy="773247"/>
          </a:xfrm>
        </p:spPr>
        <p:txBody>
          <a:bodyPr/>
          <a:lstStyle/>
          <a:p>
            <a:pPr algn="ctr"/>
            <a:r>
              <a:rPr lang="fr-FR" dirty="0"/>
              <a:t>Ressources</a:t>
            </a:r>
          </a:p>
        </p:txBody>
      </p:sp>
      <p:sp>
        <p:nvSpPr>
          <p:cNvPr id="3" name="Espace réservé du contenu 2"/>
          <p:cNvSpPr>
            <a:spLocks noGrp="1"/>
          </p:cNvSpPr>
          <p:nvPr>
            <p:ph idx="1"/>
          </p:nvPr>
        </p:nvSpPr>
        <p:spPr>
          <a:xfrm>
            <a:off x="834621" y="1567941"/>
            <a:ext cx="9111317" cy="4717051"/>
          </a:xfrm>
        </p:spPr>
        <p:txBody>
          <a:bodyPr>
            <a:normAutofit fontScale="62500" lnSpcReduction="20000"/>
          </a:bodyPr>
          <a:lstStyle/>
          <a:p>
            <a:r>
              <a:rPr lang="fr-FR" sz="2600" b="1" dirty="0"/>
              <a:t>Pour les élèves </a:t>
            </a:r>
          </a:p>
          <a:p>
            <a:pPr>
              <a:buFontTx/>
              <a:buChar char="-"/>
            </a:pPr>
            <a:r>
              <a:rPr lang="fr-FR" dirty="0"/>
              <a:t>Questionnaire d’</a:t>
            </a:r>
            <a:r>
              <a:rPr lang="fr-FR" dirty="0" err="1"/>
              <a:t>intêrets</a:t>
            </a:r>
            <a:r>
              <a:rPr lang="fr-FR" dirty="0"/>
              <a:t> professionnels en ligne :</a:t>
            </a:r>
          </a:p>
          <a:p>
            <a:pPr>
              <a:buFont typeface="Arial" panose="020B0604020202020204" pitchFamily="34" charset="0"/>
              <a:buChar char="•"/>
            </a:pPr>
            <a:r>
              <a:rPr lang="fr-FR" dirty="0"/>
              <a:t>Zoom2chose: </a:t>
            </a:r>
            <a:r>
              <a:rPr lang="fr-FR" dirty="0">
                <a:hlinkClick r:id="rId2"/>
              </a:rPr>
              <a:t>https://www.zoom2choose.eu/?bEc=2</a:t>
            </a:r>
            <a:r>
              <a:rPr lang="fr-FR" dirty="0"/>
              <a:t> </a:t>
            </a:r>
          </a:p>
          <a:p>
            <a:pPr>
              <a:buFont typeface="Arial" panose="020B0604020202020204" pitchFamily="34" charset="0"/>
              <a:buChar char="•"/>
            </a:pPr>
            <a:r>
              <a:rPr lang="fr-FR" dirty="0">
                <a:hlinkClick r:id="rId3"/>
              </a:rPr>
              <a:t>https://www.onisep.fr/decouvrir-les-metiers/les-quiz-de-l-onisep/Quiz-Quels-metiers-selon-mes-gouts</a:t>
            </a:r>
            <a:r>
              <a:rPr lang="fr-FR" dirty="0"/>
              <a:t> </a:t>
            </a:r>
          </a:p>
          <a:p>
            <a:pPr marL="0" indent="0">
              <a:buNone/>
            </a:pPr>
            <a:endParaRPr lang="fr-FR" dirty="0"/>
          </a:p>
          <a:p>
            <a:pPr>
              <a:buFontTx/>
              <a:buChar char="-"/>
            </a:pPr>
            <a:r>
              <a:rPr lang="fr-FR" dirty="0"/>
              <a:t>Mon orientation je gère : </a:t>
            </a:r>
            <a:r>
              <a:rPr lang="fr-FR" dirty="0">
                <a:hlinkClick r:id="rId4"/>
              </a:rPr>
              <a:t>https://www.onisep.fr/equipes-educatives/Accompagnement-a-l-orientation-Horaire-dedie/Mon-orientation-Je-gere/college</a:t>
            </a:r>
            <a:r>
              <a:rPr lang="fr-FR" dirty="0"/>
              <a:t> </a:t>
            </a:r>
          </a:p>
          <a:p>
            <a:pPr>
              <a:buFontTx/>
              <a:buChar char="-"/>
            </a:pPr>
            <a:r>
              <a:rPr lang="fr-FR" dirty="0" err="1"/>
              <a:t>Oniseptv</a:t>
            </a:r>
            <a:r>
              <a:rPr lang="fr-FR" dirty="0"/>
              <a:t>: présentation de métiers et de formations en ligne </a:t>
            </a:r>
            <a:r>
              <a:rPr lang="fr-FR" dirty="0">
                <a:hlinkClick r:id="rId5"/>
              </a:rPr>
              <a:t>https://oniseptv.onisep.fr/</a:t>
            </a:r>
            <a:r>
              <a:rPr lang="fr-FR" dirty="0"/>
              <a:t> </a:t>
            </a:r>
          </a:p>
          <a:p>
            <a:pPr>
              <a:buFontTx/>
              <a:buChar char="-"/>
            </a:pPr>
            <a:r>
              <a:rPr lang="fr-FR" dirty="0">
                <a:hlinkClick r:id="rId6"/>
              </a:rPr>
              <a:t>https://www.onisep.fr/Les-metiers-animes</a:t>
            </a:r>
            <a:r>
              <a:rPr lang="fr-FR" dirty="0"/>
              <a:t> </a:t>
            </a:r>
          </a:p>
          <a:p>
            <a:pPr>
              <a:buFontTx/>
              <a:buChar char="-"/>
            </a:pPr>
            <a:r>
              <a:rPr lang="fr-FR" dirty="0"/>
              <a:t>Ma nouvelle voie pro</a:t>
            </a:r>
          </a:p>
          <a:p>
            <a:pPr marL="0" indent="0">
              <a:buNone/>
            </a:pPr>
            <a:endParaRPr lang="fr-FR" dirty="0"/>
          </a:p>
          <a:p>
            <a:pPr>
              <a:buFontTx/>
              <a:buChar char="-"/>
            </a:pPr>
            <a:endParaRPr lang="fr-FR" dirty="0"/>
          </a:p>
          <a:p>
            <a:r>
              <a:rPr lang="fr-FR" sz="2600" b="1" dirty="0"/>
              <a:t>Pour les équipes </a:t>
            </a:r>
          </a:p>
          <a:p>
            <a:pPr>
              <a:buFontTx/>
              <a:buChar char="-"/>
            </a:pPr>
            <a:r>
              <a:rPr lang="fr-FR" dirty="0" err="1"/>
              <a:t>Vademecuum</a:t>
            </a:r>
            <a:r>
              <a:rPr lang="fr-FR" dirty="0"/>
              <a:t> orientation </a:t>
            </a:r>
            <a:r>
              <a:rPr lang="fr-FR" dirty="0" err="1"/>
              <a:t>college</a:t>
            </a:r>
            <a:endParaRPr lang="fr-FR" dirty="0"/>
          </a:p>
          <a:p>
            <a:pPr>
              <a:buFontTx/>
              <a:buChar char="-"/>
            </a:pPr>
            <a:r>
              <a:rPr lang="fr-FR" dirty="0"/>
              <a:t>Référentiel des compétences à s’orienter</a:t>
            </a:r>
          </a:p>
          <a:p>
            <a:pPr>
              <a:buFontTx/>
              <a:buChar char="-"/>
            </a:pPr>
            <a:r>
              <a:rPr lang="fr-FR" dirty="0"/>
              <a:t>Catalogue d’actions orientation</a:t>
            </a:r>
          </a:p>
          <a:p>
            <a:pPr>
              <a:buFontTx/>
              <a:buChar char="-"/>
            </a:pPr>
            <a:r>
              <a:rPr lang="fr-FR" dirty="0"/>
              <a:t>Onisep équipes éducatives</a:t>
            </a:r>
          </a:p>
          <a:p>
            <a:pPr>
              <a:buFontTx/>
              <a:buChar char="-"/>
            </a:pPr>
            <a:r>
              <a:rPr lang="fr-FR" dirty="0"/>
              <a:t>Les quizz de </a:t>
            </a:r>
            <a:r>
              <a:rPr lang="fr-FR" dirty="0" err="1"/>
              <a:t>l’onisep</a:t>
            </a:r>
            <a:r>
              <a:rPr lang="fr-FR" dirty="0"/>
              <a:t>  </a:t>
            </a:r>
          </a:p>
          <a:p>
            <a:pPr marL="0" indent="0">
              <a:buNone/>
            </a:pPr>
            <a:endParaRPr lang="fr-FR" dirty="0"/>
          </a:p>
        </p:txBody>
      </p:sp>
      <p:pic>
        <p:nvPicPr>
          <p:cNvPr id="3074" name="Picture 2" descr="Mon orientation ? Je gère ! - Onise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8877" y="66659"/>
            <a:ext cx="1944877" cy="7671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Équipes éducatives - Onis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8"/>
          <a:stretch>
            <a:fillRect/>
          </a:stretch>
        </p:blipFill>
        <p:spPr>
          <a:xfrm>
            <a:off x="10066451" y="1081018"/>
            <a:ext cx="2125549" cy="1414456"/>
          </a:xfrm>
          <a:prstGeom prst="rect">
            <a:avLst/>
          </a:prstGeom>
        </p:spPr>
      </p:pic>
      <p:pic>
        <p:nvPicPr>
          <p:cNvPr id="6" name="Image 5"/>
          <p:cNvPicPr>
            <a:picLocks noChangeAspect="1"/>
          </p:cNvPicPr>
          <p:nvPr/>
        </p:nvPicPr>
        <p:blipFill>
          <a:blip r:embed="rId9"/>
          <a:stretch>
            <a:fillRect/>
          </a:stretch>
        </p:blipFill>
        <p:spPr>
          <a:xfrm>
            <a:off x="2728333" y="-26528"/>
            <a:ext cx="2758068" cy="1528639"/>
          </a:xfrm>
          <a:prstGeom prst="rect">
            <a:avLst/>
          </a:prstGeom>
        </p:spPr>
      </p:pic>
      <p:pic>
        <p:nvPicPr>
          <p:cNvPr id="7" name="Image 6"/>
          <p:cNvPicPr>
            <a:picLocks noChangeAspect="1"/>
          </p:cNvPicPr>
          <p:nvPr/>
        </p:nvPicPr>
        <p:blipFill>
          <a:blip r:embed="rId10"/>
          <a:stretch>
            <a:fillRect/>
          </a:stretch>
        </p:blipFill>
        <p:spPr>
          <a:xfrm>
            <a:off x="7048768" y="19233"/>
            <a:ext cx="1556282" cy="773247"/>
          </a:xfrm>
          <a:prstGeom prst="rect">
            <a:avLst/>
          </a:prstGeom>
        </p:spPr>
      </p:pic>
      <p:sp>
        <p:nvSpPr>
          <p:cNvPr id="12" name="Espace réservé du contenu 3"/>
          <p:cNvSpPr txBox="1">
            <a:spLocks/>
          </p:cNvSpPr>
          <p:nvPr/>
        </p:nvSpPr>
        <p:spPr>
          <a:xfrm>
            <a:off x="5849253" y="4315742"/>
            <a:ext cx="4705536" cy="774571"/>
          </a:xfrm>
          <a:prstGeom prst="rect">
            <a:avLst/>
          </a:prstGeom>
          <a:noFill/>
          <a:ln w="12700">
            <a:solidFill>
              <a:srgbClr val="FFC000"/>
            </a:solidFill>
          </a:ln>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fr-FR" sz="2000" b="1" dirty="0">
                <a:solidFill>
                  <a:schemeClr val="accent1"/>
                </a:solidFill>
              </a:rPr>
              <a:t>Permanences Psy EN au collège</a:t>
            </a:r>
          </a:p>
          <a:p>
            <a:pPr>
              <a:lnSpc>
                <a:spcPct val="90000"/>
              </a:lnSpc>
            </a:pPr>
            <a:r>
              <a:rPr lang="fr-FR" sz="2000" b="1" dirty="0"/>
              <a:t>Lundi et vendredi de 8h à 11h30</a:t>
            </a:r>
          </a:p>
        </p:txBody>
      </p:sp>
    </p:spTree>
    <p:extLst>
      <p:ext uri="{BB962C8B-B14F-4D97-AF65-F5344CB8AC3E}">
        <p14:creationId xmlns:p14="http://schemas.microsoft.com/office/powerpoint/2010/main" val="384374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51678" y="275674"/>
            <a:ext cx="10178322" cy="741021"/>
          </a:xfrm>
        </p:spPr>
        <p:txBody>
          <a:bodyPr>
            <a:normAutofit/>
          </a:bodyPr>
          <a:lstStyle/>
          <a:p>
            <a:pPr algn="ctr"/>
            <a:r>
              <a:rPr lang="fr-FR" dirty="0"/>
              <a:t>Eduquer aux choix</a:t>
            </a:r>
          </a:p>
        </p:txBody>
      </p:sp>
      <p:sp>
        <p:nvSpPr>
          <p:cNvPr id="5" name="Espace réservé du contenu 4"/>
          <p:cNvSpPr>
            <a:spLocks noGrp="1"/>
          </p:cNvSpPr>
          <p:nvPr>
            <p:ph idx="1"/>
          </p:nvPr>
        </p:nvSpPr>
        <p:spPr>
          <a:xfrm>
            <a:off x="1251678" y="1429554"/>
            <a:ext cx="10751432" cy="5428445"/>
          </a:xfrm>
        </p:spPr>
        <p:txBody>
          <a:bodyPr>
            <a:normAutofit/>
          </a:bodyPr>
          <a:lstStyle/>
          <a:p>
            <a:pPr algn="just"/>
            <a:r>
              <a:rPr lang="fr-FR" sz="2000" dirty="0"/>
              <a:t>L’orientation est un </a:t>
            </a:r>
            <a:r>
              <a:rPr lang="fr-FR" sz="2000" b="1" dirty="0"/>
              <a:t>processus</a:t>
            </a:r>
            <a:r>
              <a:rPr lang="fr-FR" sz="2000" dirty="0"/>
              <a:t> nécessaire à l’éducation des futurs citoyens</a:t>
            </a:r>
          </a:p>
          <a:p>
            <a:pPr algn="just"/>
            <a:r>
              <a:rPr lang="fr-FR" sz="2000" dirty="0"/>
              <a:t>Choisir est un acte quotidien, apprendre à choisir est une compétence déterminante</a:t>
            </a:r>
          </a:p>
          <a:p>
            <a:pPr marL="0" indent="0" algn="just">
              <a:buNone/>
            </a:pPr>
            <a:endParaRPr lang="fr-FR" sz="2400" dirty="0"/>
          </a:p>
          <a:p>
            <a:pPr algn="just"/>
            <a:endParaRPr lang="fr-FR" sz="2400" dirty="0"/>
          </a:p>
          <a:p>
            <a:pPr marL="0" indent="0" algn="just">
              <a:buNone/>
            </a:pPr>
            <a:endParaRPr lang="fr-FR" sz="2400" dirty="0"/>
          </a:p>
          <a:p>
            <a:pPr algn="just"/>
            <a:r>
              <a:rPr lang="fr-FR" sz="2000" dirty="0"/>
              <a:t>Les 1ers choix d’orientation se font en fin de 3</a:t>
            </a:r>
            <a:r>
              <a:rPr lang="fr-FR" sz="2000" baseline="30000" dirty="0"/>
              <a:t>ème</a:t>
            </a:r>
            <a:r>
              <a:rPr lang="fr-FR" sz="2000" dirty="0"/>
              <a:t> et nous ne pouvons pas laisser nos élèves seuls face à ce choix. Pour certains la question du choix d’orientation se pose dès la 4</a:t>
            </a:r>
            <a:r>
              <a:rPr lang="fr-FR" sz="2000" baseline="30000" dirty="0"/>
              <a:t>ème </a:t>
            </a:r>
            <a:r>
              <a:rPr lang="fr-FR" sz="2000" dirty="0"/>
              <a:t> (3</a:t>
            </a:r>
            <a:r>
              <a:rPr lang="fr-FR" sz="2000" baseline="30000" dirty="0"/>
              <a:t>ème</a:t>
            </a:r>
            <a:r>
              <a:rPr lang="fr-FR" sz="2000" dirty="0"/>
              <a:t> prépa-métier, 3</a:t>
            </a:r>
            <a:r>
              <a:rPr lang="fr-FR" sz="2000" baseline="30000" dirty="0"/>
              <a:t>ème</a:t>
            </a:r>
            <a:r>
              <a:rPr lang="fr-FR" sz="2000" dirty="0"/>
              <a:t> MFR, …)</a:t>
            </a:r>
          </a:p>
          <a:p>
            <a:pPr marL="0" indent="0" algn="just">
              <a:buNone/>
            </a:pPr>
            <a:r>
              <a:rPr lang="fr-FR" sz="2000" dirty="0"/>
              <a:t>Cela peut chez certains accroître le niveau de stress lié à la prise de décision. Ils la relèguent alors au dernier plan de leur vie, -on ne regarde pas ce qui effraie- et les distractions sont plus présentes ... En fin de 3</a:t>
            </a:r>
            <a:r>
              <a:rPr lang="fr-FR" sz="2000" baseline="30000" dirty="0"/>
              <a:t>ème</a:t>
            </a:r>
            <a:r>
              <a:rPr lang="fr-FR" sz="2000" dirty="0"/>
              <a:t> le choix n’est alors pas fait ou fait par défaut.</a:t>
            </a:r>
          </a:p>
          <a:p>
            <a:pPr marL="0" indent="0">
              <a:buNone/>
            </a:pPr>
            <a:endParaRPr lang="fr-FR" sz="2000" dirty="0"/>
          </a:p>
          <a:p>
            <a:pPr marL="0" indent="0" algn="ctr">
              <a:buNone/>
            </a:pPr>
            <a:endParaRPr lang="fr-FR" sz="2000" dirty="0"/>
          </a:p>
          <a:p>
            <a:pPr marL="0" indent="0">
              <a:buNone/>
            </a:pPr>
            <a:endParaRPr lang="fr-FR" sz="2000" dirty="0"/>
          </a:p>
          <a:p>
            <a:pPr marL="0" indent="0">
              <a:buNone/>
            </a:pPr>
            <a:endParaRPr lang="fr-FR" sz="6200" dirty="0"/>
          </a:p>
          <a:p>
            <a:endParaRPr lang="fr-FR" sz="1400" dirty="0"/>
          </a:p>
          <a:p>
            <a:endParaRPr lang="fr-FR" sz="1400" dirty="0"/>
          </a:p>
          <a:p>
            <a:endParaRPr lang="fr-FR" sz="1400" dirty="0"/>
          </a:p>
          <a:p>
            <a:endParaRPr lang="fr-FR" sz="1400" dirty="0"/>
          </a:p>
          <a:p>
            <a:endParaRPr lang="fr-FR" sz="1400" dirty="0"/>
          </a:p>
        </p:txBody>
      </p:sp>
      <p:sp>
        <p:nvSpPr>
          <p:cNvPr id="2" name="ZoneTexte 1"/>
          <p:cNvSpPr txBox="1"/>
          <p:nvPr/>
        </p:nvSpPr>
        <p:spPr>
          <a:xfrm>
            <a:off x="1433988" y="3078052"/>
            <a:ext cx="9996012" cy="769441"/>
          </a:xfrm>
          <a:prstGeom prst="rect">
            <a:avLst/>
          </a:prstGeom>
          <a:noFill/>
          <a:ln>
            <a:solidFill>
              <a:schemeClr val="accent1"/>
            </a:solidFill>
          </a:ln>
        </p:spPr>
        <p:txBody>
          <a:bodyPr wrap="square" rtlCol="0">
            <a:spAutoFit/>
          </a:bodyPr>
          <a:lstStyle/>
          <a:p>
            <a:pPr algn="ctr"/>
            <a:r>
              <a:rPr lang="fr-FR" sz="2200" dirty="0"/>
              <a:t>Comment y remédier ?</a:t>
            </a:r>
            <a:r>
              <a:rPr lang="fr-FR" sz="2200" dirty="0">
                <a:sym typeface="Wingdings" panose="05000000000000000000" pitchFamily="2" charset="2"/>
              </a:rPr>
              <a:t>	 </a:t>
            </a:r>
            <a:r>
              <a:rPr lang="fr-FR" sz="2200" dirty="0"/>
              <a:t>En éduquant au choix </a:t>
            </a:r>
            <a:r>
              <a:rPr lang="fr-FR" sz="2200" b="1" dirty="0"/>
              <a:t>avant</a:t>
            </a:r>
            <a:r>
              <a:rPr lang="fr-FR" sz="2200" dirty="0"/>
              <a:t> la 3</a:t>
            </a:r>
            <a:r>
              <a:rPr lang="fr-FR" sz="2200" baseline="30000" dirty="0"/>
              <a:t>ème</a:t>
            </a:r>
            <a:r>
              <a:rPr lang="fr-FR" sz="2200" dirty="0"/>
              <a:t> , moment de la prise de décision</a:t>
            </a:r>
          </a:p>
        </p:txBody>
      </p:sp>
    </p:spTree>
    <p:extLst>
      <p:ext uri="{BB962C8B-B14F-4D97-AF65-F5344CB8AC3E}">
        <p14:creationId xmlns:p14="http://schemas.microsoft.com/office/powerpoint/2010/main" val="280312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Eduquer au choix </a:t>
            </a:r>
          </a:p>
        </p:txBody>
      </p:sp>
      <p:sp>
        <p:nvSpPr>
          <p:cNvPr id="3" name="Espace réservé du contenu 2"/>
          <p:cNvSpPr>
            <a:spLocks noGrp="1"/>
          </p:cNvSpPr>
          <p:nvPr>
            <p:ph idx="1"/>
          </p:nvPr>
        </p:nvSpPr>
        <p:spPr/>
        <p:txBody>
          <a:bodyPr/>
          <a:lstStyle/>
          <a:p>
            <a:pPr marL="0" indent="0">
              <a:buNone/>
            </a:pPr>
            <a:r>
              <a:rPr lang="fr-FR" dirty="0"/>
              <a:t>Pour cela, il s’agit d’amener les élèves à une meilleure:</a:t>
            </a:r>
          </a:p>
          <a:p>
            <a:pPr lvl="0"/>
            <a:r>
              <a:rPr lang="fr-FR" b="1" dirty="0"/>
              <a:t>Connaissance de soi </a:t>
            </a:r>
            <a:r>
              <a:rPr lang="fr-FR" dirty="0"/>
              <a:t>= comprendre que le soi évoluera, identifier ses objectifs et mettre en place des stratégies pour les atteindre</a:t>
            </a:r>
          </a:p>
          <a:p>
            <a:pPr lvl="0"/>
            <a:r>
              <a:rPr lang="fr-FR" b="1" dirty="0"/>
              <a:t>Connaissance et compréhension du monde économique </a:t>
            </a:r>
            <a:r>
              <a:rPr lang="fr-FR" dirty="0"/>
              <a:t>= se repérer et utiliser les codes du monde du travail</a:t>
            </a:r>
          </a:p>
          <a:p>
            <a:pPr lvl="0"/>
            <a:r>
              <a:rPr lang="fr-FR" b="1" dirty="0"/>
              <a:t>Connaissance de métiers et des formations </a:t>
            </a:r>
            <a:r>
              <a:rPr lang="fr-FR" dirty="0"/>
              <a:t>= où trouver l’information  et comment la traiter et se l’approprier</a:t>
            </a:r>
          </a:p>
          <a:p>
            <a:pPr marL="0" lvl="0" indent="0">
              <a:buNone/>
            </a:pPr>
            <a:endParaRPr lang="fr-FR" dirty="0"/>
          </a:p>
          <a:p>
            <a:pPr marL="0" lvl="0" indent="0">
              <a:buNone/>
            </a:pPr>
            <a:r>
              <a:rPr lang="fr-FR" sz="2200" b="1" dirty="0"/>
              <a:t> C’est l’objectif des heures dédiées à l’orientation</a:t>
            </a:r>
          </a:p>
          <a:p>
            <a:endParaRPr lang="fr-FR" dirty="0"/>
          </a:p>
        </p:txBody>
      </p:sp>
    </p:spTree>
    <p:extLst>
      <p:ext uri="{BB962C8B-B14F-4D97-AF65-F5344CB8AC3E}">
        <p14:creationId xmlns:p14="http://schemas.microsoft.com/office/powerpoint/2010/main" val="335256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42930" y="377202"/>
            <a:ext cx="8187071" cy="4064627"/>
          </a:xfrm>
        </p:spPr>
        <p:txBody>
          <a:bodyPr>
            <a:normAutofit/>
          </a:bodyPr>
          <a:lstStyle/>
          <a:p>
            <a:r>
              <a:rPr lang="fr-FR" sz="5400" dirty="0"/>
              <a:t>Les heures dédiées a l’orientation</a:t>
            </a:r>
          </a:p>
        </p:txBody>
      </p:sp>
      <p:sp>
        <p:nvSpPr>
          <p:cNvPr id="5" name="Espace réservé du texte 4"/>
          <p:cNvSpPr>
            <a:spLocks noGrp="1"/>
          </p:cNvSpPr>
          <p:nvPr>
            <p:ph type="body" idx="1"/>
          </p:nvPr>
        </p:nvSpPr>
        <p:spPr>
          <a:xfrm>
            <a:off x="2514602" y="5295555"/>
            <a:ext cx="8915399" cy="860400"/>
          </a:xfrm>
        </p:spPr>
        <p:txBody>
          <a:bodyPr/>
          <a:lstStyle/>
          <a:p>
            <a:pPr algn="ctr"/>
            <a:r>
              <a:rPr lang="fr-FR" dirty="0"/>
              <a:t>12 h en 4</a:t>
            </a:r>
            <a:r>
              <a:rPr lang="fr-FR" baseline="30000" dirty="0"/>
              <a:t>ème</a:t>
            </a:r>
            <a:r>
              <a:rPr lang="fr-FR" dirty="0"/>
              <a:t> , 36 h en 3</a:t>
            </a:r>
            <a:r>
              <a:rPr lang="fr-FR" baseline="30000" dirty="0"/>
              <a:t>ème</a:t>
            </a:r>
            <a:r>
              <a:rPr lang="fr-FR" dirty="0"/>
              <a:t> </a:t>
            </a:r>
          </a:p>
          <a:p>
            <a:pPr algn="ctr"/>
            <a:r>
              <a:rPr lang="fr-FR" dirty="0"/>
              <a:t>(½ journée hebdomadaire sur les métiers expérimentée en 5</a:t>
            </a:r>
            <a:r>
              <a:rPr lang="fr-FR" baseline="30000" dirty="0"/>
              <a:t>ème</a:t>
            </a:r>
            <a:r>
              <a:rPr lang="fr-FR" dirty="0"/>
              <a:t> )</a:t>
            </a:r>
          </a:p>
        </p:txBody>
      </p:sp>
    </p:spTree>
    <p:extLst>
      <p:ext uri="{BB962C8B-B14F-4D97-AF65-F5344CB8AC3E}">
        <p14:creationId xmlns:p14="http://schemas.microsoft.com/office/powerpoint/2010/main" val="181013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382385"/>
            <a:ext cx="10178322" cy="549432"/>
          </a:xfrm>
        </p:spPr>
        <p:txBody>
          <a:bodyPr>
            <a:normAutofit fontScale="90000"/>
          </a:bodyPr>
          <a:lstStyle/>
          <a:p>
            <a:pPr algn="ctr"/>
            <a:r>
              <a:rPr lang="fr-FR" dirty="0"/>
              <a:t>Les heures dédiées à l’orientation</a:t>
            </a:r>
          </a:p>
        </p:txBody>
      </p:sp>
      <p:sp>
        <p:nvSpPr>
          <p:cNvPr id="3" name="Espace réservé du contenu 2"/>
          <p:cNvSpPr>
            <a:spLocks noGrp="1"/>
          </p:cNvSpPr>
          <p:nvPr>
            <p:ph idx="1"/>
          </p:nvPr>
        </p:nvSpPr>
        <p:spPr>
          <a:xfrm>
            <a:off x="1814501" y="1560128"/>
            <a:ext cx="10178322" cy="4582015"/>
          </a:xfrm>
        </p:spPr>
        <p:txBody>
          <a:bodyPr>
            <a:normAutofit/>
          </a:bodyPr>
          <a:lstStyle/>
          <a:p>
            <a:pPr algn="just"/>
            <a:r>
              <a:rPr lang="fr-FR" dirty="0"/>
              <a:t>Pour les niveaux 4e et 3e , le volume horaire annuel est prévu dans l’emploi du temps des élèves pour l’accompagnement au choix de l’orientation depuis  la rentrée 2019. </a:t>
            </a:r>
          </a:p>
          <a:p>
            <a:pPr algn="just"/>
            <a:r>
              <a:rPr lang="fr-FR" dirty="0"/>
              <a:t>Ce temps doit permettre l’organisation, la mise en œuvre et le suivi d’actions d’information sur les métiers et sur les formations. </a:t>
            </a:r>
            <a:r>
              <a:rPr lang="fr-FR" b="1" dirty="0"/>
              <a:t>Les professeurs principaux assurent le suivi et la coordination des différentes actions menées</a:t>
            </a:r>
            <a:r>
              <a:rPr lang="fr-FR" dirty="0"/>
              <a:t>, en lien étroit avec l’ensemble des membres de l’équipe éducative, et tout particulièrement les professeurs-documentalistes et les </a:t>
            </a:r>
            <a:r>
              <a:rPr lang="fr-FR" dirty="0" err="1"/>
              <a:t>PsyEN</a:t>
            </a:r>
            <a:r>
              <a:rPr lang="fr-FR" dirty="0"/>
              <a:t>.</a:t>
            </a:r>
          </a:p>
          <a:p>
            <a:pPr algn="just"/>
            <a:r>
              <a:rPr lang="fr-FR" dirty="0"/>
              <a:t>En classe de 4e , l’activité dominante </a:t>
            </a:r>
            <a:r>
              <a:rPr lang="fr-FR" b="1" dirty="0"/>
              <a:t>est la découverte et l’exploration des voies de formation (notamment post-3e ) </a:t>
            </a:r>
            <a:r>
              <a:rPr lang="fr-FR" dirty="0"/>
              <a:t>par le biais des métiers et, en classe de 3e , l’activité </a:t>
            </a:r>
            <a:r>
              <a:rPr lang="fr-FR" b="1" dirty="0"/>
              <a:t>dominante est de préparer les choix pour l’après-3e </a:t>
            </a:r>
            <a:r>
              <a:rPr lang="fr-FR" dirty="0"/>
              <a:t>. Les élèves s’informent des possibilités de formation après le collège  et des voies d’accès aux différents métiers ou familles de métiers ; ils appréhendent la complexité des activités professionnelles ainsi que les savoirs et l’expérience nécessaires pour les exercer.</a:t>
            </a:r>
          </a:p>
        </p:txBody>
      </p:sp>
    </p:spTree>
    <p:extLst>
      <p:ext uri="{BB962C8B-B14F-4D97-AF65-F5344CB8AC3E}">
        <p14:creationId xmlns:p14="http://schemas.microsoft.com/office/powerpoint/2010/main" val="131719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199505"/>
            <a:ext cx="10178322" cy="914071"/>
          </a:xfrm>
        </p:spPr>
        <p:txBody>
          <a:bodyPr/>
          <a:lstStyle/>
          <a:p>
            <a:pPr algn="ctr"/>
            <a:r>
              <a:rPr lang="fr-FR" dirty="0"/>
              <a:t>Les heures dédiées à l’orientation</a:t>
            </a:r>
          </a:p>
        </p:txBody>
      </p:sp>
      <p:sp>
        <p:nvSpPr>
          <p:cNvPr id="3" name="Espace réservé du contenu 2"/>
          <p:cNvSpPr>
            <a:spLocks noGrp="1"/>
          </p:cNvSpPr>
          <p:nvPr>
            <p:ph idx="1"/>
          </p:nvPr>
        </p:nvSpPr>
        <p:spPr>
          <a:xfrm>
            <a:off x="1939741" y="1326524"/>
            <a:ext cx="10178322" cy="5407803"/>
          </a:xfrm>
        </p:spPr>
        <p:txBody>
          <a:bodyPr>
            <a:normAutofit fontScale="92500"/>
          </a:bodyPr>
          <a:lstStyle/>
          <a:p>
            <a:pPr marL="0" indent="0">
              <a:spcAft>
                <a:spcPts val="600"/>
              </a:spcAft>
              <a:buNone/>
            </a:pPr>
            <a:r>
              <a:rPr lang="fr-FR" dirty="0"/>
              <a:t>L’accompagnement au choix de l’orientation vise trois objectifs pédagogiques :</a:t>
            </a:r>
          </a:p>
          <a:p>
            <a:pPr marL="0" indent="0">
              <a:buNone/>
            </a:pPr>
            <a:r>
              <a:rPr lang="fr-FR" dirty="0"/>
              <a:t>● Découvrir le monde économique et professionnel et les métiers</a:t>
            </a:r>
          </a:p>
          <a:p>
            <a:pPr marL="0" indent="0">
              <a:buNone/>
            </a:pPr>
            <a:r>
              <a:rPr lang="fr-FR" dirty="0"/>
              <a:t> o découvrir les principes de fonctionnement et la diversité du monde professionnel; </a:t>
            </a:r>
          </a:p>
          <a:p>
            <a:pPr marL="0" indent="0">
              <a:buNone/>
            </a:pPr>
            <a:r>
              <a:rPr lang="fr-FR" dirty="0"/>
              <a:t>o prendre conscience que le monde économique et professionnel est en constante évolution.</a:t>
            </a:r>
          </a:p>
          <a:p>
            <a:pPr marL="0" indent="0">
              <a:buNone/>
            </a:pPr>
            <a:r>
              <a:rPr lang="fr-FR" dirty="0"/>
              <a:t>● Découvrir les différentes voies de formation </a:t>
            </a:r>
          </a:p>
          <a:p>
            <a:pPr marL="0" indent="0">
              <a:buNone/>
            </a:pPr>
            <a:r>
              <a:rPr lang="fr-FR" dirty="0"/>
              <a:t>o découvrir les possibilités de formation et les voies d’accès au monde économique et professionnel;</a:t>
            </a:r>
          </a:p>
          <a:p>
            <a:pPr marL="0" indent="0">
              <a:buNone/>
            </a:pPr>
            <a:r>
              <a:rPr lang="fr-FR" dirty="0"/>
              <a:t>o prendre conscience des stéréotypes et des représentations liés aux formations et aux métiers. </a:t>
            </a:r>
          </a:p>
          <a:p>
            <a:pPr marL="0" indent="0">
              <a:buNone/>
            </a:pPr>
            <a:r>
              <a:rPr lang="fr-FR" dirty="0"/>
              <a:t>● Commencer à élaborer son projet d’orientation scolaire et professionnelle</a:t>
            </a:r>
          </a:p>
          <a:p>
            <a:pPr marL="0" indent="0">
              <a:buNone/>
            </a:pPr>
            <a:r>
              <a:rPr lang="fr-FR" dirty="0"/>
              <a:t>o se connaître et s’autoévaluer;</a:t>
            </a:r>
          </a:p>
          <a:p>
            <a:pPr marL="0" indent="0">
              <a:buNone/>
            </a:pPr>
            <a:r>
              <a:rPr lang="fr-FR" dirty="0"/>
              <a:t>o faire preuve d’initiative; </a:t>
            </a:r>
          </a:p>
          <a:p>
            <a:pPr marL="0" indent="0">
              <a:buNone/>
            </a:pPr>
            <a:r>
              <a:rPr lang="fr-FR" dirty="0"/>
              <a:t>o devenir autonome et engagé;</a:t>
            </a:r>
          </a:p>
          <a:p>
            <a:pPr marL="0" indent="0">
              <a:buNone/>
            </a:pPr>
            <a:r>
              <a:rPr lang="fr-FR" dirty="0"/>
              <a:t>o faire son choix d’orientation.</a:t>
            </a:r>
          </a:p>
          <a:p>
            <a:pPr marL="0" indent="0">
              <a:buNone/>
            </a:pPr>
            <a:r>
              <a:rPr lang="fr-FR" dirty="0"/>
              <a:t>Ressources: </a:t>
            </a:r>
            <a:r>
              <a:rPr lang="fr-FR" dirty="0" err="1"/>
              <a:t>eduscol</a:t>
            </a:r>
            <a:r>
              <a:rPr lang="fr-FR" dirty="0"/>
              <a:t> </a:t>
            </a:r>
          </a:p>
        </p:txBody>
      </p:sp>
    </p:spTree>
    <p:extLst>
      <p:ext uri="{BB962C8B-B14F-4D97-AF65-F5344CB8AC3E}">
        <p14:creationId xmlns:p14="http://schemas.microsoft.com/office/powerpoint/2010/main" val="309174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7874" y="2058135"/>
            <a:ext cx="10432870" cy="1702774"/>
          </a:xfrm>
          <a:prstGeom prst="rect">
            <a:avLst/>
          </a:prstGeom>
        </p:spPr>
        <p:txBody>
          <a:bodyPr wrap="square">
            <a:spAutoFit/>
          </a:bodyPr>
          <a:lstStyle/>
          <a:p>
            <a:pPr>
              <a:lnSpc>
                <a:spcPct val="150000"/>
              </a:lnSpc>
            </a:pPr>
            <a:r>
              <a:rPr lang="fr-FR" dirty="0"/>
              <a:t>En classes de 6e et de 5e , les élèves sont amenés à découvrir et explorer des </a:t>
            </a:r>
            <a:r>
              <a:rPr lang="fr-FR" b="1" dirty="0"/>
              <a:t>métiers,</a:t>
            </a:r>
            <a:r>
              <a:rPr lang="fr-FR" dirty="0"/>
              <a:t> en articulation notamment avec les </a:t>
            </a:r>
            <a:r>
              <a:rPr lang="fr-FR" b="1" dirty="0"/>
              <a:t>contenus disciplinaires</a:t>
            </a:r>
            <a:r>
              <a:rPr lang="fr-FR" dirty="0"/>
              <a:t>. Les activités menées visent à les sensibiliser à la diversité du monde économique et professionnel et à travailler leurs représentations des métiers </a:t>
            </a:r>
          </a:p>
        </p:txBody>
      </p:sp>
      <p:sp>
        <p:nvSpPr>
          <p:cNvPr id="5" name="Titre 4"/>
          <p:cNvSpPr>
            <a:spLocks noGrp="1"/>
          </p:cNvSpPr>
          <p:nvPr>
            <p:ph type="title"/>
          </p:nvPr>
        </p:nvSpPr>
        <p:spPr>
          <a:xfrm>
            <a:off x="2177142" y="14510"/>
            <a:ext cx="8911687" cy="690884"/>
          </a:xfrm>
        </p:spPr>
        <p:txBody>
          <a:bodyPr/>
          <a:lstStyle/>
          <a:p>
            <a:pPr algn="ctr"/>
            <a:r>
              <a:rPr lang="fr-FR" dirty="0"/>
              <a:t>L’accompagnement en 6</a:t>
            </a:r>
            <a:r>
              <a:rPr lang="fr-FR" baseline="30000" dirty="0"/>
              <a:t>ème</a:t>
            </a:r>
            <a:r>
              <a:rPr lang="fr-FR" dirty="0"/>
              <a:t> et 5</a:t>
            </a:r>
            <a:r>
              <a:rPr lang="fr-FR" baseline="30000" dirty="0"/>
              <a:t>ème</a:t>
            </a:r>
            <a:r>
              <a:rPr lang="fr-FR" dirty="0"/>
              <a:t> </a:t>
            </a:r>
          </a:p>
        </p:txBody>
      </p:sp>
    </p:spTree>
    <p:extLst>
      <p:ext uri="{BB962C8B-B14F-4D97-AF65-F5344CB8AC3E}">
        <p14:creationId xmlns:p14="http://schemas.microsoft.com/office/powerpoint/2010/main" val="104338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316292"/>
            <a:ext cx="8911687" cy="1280890"/>
          </a:xfrm>
        </p:spPr>
        <p:txBody>
          <a:bodyPr/>
          <a:lstStyle/>
          <a:p>
            <a:pPr algn="ctr"/>
            <a:r>
              <a:rPr lang="fr-FR" dirty="0"/>
              <a:t>L’accompagnement en 4ème</a:t>
            </a:r>
          </a:p>
        </p:txBody>
      </p:sp>
      <p:sp>
        <p:nvSpPr>
          <p:cNvPr id="3" name="Espace réservé du contenu 2"/>
          <p:cNvSpPr>
            <a:spLocks noGrp="1"/>
          </p:cNvSpPr>
          <p:nvPr>
            <p:ph idx="1"/>
          </p:nvPr>
        </p:nvSpPr>
        <p:spPr>
          <a:xfrm>
            <a:off x="2770359" y="2083849"/>
            <a:ext cx="9367569" cy="4547181"/>
          </a:xfrm>
        </p:spPr>
        <p:txBody>
          <a:bodyPr/>
          <a:lstStyle/>
          <a:p>
            <a:pPr marL="0" indent="0">
              <a:buNone/>
            </a:pPr>
            <a:r>
              <a:rPr lang="fr-FR" dirty="0"/>
              <a:t>Les objectifs en 4</a:t>
            </a:r>
            <a:r>
              <a:rPr lang="fr-FR" baseline="30000" dirty="0"/>
              <a:t>ème</a:t>
            </a:r>
            <a:r>
              <a:rPr lang="fr-FR" dirty="0"/>
              <a:t> :</a:t>
            </a:r>
          </a:p>
          <a:p>
            <a:pPr>
              <a:buFontTx/>
              <a:buChar char="-"/>
            </a:pPr>
            <a:r>
              <a:rPr lang="fr-FR" dirty="0"/>
              <a:t>Connaitre les possibilités de formations après la 4</a:t>
            </a:r>
            <a:r>
              <a:rPr lang="fr-FR" baseline="30000" dirty="0"/>
              <a:t>ème</a:t>
            </a:r>
            <a:r>
              <a:rPr lang="fr-FR" dirty="0"/>
              <a:t> </a:t>
            </a:r>
          </a:p>
          <a:p>
            <a:pPr>
              <a:buFontTx/>
              <a:buChar char="-"/>
            </a:pPr>
            <a:r>
              <a:rPr lang="fr-FR" dirty="0"/>
              <a:t>Découvrir les formations post 3</a:t>
            </a:r>
            <a:r>
              <a:rPr lang="fr-FR" baseline="30000" dirty="0"/>
              <a:t>ème</a:t>
            </a:r>
            <a:r>
              <a:rPr lang="fr-FR" dirty="0"/>
              <a:t> </a:t>
            </a:r>
          </a:p>
          <a:p>
            <a:pPr>
              <a:buFontTx/>
              <a:buChar char="-"/>
            </a:pPr>
            <a:r>
              <a:rPr lang="fr-FR" dirty="0"/>
              <a:t>S’interroger sur leurs  centres d’</a:t>
            </a:r>
            <a:r>
              <a:rPr lang="fr-FR" dirty="0" err="1"/>
              <a:t>intêrets</a:t>
            </a:r>
            <a:r>
              <a:rPr lang="fr-FR" dirty="0"/>
              <a:t> professionnels</a:t>
            </a:r>
          </a:p>
          <a:p>
            <a:pPr>
              <a:buFontTx/>
              <a:buChar char="-"/>
            </a:pPr>
            <a:r>
              <a:rPr lang="fr-FR" dirty="0"/>
              <a:t>Savoir analyser ses résultats scolaires et les mettre en relation avec son projet scolaire</a:t>
            </a:r>
          </a:p>
          <a:p>
            <a:pPr>
              <a:buFontTx/>
              <a:buChar char="-"/>
            </a:pPr>
            <a:r>
              <a:rPr lang="fr-FR" dirty="0"/>
              <a:t>Explorer le monde économique et professionnel</a:t>
            </a:r>
          </a:p>
          <a:p>
            <a:pPr>
              <a:buFontTx/>
              <a:buChar char="-"/>
            </a:pPr>
            <a:r>
              <a:rPr lang="fr-FR" dirty="0"/>
              <a:t> </a:t>
            </a:r>
          </a:p>
          <a:p>
            <a:pPr marL="0" indent="0">
              <a:buNone/>
            </a:pPr>
            <a:endParaRPr lang="fr-FR" dirty="0"/>
          </a:p>
        </p:txBody>
      </p:sp>
    </p:spTree>
    <p:extLst>
      <p:ext uri="{BB962C8B-B14F-4D97-AF65-F5344CB8AC3E}">
        <p14:creationId xmlns:p14="http://schemas.microsoft.com/office/powerpoint/2010/main" val="400898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8313" y="289132"/>
            <a:ext cx="8911687" cy="1280890"/>
          </a:xfrm>
        </p:spPr>
        <p:txBody>
          <a:bodyPr/>
          <a:lstStyle/>
          <a:p>
            <a:r>
              <a:rPr lang="fr-FR" dirty="0"/>
              <a:t>L’accompagnement en 3</a:t>
            </a:r>
            <a:r>
              <a:rPr lang="fr-FR" baseline="30000" dirty="0"/>
              <a:t>ème</a:t>
            </a:r>
            <a:r>
              <a:rPr lang="fr-FR" dirty="0"/>
              <a:t> </a:t>
            </a:r>
          </a:p>
        </p:txBody>
      </p:sp>
      <p:sp>
        <p:nvSpPr>
          <p:cNvPr id="6" name="Espace réservé du contenu 5"/>
          <p:cNvSpPr>
            <a:spLocks noGrp="1"/>
          </p:cNvSpPr>
          <p:nvPr>
            <p:ph idx="1"/>
          </p:nvPr>
        </p:nvSpPr>
        <p:spPr>
          <a:xfrm>
            <a:off x="1559491" y="1191111"/>
            <a:ext cx="9985972" cy="5268686"/>
          </a:xfrm>
        </p:spPr>
        <p:txBody>
          <a:bodyPr>
            <a:normAutofit fontScale="92500" lnSpcReduction="20000"/>
          </a:bodyPr>
          <a:lstStyle/>
          <a:p>
            <a:pPr marL="0" lvl="0" indent="0" algn="just">
              <a:buNone/>
            </a:pPr>
            <a:r>
              <a:rPr lang="fr-FR" dirty="0"/>
              <a:t>En fin d’année scolaire les élèves et leur famille seront appelés à formuler des choix  d’orientation. Pour ceux qui choisiront la voie professionnelle il s’gira de choisir un domaine professionnel.</a:t>
            </a:r>
          </a:p>
          <a:p>
            <a:pPr algn="just"/>
            <a:r>
              <a:rPr lang="fr-FR" dirty="0"/>
              <a:t>Le choix de la voie PRO est le choix le plus souvent fait par nos jeunes, ayant envie de passer à un apprentissage plus concret. </a:t>
            </a:r>
          </a:p>
          <a:p>
            <a:pPr marL="0" lvl="0" indent="0" algn="ctr">
              <a:buNone/>
            </a:pPr>
            <a:r>
              <a:rPr lang="fr-FR" b="1" dirty="0"/>
              <a:t>OR, </a:t>
            </a:r>
          </a:p>
          <a:p>
            <a:pPr marL="0" lvl="0" indent="0" algn="just">
              <a:buNone/>
            </a:pPr>
            <a:r>
              <a:rPr lang="fr-FR" dirty="0"/>
              <a:t>ils ne sont pas encore en mesure de se projeter sur le très long terme ni d’être surs de leurs choix.</a:t>
            </a:r>
          </a:p>
          <a:p>
            <a:pPr marL="0" lvl="0" indent="0" algn="just">
              <a:buNone/>
            </a:pPr>
            <a:r>
              <a:rPr lang="fr-FR" dirty="0"/>
              <a:t>C’est ainsi, qu’au cours d’une même année scolaire ils peuvent changer de choix.</a:t>
            </a:r>
          </a:p>
          <a:p>
            <a:pPr algn="just"/>
            <a:r>
              <a:rPr lang="fr-FR" dirty="0"/>
              <a:t>Pour ceux qui choisiront la 2de GT , la récente réforme du baccalauréat ne laisse que peu de temps pour se fixer sur un domaine d’études post-bac </a:t>
            </a:r>
          </a:p>
          <a:p>
            <a:pPr marL="0" lvl="0" indent="0" algn="just">
              <a:buNone/>
            </a:pPr>
            <a:r>
              <a:rPr lang="fr-FR" b="1" dirty="0"/>
              <a:t>L’accompagnement doit viser à leur permettre:</a:t>
            </a:r>
          </a:p>
          <a:p>
            <a:pPr lvl="0" algn="just">
              <a:buFontTx/>
              <a:buChar char="-"/>
            </a:pPr>
            <a:r>
              <a:rPr lang="fr-FR" dirty="0"/>
              <a:t>d’acquérir une méthodologie de recherche et d’appropriation des informations pérennes.</a:t>
            </a:r>
          </a:p>
          <a:p>
            <a:pPr lvl="0" algn="just">
              <a:buFontTx/>
              <a:buChar char="-"/>
            </a:pPr>
            <a:r>
              <a:rPr lang="fr-FR" dirty="0"/>
              <a:t>De comprendre que le processus de choix met en lien le soi (personnalité , centres d’</a:t>
            </a:r>
            <a:r>
              <a:rPr lang="fr-FR" dirty="0" err="1"/>
              <a:t>interets</a:t>
            </a:r>
            <a:r>
              <a:rPr lang="fr-FR" dirty="0"/>
              <a:t>, valeurs, les freins éventuels </a:t>
            </a:r>
            <a:r>
              <a:rPr lang="fr-FR" dirty="0" err="1"/>
              <a:t>etc</a:t>
            </a:r>
            <a:r>
              <a:rPr lang="fr-FR" dirty="0"/>
              <a:t>) les informations sur les métiers et les formations et les stratégies à mettre en œuvre pour atteindre ses objectifs </a:t>
            </a:r>
            <a:r>
              <a:rPr lang="fr-FR" b="1" dirty="0"/>
              <a:t>doit rendre l’élève acteur du processus d’orientation</a:t>
            </a:r>
          </a:p>
          <a:p>
            <a:pPr lvl="0" algn="just">
              <a:buFontTx/>
              <a:buChar char="-"/>
            </a:pPr>
            <a:r>
              <a:rPr lang="fr-FR" dirty="0"/>
              <a:t>Faire des choix d’orientation pertinents </a:t>
            </a:r>
          </a:p>
        </p:txBody>
      </p:sp>
    </p:spTree>
    <p:extLst>
      <p:ext uri="{BB962C8B-B14F-4D97-AF65-F5344CB8AC3E}">
        <p14:creationId xmlns:p14="http://schemas.microsoft.com/office/powerpoint/2010/main" val="136418810"/>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953</TotalTime>
  <Words>2433</Words>
  <Application>Microsoft Macintosh PowerPoint</Application>
  <PresentationFormat>Grand écran</PresentationFormat>
  <Paragraphs>220</Paragraphs>
  <Slides>18</Slides>
  <Notes>0</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Century Gothic</vt:lpstr>
      <vt:lpstr>Times New Roman</vt:lpstr>
      <vt:lpstr>Wingdings</vt:lpstr>
      <vt:lpstr>Wingdings 3</vt:lpstr>
      <vt:lpstr>Brin</vt:lpstr>
      <vt:lpstr>Accompagnement à l’orientation en collège </vt:lpstr>
      <vt:lpstr>Eduquer aux choix</vt:lpstr>
      <vt:lpstr>Eduquer au choix </vt:lpstr>
      <vt:lpstr>Les heures dédiées a l’orientation</vt:lpstr>
      <vt:lpstr>Les heures dédiées à l’orientation</vt:lpstr>
      <vt:lpstr>Les heures dédiées à l’orientation</vt:lpstr>
      <vt:lpstr>L’accompagnement en 6ème et 5ème </vt:lpstr>
      <vt:lpstr>L’accompagnement en 4ème</vt:lpstr>
      <vt:lpstr>L’accompagnement en 3ème </vt:lpstr>
      <vt:lpstr>L’orientation après la 4ème </vt:lpstr>
      <vt:lpstr>L’orientation après la 4ème </vt:lpstr>
      <vt:lpstr>L’orientation après la 3ème </vt:lpstr>
      <vt:lpstr>Les lieux de formation</vt:lpstr>
      <vt:lpstr>Orientation PUIS Affectation</vt:lpstr>
      <vt:lpstr>Quelles Actions,  quels outils en 4ème? </vt:lpstr>
      <vt:lpstr>Quelles Actions, quels outils en 3ème ? </vt:lpstr>
      <vt:lpstr>Présentation PowerPoint</vt:lpstr>
      <vt:lpstr>Ressources</vt:lpstr>
    </vt:vector>
  </TitlesOfParts>
  <Company>BRL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Accompagnement à l’orientation</dc:title>
  <dc:creator>Laurent</dc:creator>
  <cp:lastModifiedBy>Microsoft Office User</cp:lastModifiedBy>
  <cp:revision>80</cp:revision>
  <cp:lastPrinted>2022-10-21T15:06:15Z</cp:lastPrinted>
  <dcterms:created xsi:type="dcterms:W3CDTF">2022-10-06T01:48:52Z</dcterms:created>
  <dcterms:modified xsi:type="dcterms:W3CDTF">2022-10-21T15:07:50Z</dcterms:modified>
</cp:coreProperties>
</file>