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1" r:id="rId1"/>
  </p:sldMasterIdLst>
  <p:sldIdLst>
    <p:sldId id="258" r:id="rId2"/>
    <p:sldId id="257" r:id="rId3"/>
    <p:sldId id="259" r:id="rId4"/>
    <p:sldId id="260" r:id="rId5"/>
    <p:sldId id="261" r:id="rId6"/>
    <p:sldId id="271" r:id="rId7"/>
    <p:sldId id="272" r:id="rId8"/>
    <p:sldId id="262" r:id="rId9"/>
    <p:sldId id="263" r:id="rId10"/>
    <p:sldId id="264" r:id="rId11"/>
    <p:sldId id="265" r:id="rId12"/>
    <p:sldId id="269" r:id="rId13"/>
    <p:sldId id="266" r:id="rId14"/>
    <p:sldId id="270" r:id="rId15"/>
    <p:sldId id="267" r:id="rId16"/>
    <p:sldId id="268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95B4A63-EABD-4A6D-B99E-B2BAFBF1C862}" type="doc">
      <dgm:prSet loTypeId="urn:microsoft.com/office/officeart/2005/8/layout/vList5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FDD0E82B-8059-48B7-AC60-C23073D07D23}">
      <dgm:prSet phldrT="[Текст]"/>
      <dgm:spPr/>
      <dgm:t>
        <a:bodyPr/>
        <a:lstStyle/>
        <a:p>
          <a:r>
            <a:rPr lang="ru-RU" b="1" dirty="0"/>
            <a:t>Целевая аудитория</a:t>
          </a:r>
        </a:p>
      </dgm:t>
    </dgm:pt>
    <dgm:pt modelId="{10B31539-F205-4656-BB32-3D6AADDAEB99}" type="parTrans" cxnId="{E410406E-A2AE-41AB-A344-36BF146ADEF0}">
      <dgm:prSet/>
      <dgm:spPr/>
      <dgm:t>
        <a:bodyPr/>
        <a:lstStyle/>
        <a:p>
          <a:endParaRPr lang="ru-RU"/>
        </a:p>
      </dgm:t>
    </dgm:pt>
    <dgm:pt modelId="{94AC6716-6509-4EE8-9A22-5DDECA6D73FB}" type="sibTrans" cxnId="{E410406E-A2AE-41AB-A344-36BF146ADEF0}">
      <dgm:prSet/>
      <dgm:spPr/>
      <dgm:t>
        <a:bodyPr/>
        <a:lstStyle/>
        <a:p>
          <a:endParaRPr lang="ru-RU"/>
        </a:p>
      </dgm:t>
    </dgm:pt>
    <dgm:pt modelId="{B1EFCBB5-49A0-4F9E-A7A7-B9B4D44A2EFE}">
      <dgm:prSet phldrT="[Текст]"/>
      <dgm:spPr/>
      <dgm:t>
        <a:bodyPr/>
        <a:lstStyle/>
        <a:p>
          <a:r>
            <a:rPr lang="ru-RU" dirty="0"/>
            <a:t>воспитанники старшего дошкольного возраста ДОУ</a:t>
          </a:r>
        </a:p>
      </dgm:t>
    </dgm:pt>
    <dgm:pt modelId="{BB3FD72D-6900-47D3-91B6-8B6726C35011}" type="parTrans" cxnId="{9EF4BB30-3E93-4D51-A17E-C9BEFD235477}">
      <dgm:prSet/>
      <dgm:spPr/>
      <dgm:t>
        <a:bodyPr/>
        <a:lstStyle/>
        <a:p>
          <a:endParaRPr lang="ru-RU"/>
        </a:p>
      </dgm:t>
    </dgm:pt>
    <dgm:pt modelId="{AC1E218C-3784-4504-858C-4E134A809587}" type="sibTrans" cxnId="{9EF4BB30-3E93-4D51-A17E-C9BEFD235477}">
      <dgm:prSet/>
      <dgm:spPr/>
      <dgm:t>
        <a:bodyPr/>
        <a:lstStyle/>
        <a:p>
          <a:endParaRPr lang="ru-RU"/>
        </a:p>
      </dgm:t>
    </dgm:pt>
    <dgm:pt modelId="{7E8F146F-2E77-45C9-A503-C400641BEBCD}">
      <dgm:prSet phldrT="[Текст]"/>
      <dgm:spPr/>
      <dgm:t>
        <a:bodyPr/>
        <a:lstStyle/>
        <a:p>
          <a:r>
            <a:rPr lang="ru-RU" b="1" dirty="0"/>
            <a:t>Национальный проект</a:t>
          </a:r>
        </a:p>
      </dgm:t>
    </dgm:pt>
    <dgm:pt modelId="{413EEB0D-C69A-4997-B8BD-D8107393C1FD}" type="parTrans" cxnId="{CBF1BD90-B089-4E97-9E41-37D967B9CEC4}">
      <dgm:prSet/>
      <dgm:spPr/>
      <dgm:t>
        <a:bodyPr/>
        <a:lstStyle/>
        <a:p>
          <a:endParaRPr lang="ru-RU"/>
        </a:p>
      </dgm:t>
    </dgm:pt>
    <dgm:pt modelId="{D54E8D73-936D-49DD-9DE7-397523E173EB}" type="sibTrans" cxnId="{CBF1BD90-B089-4E97-9E41-37D967B9CEC4}">
      <dgm:prSet/>
      <dgm:spPr/>
      <dgm:t>
        <a:bodyPr/>
        <a:lstStyle/>
        <a:p>
          <a:endParaRPr lang="ru-RU"/>
        </a:p>
      </dgm:t>
    </dgm:pt>
    <dgm:pt modelId="{126E3571-4294-431A-9BC2-3B46312C1E81}">
      <dgm:prSet phldrT="[Текст]"/>
      <dgm:spPr/>
      <dgm:t>
        <a:bodyPr/>
        <a:lstStyle/>
        <a:p>
          <a:r>
            <a:rPr lang="ru-RU" dirty="0"/>
            <a:t>в рамках федерального проекта «Успех каждого ребенка» национального проекта «Образование» </a:t>
          </a:r>
        </a:p>
      </dgm:t>
    </dgm:pt>
    <dgm:pt modelId="{81835F18-247A-437F-AD64-93F6B7C687FB}" type="parTrans" cxnId="{658972A1-A560-47EA-ABC0-EB0D447D60F8}">
      <dgm:prSet/>
      <dgm:spPr/>
      <dgm:t>
        <a:bodyPr/>
        <a:lstStyle/>
        <a:p>
          <a:endParaRPr lang="ru-RU"/>
        </a:p>
      </dgm:t>
    </dgm:pt>
    <dgm:pt modelId="{8BEA0239-8268-4B8D-AAEA-EEA940FDEC57}" type="sibTrans" cxnId="{658972A1-A560-47EA-ABC0-EB0D447D60F8}">
      <dgm:prSet/>
      <dgm:spPr/>
      <dgm:t>
        <a:bodyPr/>
        <a:lstStyle/>
        <a:p>
          <a:endParaRPr lang="ru-RU"/>
        </a:p>
      </dgm:t>
    </dgm:pt>
    <dgm:pt modelId="{C470C8C0-482C-4E8E-81F1-F915D73485E0}" type="pres">
      <dgm:prSet presAssocID="{795B4A63-EABD-4A6D-B99E-B2BAFBF1C862}" presName="Name0" presStyleCnt="0">
        <dgm:presLayoutVars>
          <dgm:dir/>
          <dgm:animLvl val="lvl"/>
          <dgm:resizeHandles val="exact"/>
        </dgm:presLayoutVars>
      </dgm:prSet>
      <dgm:spPr/>
    </dgm:pt>
    <dgm:pt modelId="{E400A69C-A8D5-4F01-8ED4-F86A6E5C52D2}" type="pres">
      <dgm:prSet presAssocID="{FDD0E82B-8059-48B7-AC60-C23073D07D23}" presName="linNode" presStyleCnt="0"/>
      <dgm:spPr/>
    </dgm:pt>
    <dgm:pt modelId="{B20FA983-E3BD-4D83-885C-55480CCC6A4D}" type="pres">
      <dgm:prSet presAssocID="{FDD0E82B-8059-48B7-AC60-C23073D07D23}" presName="parentText" presStyleLbl="node1" presStyleIdx="0" presStyleCnt="2">
        <dgm:presLayoutVars>
          <dgm:chMax val="1"/>
          <dgm:bulletEnabled val="1"/>
        </dgm:presLayoutVars>
      </dgm:prSet>
      <dgm:spPr/>
    </dgm:pt>
    <dgm:pt modelId="{C96407E7-A866-4608-8B7E-9767E93B9139}" type="pres">
      <dgm:prSet presAssocID="{FDD0E82B-8059-48B7-AC60-C23073D07D23}" presName="descendantText" presStyleLbl="alignAccFollowNode1" presStyleIdx="0" presStyleCnt="2">
        <dgm:presLayoutVars>
          <dgm:bulletEnabled val="1"/>
        </dgm:presLayoutVars>
      </dgm:prSet>
      <dgm:spPr/>
    </dgm:pt>
    <dgm:pt modelId="{0D06FAC2-5292-4B1B-9927-7C34D52D2C55}" type="pres">
      <dgm:prSet presAssocID="{94AC6716-6509-4EE8-9A22-5DDECA6D73FB}" presName="sp" presStyleCnt="0"/>
      <dgm:spPr/>
    </dgm:pt>
    <dgm:pt modelId="{83C8FE01-1E36-4236-97D7-E6CF7E9EEDF4}" type="pres">
      <dgm:prSet presAssocID="{7E8F146F-2E77-45C9-A503-C400641BEBCD}" presName="linNode" presStyleCnt="0"/>
      <dgm:spPr/>
    </dgm:pt>
    <dgm:pt modelId="{91578555-76CB-44CC-9C7C-9D3C5FA6F945}" type="pres">
      <dgm:prSet presAssocID="{7E8F146F-2E77-45C9-A503-C400641BEBCD}" presName="parentText" presStyleLbl="node1" presStyleIdx="1" presStyleCnt="2">
        <dgm:presLayoutVars>
          <dgm:chMax val="1"/>
          <dgm:bulletEnabled val="1"/>
        </dgm:presLayoutVars>
      </dgm:prSet>
      <dgm:spPr/>
    </dgm:pt>
    <dgm:pt modelId="{A22BB22A-CE33-4ADD-9052-1C8E0D57BEBA}" type="pres">
      <dgm:prSet presAssocID="{7E8F146F-2E77-45C9-A503-C400641BEBCD}" presName="descendantText" presStyleLbl="alignAccFollowNode1" presStyleIdx="1" presStyleCnt="2">
        <dgm:presLayoutVars>
          <dgm:bulletEnabled val="1"/>
        </dgm:presLayoutVars>
      </dgm:prSet>
      <dgm:spPr/>
    </dgm:pt>
  </dgm:ptLst>
  <dgm:cxnLst>
    <dgm:cxn modelId="{9EF4BB30-3E93-4D51-A17E-C9BEFD235477}" srcId="{FDD0E82B-8059-48B7-AC60-C23073D07D23}" destId="{B1EFCBB5-49A0-4F9E-A7A7-B9B4D44A2EFE}" srcOrd="0" destOrd="0" parTransId="{BB3FD72D-6900-47D3-91B6-8B6726C35011}" sibTransId="{AC1E218C-3784-4504-858C-4E134A809587}"/>
    <dgm:cxn modelId="{6ABACF30-EBBD-4A23-A40F-A3F0AA0089E1}" type="presOf" srcId="{126E3571-4294-431A-9BC2-3B46312C1E81}" destId="{A22BB22A-CE33-4ADD-9052-1C8E0D57BEBA}" srcOrd="0" destOrd="0" presId="urn:microsoft.com/office/officeart/2005/8/layout/vList5"/>
    <dgm:cxn modelId="{FA5EF169-6728-4CCF-8246-D190D553CFCA}" type="presOf" srcId="{795B4A63-EABD-4A6D-B99E-B2BAFBF1C862}" destId="{C470C8C0-482C-4E8E-81F1-F915D73485E0}" srcOrd="0" destOrd="0" presId="urn:microsoft.com/office/officeart/2005/8/layout/vList5"/>
    <dgm:cxn modelId="{E410406E-A2AE-41AB-A344-36BF146ADEF0}" srcId="{795B4A63-EABD-4A6D-B99E-B2BAFBF1C862}" destId="{FDD0E82B-8059-48B7-AC60-C23073D07D23}" srcOrd="0" destOrd="0" parTransId="{10B31539-F205-4656-BB32-3D6AADDAEB99}" sibTransId="{94AC6716-6509-4EE8-9A22-5DDECA6D73FB}"/>
    <dgm:cxn modelId="{DBF1EB79-2EF0-4734-B7EC-E98FDA292545}" type="presOf" srcId="{B1EFCBB5-49A0-4F9E-A7A7-B9B4D44A2EFE}" destId="{C96407E7-A866-4608-8B7E-9767E93B9139}" srcOrd="0" destOrd="0" presId="urn:microsoft.com/office/officeart/2005/8/layout/vList5"/>
    <dgm:cxn modelId="{CBF1BD90-B089-4E97-9E41-37D967B9CEC4}" srcId="{795B4A63-EABD-4A6D-B99E-B2BAFBF1C862}" destId="{7E8F146F-2E77-45C9-A503-C400641BEBCD}" srcOrd="1" destOrd="0" parTransId="{413EEB0D-C69A-4997-B8BD-D8107393C1FD}" sibTransId="{D54E8D73-936D-49DD-9DE7-397523E173EB}"/>
    <dgm:cxn modelId="{658972A1-A560-47EA-ABC0-EB0D447D60F8}" srcId="{7E8F146F-2E77-45C9-A503-C400641BEBCD}" destId="{126E3571-4294-431A-9BC2-3B46312C1E81}" srcOrd="0" destOrd="0" parTransId="{81835F18-247A-437F-AD64-93F6B7C687FB}" sibTransId="{8BEA0239-8268-4B8D-AAEA-EEA940FDEC57}"/>
    <dgm:cxn modelId="{7FAD7DCE-73FD-48D6-9FE6-0BA918304675}" type="presOf" srcId="{FDD0E82B-8059-48B7-AC60-C23073D07D23}" destId="{B20FA983-E3BD-4D83-885C-55480CCC6A4D}" srcOrd="0" destOrd="0" presId="urn:microsoft.com/office/officeart/2005/8/layout/vList5"/>
    <dgm:cxn modelId="{F18163F3-793E-4384-9A5E-51CD5E06C824}" type="presOf" srcId="{7E8F146F-2E77-45C9-A503-C400641BEBCD}" destId="{91578555-76CB-44CC-9C7C-9D3C5FA6F945}" srcOrd="0" destOrd="0" presId="urn:microsoft.com/office/officeart/2005/8/layout/vList5"/>
    <dgm:cxn modelId="{4BA731C3-A1F2-4110-830A-F044FAFEBCCB}" type="presParOf" srcId="{C470C8C0-482C-4E8E-81F1-F915D73485E0}" destId="{E400A69C-A8D5-4F01-8ED4-F86A6E5C52D2}" srcOrd="0" destOrd="0" presId="urn:microsoft.com/office/officeart/2005/8/layout/vList5"/>
    <dgm:cxn modelId="{146FDCE8-4732-4949-884A-69CEB24D5BFB}" type="presParOf" srcId="{E400A69C-A8D5-4F01-8ED4-F86A6E5C52D2}" destId="{B20FA983-E3BD-4D83-885C-55480CCC6A4D}" srcOrd="0" destOrd="0" presId="urn:microsoft.com/office/officeart/2005/8/layout/vList5"/>
    <dgm:cxn modelId="{BCC18F6F-61EF-4CEB-8AB8-9C5341D1E04D}" type="presParOf" srcId="{E400A69C-A8D5-4F01-8ED4-F86A6E5C52D2}" destId="{C96407E7-A866-4608-8B7E-9767E93B9139}" srcOrd="1" destOrd="0" presId="urn:microsoft.com/office/officeart/2005/8/layout/vList5"/>
    <dgm:cxn modelId="{228894C9-B239-4DC3-9AB3-1013EE18E7C9}" type="presParOf" srcId="{C470C8C0-482C-4E8E-81F1-F915D73485E0}" destId="{0D06FAC2-5292-4B1B-9927-7C34D52D2C55}" srcOrd="1" destOrd="0" presId="urn:microsoft.com/office/officeart/2005/8/layout/vList5"/>
    <dgm:cxn modelId="{A71B6E29-5E40-454B-9B0A-70D321919D79}" type="presParOf" srcId="{C470C8C0-482C-4E8E-81F1-F915D73485E0}" destId="{83C8FE01-1E36-4236-97D7-E6CF7E9EEDF4}" srcOrd="2" destOrd="0" presId="urn:microsoft.com/office/officeart/2005/8/layout/vList5"/>
    <dgm:cxn modelId="{FD38F8E0-2014-4002-AC10-33641A8A5256}" type="presParOf" srcId="{83C8FE01-1E36-4236-97D7-E6CF7E9EEDF4}" destId="{91578555-76CB-44CC-9C7C-9D3C5FA6F945}" srcOrd="0" destOrd="0" presId="urn:microsoft.com/office/officeart/2005/8/layout/vList5"/>
    <dgm:cxn modelId="{1883724A-2775-45EE-86D5-CF5C116D2956}" type="presParOf" srcId="{83C8FE01-1E36-4236-97D7-E6CF7E9EEDF4}" destId="{A22BB22A-CE33-4ADD-9052-1C8E0D57BEBA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2AA2BF9-379A-4FCC-9E91-D441315973A1}" type="doc">
      <dgm:prSet loTypeId="urn:microsoft.com/office/officeart/2005/8/layout/vList5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888EEF61-BC17-4AA9-BB9E-2EE7DBB36592}">
      <dgm:prSet phldrT="[Текст]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b="1">
              <a:latin typeface="Times New Roman" panose="02020603050405020304" pitchFamily="18" charset="0"/>
              <a:cs typeface="Times New Roman" panose="02020603050405020304" pitchFamily="18" charset="0"/>
            </a:rPr>
            <a:t>Кадровые ресурсы</a:t>
          </a:r>
        </a:p>
        <a:p>
          <a:pPr marL="0" lvl="0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55D0107-2237-425D-8A50-F336113BAF8E}" type="parTrans" cxnId="{BEC11737-22F5-40A9-8FFC-F5D4E694F644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380D9B0E-7D4E-460F-A011-5ADEBD3C47A7}" type="sibTrans" cxnId="{BEC11737-22F5-40A9-8FFC-F5D4E694F644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F405EC31-C27D-44D3-80A1-FA831D593F4B}">
      <dgm:prSet phldrT="[Текст]" custT="1"/>
      <dgm:spPr/>
      <dgm:t>
        <a:bodyPr/>
        <a:lstStyle/>
        <a:p>
          <a:r>
            <a:rPr lang="ru-RU" sz="1600" b="0" dirty="0">
              <a:latin typeface="Times New Roman" panose="02020603050405020304" pitchFamily="18" charset="0"/>
              <a:cs typeface="Times New Roman" panose="02020603050405020304" pitchFamily="18" charset="0"/>
            </a:rPr>
            <a:t>Привлечение квалифицированных специалистов по приобщению дошкольников к миру профессий, организация экскурсий; </a:t>
          </a:r>
        </a:p>
      </dgm:t>
    </dgm:pt>
    <dgm:pt modelId="{D41E15CF-3D3E-4929-B143-2C07C1DA93E2}" type="parTrans" cxnId="{BF994C8C-245B-4DEB-A52F-9812AA75A0CD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0D7F5E80-E13B-42DE-80FD-84F50BFC3478}" type="sibTrans" cxnId="{BF994C8C-245B-4DEB-A52F-9812AA75A0CD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9C8FC107-E52D-4D37-B58B-CE00D7A87D4F}">
      <dgm:prSet phldrT="[Текст]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b="1" dirty="0">
              <a:latin typeface="Times New Roman" panose="02020603050405020304" pitchFamily="18" charset="0"/>
              <a:cs typeface="Times New Roman" panose="02020603050405020304" pitchFamily="18" charset="0"/>
            </a:rPr>
            <a:t>Материально-технические ресурсы</a:t>
          </a:r>
        </a:p>
        <a:p>
          <a:pPr marL="0" lvl="0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C189B6-298A-49B5-8D2B-BE89BFD8018B}" type="parTrans" cxnId="{67D51E31-E378-4A42-A260-34415CF06DF1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AD749754-5A75-4013-A9D0-6523AE7929A8}" type="sibTrans" cxnId="{67D51E31-E378-4A42-A260-34415CF06DF1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AB2852C3-A1BD-43FB-97D9-0EC004C84E1F}">
      <dgm:prSet phldrT="[Текст]" custT="1"/>
      <dgm:spPr/>
      <dgm:t>
        <a:bodyPr/>
        <a:lstStyle/>
        <a:p>
          <a:r>
            <a:rPr lang="ru-RU" sz="1600" b="0" dirty="0">
              <a:latin typeface="Times New Roman" panose="02020603050405020304" pitchFamily="18" charset="0"/>
              <a:cs typeface="Times New Roman" panose="02020603050405020304" pitchFamily="18" charset="0"/>
            </a:rPr>
            <a:t>Наглядные пособия: иллюстрации, фотоальбомы о людях разных профессий, книги.</a:t>
          </a:r>
        </a:p>
      </dgm:t>
    </dgm:pt>
    <dgm:pt modelId="{D2C1CEEA-4522-4232-9705-65793FF289A4}" type="parTrans" cxnId="{F7B6DD0D-8A34-4604-A51C-4E24D31EBD19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7CD35777-1E53-4001-A160-7DBE39406187}" type="sibTrans" cxnId="{F7B6DD0D-8A34-4604-A51C-4E24D31EBD19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00C8B44D-3D25-43B8-92A0-2FA7E92B82CF}">
      <dgm:prSet phldrT="[Текст]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b="1" dirty="0">
              <a:latin typeface="Times New Roman" panose="02020603050405020304" pitchFamily="18" charset="0"/>
              <a:cs typeface="Times New Roman" panose="02020603050405020304" pitchFamily="18" charset="0"/>
            </a:rPr>
            <a:t>Финансовые ресурсы</a:t>
          </a:r>
        </a:p>
        <a:p>
          <a:pPr marL="0" lvl="0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77C6C8D-C582-4EF4-BA2D-642024B2B1DA}" type="parTrans" cxnId="{3C08E6ED-B3A5-40E3-B843-4D351143039B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33B81B18-6410-4C9B-814F-3B16E0D539A1}" type="sibTrans" cxnId="{3C08E6ED-B3A5-40E3-B843-4D351143039B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AE347D34-D49E-447C-89F0-315222A287B4}">
      <dgm:prSet phldrT="[Текст]" custT="1"/>
      <dgm:spPr/>
      <dgm:t>
        <a:bodyPr/>
        <a:lstStyle/>
        <a:p>
          <a:endParaRPr lang="ru-RU" sz="12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97FC09B-9E5D-4EA3-8EDC-9CC0B21D4567}" type="parTrans" cxnId="{63EA2D37-4189-4534-BCD8-1524904C7CC8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7DAB71AD-53E3-428A-AD4F-30653641BF9C}" type="sibTrans" cxnId="{63EA2D37-4189-4534-BCD8-1524904C7CC8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C2FA6B15-D997-4589-85ED-C56308F4F75D}">
      <dgm:prSet phldrT="[Текст]" custT="1"/>
      <dgm:spPr/>
      <dgm:t>
        <a:bodyPr/>
        <a:lstStyle/>
        <a:p>
          <a:endParaRPr lang="ru-RU" sz="105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33045EA-48BF-4F67-8B3F-E61BE360249A}" type="sibTrans" cxnId="{FA16F49F-3013-47CF-ABEC-6E25167F417B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01ED3D85-EFBC-4A16-8418-391F5CF490CF}" type="parTrans" cxnId="{FA16F49F-3013-47CF-ABEC-6E25167F417B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EC48B8FC-E8CB-4D2F-8651-2A2DF8112E66}">
      <dgm:prSet phldrT="[Текст]" custT="1"/>
      <dgm:spPr/>
      <dgm:t>
        <a:bodyPr/>
        <a:lstStyle/>
        <a:p>
          <a:endParaRPr lang="ru-RU" sz="105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BB4EA80-2C92-44BF-B614-4CCA8F8189EE}" type="parTrans" cxnId="{5F3BB0A5-C8F1-49AD-B50C-41F511D92CAB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1DEDEB4F-6F90-45B3-966C-C824474AE0AF}" type="sibTrans" cxnId="{5F3BB0A5-C8F1-49AD-B50C-41F511D92CAB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ED6E20D2-8A1A-42E8-9029-963B2981BA4E}">
      <dgm:prSet phldrT="[Текст]" custT="1"/>
      <dgm:spPr/>
      <dgm:t>
        <a:bodyPr/>
        <a:lstStyle/>
        <a:p>
          <a:endParaRPr lang="ru-RU" sz="105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5357ADB-B48F-46FD-8408-72282FBAF9C9}" type="parTrans" cxnId="{AE51FC29-C775-4F40-8387-74354E5DF1B0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4A2BAAC9-26B9-49B8-91C5-C0C520B1FFA6}" type="sibTrans" cxnId="{AE51FC29-C775-4F40-8387-74354E5DF1B0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8020C904-08F1-4152-AAB9-2DE4C9F0E7A5}">
      <dgm:prSet custT="1"/>
      <dgm:spPr/>
      <dgm:t>
        <a:bodyPr/>
        <a:lstStyle/>
        <a:p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Привлечение собственных средств учреждения, полученных от реализации платных услуг;  </a:t>
          </a:r>
        </a:p>
      </dgm:t>
    </dgm:pt>
    <dgm:pt modelId="{A204C0C5-9838-4E34-86ED-1FC30A0EFB6D}" type="parTrans" cxnId="{D8996B1A-0EA2-47B8-959D-AA034DF5E6B1}">
      <dgm:prSet/>
      <dgm:spPr/>
      <dgm:t>
        <a:bodyPr/>
        <a:lstStyle/>
        <a:p>
          <a:endParaRPr lang="ru-RU"/>
        </a:p>
      </dgm:t>
    </dgm:pt>
    <dgm:pt modelId="{D931C8E9-7F0F-4B22-A782-D712F6A06435}" type="sibTrans" cxnId="{D8996B1A-0EA2-47B8-959D-AA034DF5E6B1}">
      <dgm:prSet/>
      <dgm:spPr/>
      <dgm:t>
        <a:bodyPr/>
        <a:lstStyle/>
        <a:p>
          <a:endParaRPr lang="ru-RU"/>
        </a:p>
      </dgm:t>
    </dgm:pt>
    <dgm:pt modelId="{27D09A9B-E8D8-4AFD-89B9-47C9B4E92BD9}">
      <dgm:prSet custT="1"/>
      <dgm:spPr/>
      <dgm:t>
        <a:bodyPr/>
        <a:lstStyle/>
        <a:p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Спонсорская помощь</a:t>
          </a:r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654B9146-54BB-4DCF-A6B1-345E2C0CD999}" type="parTrans" cxnId="{B2F10F79-5717-4313-9524-27C48226DC5B}">
      <dgm:prSet/>
      <dgm:spPr/>
      <dgm:t>
        <a:bodyPr/>
        <a:lstStyle/>
        <a:p>
          <a:endParaRPr lang="ru-RU"/>
        </a:p>
      </dgm:t>
    </dgm:pt>
    <dgm:pt modelId="{A2ED63C0-5E70-4271-A056-14E26C1BCB78}" type="sibTrans" cxnId="{B2F10F79-5717-4313-9524-27C48226DC5B}">
      <dgm:prSet/>
      <dgm:spPr/>
      <dgm:t>
        <a:bodyPr/>
        <a:lstStyle/>
        <a:p>
          <a:endParaRPr lang="ru-RU"/>
        </a:p>
      </dgm:t>
    </dgm:pt>
    <dgm:pt modelId="{E0CC5B04-DF35-486C-8360-6A2F537F8963}">
      <dgm:prSet custT="1"/>
      <dgm:spPr/>
      <dgm:t>
        <a:bodyPr/>
        <a:lstStyle/>
        <a:p>
          <a:r>
            <a:rPr lang="ru-RU" sz="1600" b="0" dirty="0">
              <a:latin typeface="Times New Roman" panose="02020603050405020304" pitchFamily="18" charset="0"/>
              <a:cs typeface="Times New Roman" panose="02020603050405020304" pitchFamily="18" charset="0"/>
            </a:rPr>
            <a:t>Сюжетно-ролевые игры: атрибуты к играм, атрибуты для выполнения трудовых поручений, игры для самостоятельной деятельности.</a:t>
          </a:r>
        </a:p>
      </dgm:t>
    </dgm:pt>
    <dgm:pt modelId="{04FE3C2B-62B4-4413-8BD5-B4FDDBF1CAB6}" type="parTrans" cxnId="{FF4C9711-410B-4D94-96B1-AAB2ED765200}">
      <dgm:prSet/>
      <dgm:spPr/>
      <dgm:t>
        <a:bodyPr/>
        <a:lstStyle/>
        <a:p>
          <a:endParaRPr lang="ru-RU"/>
        </a:p>
      </dgm:t>
    </dgm:pt>
    <dgm:pt modelId="{C6AEA546-D11A-4A4B-8AD0-2463012D38B6}" type="sibTrans" cxnId="{FF4C9711-410B-4D94-96B1-AAB2ED765200}">
      <dgm:prSet/>
      <dgm:spPr/>
      <dgm:t>
        <a:bodyPr/>
        <a:lstStyle/>
        <a:p>
          <a:endParaRPr lang="ru-RU"/>
        </a:p>
      </dgm:t>
    </dgm:pt>
    <dgm:pt modelId="{0B8A5CA4-51A1-44C0-B0A0-704F79B22815}">
      <dgm:prSet custT="1"/>
      <dgm:spPr/>
      <dgm:t>
        <a:bodyPr/>
        <a:lstStyle/>
        <a:p>
          <a:r>
            <a:rPr lang="ru-RU" sz="1600" b="0" dirty="0">
              <a:latin typeface="Times New Roman" panose="02020603050405020304" pitchFamily="18" charset="0"/>
              <a:cs typeface="Times New Roman" panose="02020603050405020304" pitchFamily="18" charset="0"/>
            </a:rPr>
            <a:t>Настольные и дидактические игры: лото, наборы карточек, игры-ходилки.</a:t>
          </a:r>
        </a:p>
      </dgm:t>
    </dgm:pt>
    <dgm:pt modelId="{16BD4B8E-806E-42A7-A0C1-4F103126E4B7}" type="parTrans" cxnId="{C79DEE1A-7FCB-4801-B858-1EB88F94957D}">
      <dgm:prSet/>
      <dgm:spPr/>
      <dgm:t>
        <a:bodyPr/>
        <a:lstStyle/>
        <a:p>
          <a:endParaRPr lang="ru-RU"/>
        </a:p>
      </dgm:t>
    </dgm:pt>
    <dgm:pt modelId="{C7AA4054-1F9F-4209-8556-2654EED96329}" type="sibTrans" cxnId="{C79DEE1A-7FCB-4801-B858-1EB88F94957D}">
      <dgm:prSet/>
      <dgm:spPr/>
      <dgm:t>
        <a:bodyPr/>
        <a:lstStyle/>
        <a:p>
          <a:endParaRPr lang="ru-RU"/>
        </a:p>
      </dgm:t>
    </dgm:pt>
    <dgm:pt modelId="{9D53F9E3-8A37-44F6-85C6-8813ED38F7CC}">
      <dgm:prSet custT="1"/>
      <dgm:spPr/>
      <dgm:t>
        <a:bodyPr/>
        <a:lstStyle/>
        <a:p>
          <a:r>
            <a:rPr lang="ru-RU" sz="1600" b="0" dirty="0">
              <a:latin typeface="Times New Roman" panose="02020603050405020304" pitchFamily="18" charset="0"/>
              <a:cs typeface="Times New Roman" panose="02020603050405020304" pitchFamily="18" charset="0"/>
            </a:rPr>
            <a:t>Просмотр видеороликов и виртуальных экскурсий.</a:t>
          </a:r>
        </a:p>
      </dgm:t>
    </dgm:pt>
    <dgm:pt modelId="{2A8E2220-E8E2-4A93-A27A-8AB74123548B}" type="parTrans" cxnId="{C2AD1FBB-F642-4D9E-973E-B9857D455706}">
      <dgm:prSet/>
      <dgm:spPr/>
      <dgm:t>
        <a:bodyPr/>
        <a:lstStyle/>
        <a:p>
          <a:endParaRPr lang="ru-RU"/>
        </a:p>
      </dgm:t>
    </dgm:pt>
    <dgm:pt modelId="{F1D41B0F-2F03-473F-A3F2-BBBDD9F64E0B}" type="sibTrans" cxnId="{C2AD1FBB-F642-4D9E-973E-B9857D455706}">
      <dgm:prSet/>
      <dgm:spPr/>
      <dgm:t>
        <a:bodyPr/>
        <a:lstStyle/>
        <a:p>
          <a:endParaRPr lang="ru-RU"/>
        </a:p>
      </dgm:t>
    </dgm:pt>
    <dgm:pt modelId="{C6276A0B-A6F9-4C13-AC2A-FC627E626D45}">
      <dgm:prSet custT="1"/>
      <dgm:spPr/>
      <dgm:t>
        <a:bodyPr/>
        <a:lstStyle/>
        <a:p>
          <a:r>
            <a:rPr lang="ru-RU" sz="1600" b="0" dirty="0">
              <a:latin typeface="Times New Roman" panose="02020603050405020304" pitchFamily="18" charset="0"/>
              <a:cs typeface="Times New Roman" panose="02020603050405020304" pitchFamily="18" charset="0"/>
            </a:rPr>
            <a:t>Чтение художественной литературы: сказки, рассказы, загадки, стихи.</a:t>
          </a:r>
        </a:p>
      </dgm:t>
    </dgm:pt>
    <dgm:pt modelId="{F725FBA6-8D92-4BF6-A84F-AEF7F52EBC82}" type="parTrans" cxnId="{E50FFED1-B10D-492A-B648-6D5D16362BF5}">
      <dgm:prSet/>
      <dgm:spPr/>
      <dgm:t>
        <a:bodyPr/>
        <a:lstStyle/>
        <a:p>
          <a:endParaRPr lang="ru-RU"/>
        </a:p>
      </dgm:t>
    </dgm:pt>
    <dgm:pt modelId="{E6276D8C-31A0-4277-A131-A926877380C5}" type="sibTrans" cxnId="{E50FFED1-B10D-492A-B648-6D5D16362BF5}">
      <dgm:prSet/>
      <dgm:spPr/>
      <dgm:t>
        <a:bodyPr/>
        <a:lstStyle/>
        <a:p>
          <a:endParaRPr lang="ru-RU"/>
        </a:p>
      </dgm:t>
    </dgm:pt>
    <dgm:pt modelId="{3E6596A5-A2E6-46E4-ADA9-4F815C44AEDE}">
      <dgm:prSet custT="1"/>
      <dgm:spPr/>
      <dgm:t>
        <a:bodyPr/>
        <a:lstStyle/>
        <a:p>
          <a:r>
            <a:rPr lang="ru-RU" sz="1600" b="0" dirty="0">
              <a:latin typeface="Times New Roman" panose="02020603050405020304" pitchFamily="18" charset="0"/>
              <a:cs typeface="Times New Roman" panose="02020603050405020304" pitchFamily="18" charset="0"/>
            </a:rPr>
            <a:t>Посещение рабочих мест родителей, сотрудников детского сада.</a:t>
          </a:r>
        </a:p>
      </dgm:t>
    </dgm:pt>
    <dgm:pt modelId="{3486942A-9501-4378-971F-E6C307AAF87C}" type="parTrans" cxnId="{C7BBB0D1-4172-47F2-AFD8-07B971DB55DB}">
      <dgm:prSet/>
      <dgm:spPr/>
      <dgm:t>
        <a:bodyPr/>
        <a:lstStyle/>
        <a:p>
          <a:endParaRPr lang="ru-RU"/>
        </a:p>
      </dgm:t>
    </dgm:pt>
    <dgm:pt modelId="{1846980D-C07C-4B99-A545-1860ED06D1EA}" type="sibTrans" cxnId="{C7BBB0D1-4172-47F2-AFD8-07B971DB55DB}">
      <dgm:prSet/>
      <dgm:spPr/>
      <dgm:t>
        <a:bodyPr/>
        <a:lstStyle/>
        <a:p>
          <a:endParaRPr lang="ru-RU"/>
        </a:p>
      </dgm:t>
    </dgm:pt>
    <dgm:pt modelId="{36A0C450-3ECF-4FBE-9484-03E1F523A6A0}">
      <dgm:prSet phldrT="[Текст]" custT="1"/>
      <dgm:spPr/>
      <dgm:t>
        <a:bodyPr/>
        <a:lstStyle/>
        <a:p>
          <a:r>
            <a:rPr lang="ru-RU" sz="1600" b="0" dirty="0">
              <a:latin typeface="Times New Roman" panose="02020603050405020304" pitchFamily="18" charset="0"/>
              <a:cs typeface="Times New Roman" panose="02020603050405020304" pitchFamily="18" charset="0"/>
            </a:rPr>
            <a:t>Привлечение социальных партнеров (медицинских работников)</a:t>
          </a:r>
        </a:p>
        <a:p>
          <a:endParaRPr lang="ru-RU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A69512-9759-48D7-8C80-9EBA72A0549C}" type="parTrans" cxnId="{10AD44D7-223E-4592-B564-D594953D727C}">
      <dgm:prSet/>
      <dgm:spPr/>
      <dgm:t>
        <a:bodyPr/>
        <a:lstStyle/>
        <a:p>
          <a:endParaRPr lang="ru-RU"/>
        </a:p>
      </dgm:t>
    </dgm:pt>
    <dgm:pt modelId="{8057023C-6E30-4FC2-96C0-AB9A32D9F2E5}" type="sibTrans" cxnId="{10AD44D7-223E-4592-B564-D594953D727C}">
      <dgm:prSet/>
      <dgm:spPr/>
      <dgm:t>
        <a:bodyPr/>
        <a:lstStyle/>
        <a:p>
          <a:endParaRPr lang="ru-RU"/>
        </a:p>
      </dgm:t>
    </dgm:pt>
    <dgm:pt modelId="{482BE1B1-CDA8-4608-A3BA-A2A10E48E7BB}" type="pres">
      <dgm:prSet presAssocID="{92AA2BF9-379A-4FCC-9E91-D441315973A1}" presName="Name0" presStyleCnt="0">
        <dgm:presLayoutVars>
          <dgm:dir/>
          <dgm:animLvl val="lvl"/>
          <dgm:resizeHandles val="exact"/>
        </dgm:presLayoutVars>
      </dgm:prSet>
      <dgm:spPr/>
    </dgm:pt>
    <dgm:pt modelId="{B8C52A71-871B-48CC-88FE-4C6F63B36C20}" type="pres">
      <dgm:prSet presAssocID="{888EEF61-BC17-4AA9-BB9E-2EE7DBB36592}" presName="linNode" presStyleCnt="0"/>
      <dgm:spPr/>
    </dgm:pt>
    <dgm:pt modelId="{9805048E-DEB1-4181-AF9D-3AC3264308CE}" type="pres">
      <dgm:prSet presAssocID="{888EEF61-BC17-4AA9-BB9E-2EE7DBB36592}" presName="parentText" presStyleLbl="node1" presStyleIdx="0" presStyleCnt="3" custScaleY="61922">
        <dgm:presLayoutVars>
          <dgm:chMax val="1"/>
          <dgm:bulletEnabled val="1"/>
        </dgm:presLayoutVars>
      </dgm:prSet>
      <dgm:spPr/>
    </dgm:pt>
    <dgm:pt modelId="{C0542F53-9986-4B84-AEC6-3B79FFFB484F}" type="pres">
      <dgm:prSet presAssocID="{888EEF61-BC17-4AA9-BB9E-2EE7DBB36592}" presName="descendantText" presStyleLbl="alignAccFollowNode1" presStyleIdx="0" presStyleCnt="3" custScaleY="69201" custLinFactNeighborX="3407" custLinFactNeighborY="1157">
        <dgm:presLayoutVars>
          <dgm:bulletEnabled val="1"/>
        </dgm:presLayoutVars>
      </dgm:prSet>
      <dgm:spPr/>
    </dgm:pt>
    <dgm:pt modelId="{B4F0EDBA-6434-4290-BE21-DD1E3D6B4102}" type="pres">
      <dgm:prSet presAssocID="{380D9B0E-7D4E-460F-A011-5ADEBD3C47A7}" presName="sp" presStyleCnt="0"/>
      <dgm:spPr/>
    </dgm:pt>
    <dgm:pt modelId="{6EB8AF1C-CDFC-4DA6-B7C8-44CA8DB9EAFC}" type="pres">
      <dgm:prSet presAssocID="{9C8FC107-E52D-4D37-B58B-CE00D7A87D4F}" presName="linNode" presStyleCnt="0"/>
      <dgm:spPr/>
    </dgm:pt>
    <dgm:pt modelId="{8D47FAAB-A432-4C19-97D0-EBB1E9D0EE21}" type="pres">
      <dgm:prSet presAssocID="{9C8FC107-E52D-4D37-B58B-CE00D7A87D4F}" presName="parentText" presStyleLbl="node1" presStyleIdx="1" presStyleCnt="3" custScaleY="146880">
        <dgm:presLayoutVars>
          <dgm:chMax val="1"/>
          <dgm:bulletEnabled val="1"/>
        </dgm:presLayoutVars>
      </dgm:prSet>
      <dgm:spPr/>
    </dgm:pt>
    <dgm:pt modelId="{3A824BAD-3C56-4E74-A03A-5C7B220F2E90}" type="pres">
      <dgm:prSet presAssocID="{9C8FC107-E52D-4D37-B58B-CE00D7A87D4F}" presName="descendantText" presStyleLbl="alignAccFollowNode1" presStyleIdx="1" presStyleCnt="3" custScaleY="171259">
        <dgm:presLayoutVars>
          <dgm:bulletEnabled val="1"/>
        </dgm:presLayoutVars>
      </dgm:prSet>
      <dgm:spPr/>
    </dgm:pt>
    <dgm:pt modelId="{07D41C91-0DD9-4BD7-9D02-F5C86180B921}" type="pres">
      <dgm:prSet presAssocID="{AD749754-5A75-4013-A9D0-6523AE7929A8}" presName="sp" presStyleCnt="0"/>
      <dgm:spPr/>
    </dgm:pt>
    <dgm:pt modelId="{19E5AC40-F232-4991-B6D6-34FB867F9190}" type="pres">
      <dgm:prSet presAssocID="{00C8B44D-3D25-43B8-92A0-2FA7E92B82CF}" presName="linNode" presStyleCnt="0"/>
      <dgm:spPr/>
    </dgm:pt>
    <dgm:pt modelId="{803D2FBA-C42A-46A4-A3F6-BDBDC17670AB}" type="pres">
      <dgm:prSet presAssocID="{00C8B44D-3D25-43B8-92A0-2FA7E92B82CF}" presName="parentText" presStyleLbl="node1" presStyleIdx="2" presStyleCnt="3" custScaleY="59897">
        <dgm:presLayoutVars>
          <dgm:chMax val="1"/>
          <dgm:bulletEnabled val="1"/>
        </dgm:presLayoutVars>
      </dgm:prSet>
      <dgm:spPr/>
    </dgm:pt>
    <dgm:pt modelId="{084624B8-828E-4635-ADE3-FEEDCA43E94A}" type="pres">
      <dgm:prSet presAssocID="{00C8B44D-3D25-43B8-92A0-2FA7E92B82CF}" presName="descendantText" presStyleLbl="alignAccFollowNode1" presStyleIdx="2" presStyleCnt="3" custScaleY="65755">
        <dgm:presLayoutVars>
          <dgm:bulletEnabled val="1"/>
        </dgm:presLayoutVars>
      </dgm:prSet>
      <dgm:spPr/>
    </dgm:pt>
  </dgm:ptLst>
  <dgm:cxnLst>
    <dgm:cxn modelId="{EC28F901-67E8-4863-AC91-1401A2736CEF}" type="presOf" srcId="{8020C904-08F1-4152-AAB9-2DE4C9F0E7A5}" destId="{084624B8-828E-4635-ADE3-FEEDCA43E94A}" srcOrd="0" destOrd="1" presId="urn:microsoft.com/office/officeart/2005/8/layout/vList5"/>
    <dgm:cxn modelId="{94B05503-F858-4A46-8DAA-8D4644FAD734}" type="presOf" srcId="{ED6E20D2-8A1A-42E8-9029-963B2981BA4E}" destId="{084624B8-828E-4635-ADE3-FEEDCA43E94A}" srcOrd="0" destOrd="4" presId="urn:microsoft.com/office/officeart/2005/8/layout/vList5"/>
    <dgm:cxn modelId="{F7B6DD0D-8A34-4604-A51C-4E24D31EBD19}" srcId="{9C8FC107-E52D-4D37-B58B-CE00D7A87D4F}" destId="{AB2852C3-A1BD-43FB-97D9-0EC004C84E1F}" srcOrd="0" destOrd="0" parTransId="{D2C1CEEA-4522-4232-9705-65793FF289A4}" sibTransId="{7CD35777-1E53-4001-A160-7DBE39406187}"/>
    <dgm:cxn modelId="{FF4C9711-410B-4D94-96B1-AAB2ED765200}" srcId="{9C8FC107-E52D-4D37-B58B-CE00D7A87D4F}" destId="{E0CC5B04-DF35-486C-8360-6A2F537F8963}" srcOrd="1" destOrd="0" parTransId="{04FE3C2B-62B4-4413-8BD5-B4FDDBF1CAB6}" sibTransId="{C6AEA546-D11A-4A4B-8AD0-2463012D38B6}"/>
    <dgm:cxn modelId="{D8996B1A-0EA2-47B8-959D-AA034DF5E6B1}" srcId="{00C8B44D-3D25-43B8-92A0-2FA7E92B82CF}" destId="{8020C904-08F1-4152-AAB9-2DE4C9F0E7A5}" srcOrd="1" destOrd="0" parTransId="{A204C0C5-9838-4E34-86ED-1FC30A0EFB6D}" sibTransId="{D931C8E9-7F0F-4B22-A782-D712F6A06435}"/>
    <dgm:cxn modelId="{C79DEE1A-7FCB-4801-B858-1EB88F94957D}" srcId="{9C8FC107-E52D-4D37-B58B-CE00D7A87D4F}" destId="{0B8A5CA4-51A1-44C0-B0A0-704F79B22815}" srcOrd="2" destOrd="0" parTransId="{16BD4B8E-806E-42A7-A0C1-4F103126E4B7}" sibTransId="{C7AA4054-1F9F-4209-8556-2654EED96329}"/>
    <dgm:cxn modelId="{AE51FC29-C775-4F40-8387-74354E5DF1B0}" srcId="{00C8B44D-3D25-43B8-92A0-2FA7E92B82CF}" destId="{ED6E20D2-8A1A-42E8-9029-963B2981BA4E}" srcOrd="4" destOrd="0" parTransId="{35357ADB-B48F-46FD-8408-72282FBAF9C9}" sibTransId="{4A2BAAC9-26B9-49B8-91C5-C0C520B1FFA6}"/>
    <dgm:cxn modelId="{7C03C82D-A582-4E28-83DB-7D9C402E59DC}" type="presOf" srcId="{EC48B8FC-E8CB-4D2F-8651-2A2DF8112E66}" destId="{084624B8-828E-4635-ADE3-FEEDCA43E94A}" srcOrd="0" destOrd="3" presId="urn:microsoft.com/office/officeart/2005/8/layout/vList5"/>
    <dgm:cxn modelId="{67D51E31-E378-4A42-A260-34415CF06DF1}" srcId="{92AA2BF9-379A-4FCC-9E91-D441315973A1}" destId="{9C8FC107-E52D-4D37-B58B-CE00D7A87D4F}" srcOrd="1" destOrd="0" parTransId="{1BC189B6-298A-49B5-8D2B-BE89BFD8018B}" sibTransId="{AD749754-5A75-4013-A9D0-6523AE7929A8}"/>
    <dgm:cxn modelId="{A32A3036-E24B-446C-886C-136FA8B5BD04}" type="presOf" srcId="{92AA2BF9-379A-4FCC-9E91-D441315973A1}" destId="{482BE1B1-CDA8-4608-A3BA-A2A10E48E7BB}" srcOrd="0" destOrd="0" presId="urn:microsoft.com/office/officeart/2005/8/layout/vList5"/>
    <dgm:cxn modelId="{BEC11737-22F5-40A9-8FFC-F5D4E694F644}" srcId="{92AA2BF9-379A-4FCC-9E91-D441315973A1}" destId="{888EEF61-BC17-4AA9-BB9E-2EE7DBB36592}" srcOrd="0" destOrd="0" parTransId="{355D0107-2237-425D-8A50-F336113BAF8E}" sibTransId="{380D9B0E-7D4E-460F-A011-5ADEBD3C47A7}"/>
    <dgm:cxn modelId="{63EA2D37-4189-4534-BCD8-1524904C7CC8}" srcId="{9C8FC107-E52D-4D37-B58B-CE00D7A87D4F}" destId="{AE347D34-D49E-447C-89F0-315222A287B4}" srcOrd="6" destOrd="0" parTransId="{B97FC09B-9E5D-4EA3-8EDC-9CC0B21D4567}" sibTransId="{7DAB71AD-53E3-428A-AD4F-30653641BF9C}"/>
    <dgm:cxn modelId="{A7BF8039-9CBE-40B2-BC9E-FB8C7DD376C0}" type="presOf" srcId="{888EEF61-BC17-4AA9-BB9E-2EE7DBB36592}" destId="{9805048E-DEB1-4181-AF9D-3AC3264308CE}" srcOrd="0" destOrd="0" presId="urn:microsoft.com/office/officeart/2005/8/layout/vList5"/>
    <dgm:cxn modelId="{99E01441-B801-4557-9747-B3E146956EE3}" type="presOf" srcId="{00C8B44D-3D25-43B8-92A0-2FA7E92B82CF}" destId="{803D2FBA-C42A-46A4-A3F6-BDBDC17670AB}" srcOrd="0" destOrd="0" presId="urn:microsoft.com/office/officeart/2005/8/layout/vList5"/>
    <dgm:cxn modelId="{9AE5DF42-1CD2-4C80-ABEB-743FBBACAF2D}" type="presOf" srcId="{C2FA6B15-D997-4589-85ED-C56308F4F75D}" destId="{084624B8-828E-4635-ADE3-FEEDCA43E94A}" srcOrd="0" destOrd="0" presId="urn:microsoft.com/office/officeart/2005/8/layout/vList5"/>
    <dgm:cxn modelId="{305CC454-689E-456C-AF06-7C2BDAEB445E}" type="presOf" srcId="{F405EC31-C27D-44D3-80A1-FA831D593F4B}" destId="{C0542F53-9986-4B84-AEC6-3B79FFFB484F}" srcOrd="0" destOrd="0" presId="urn:microsoft.com/office/officeart/2005/8/layout/vList5"/>
    <dgm:cxn modelId="{819C0277-A5C2-46AA-8F04-E32614EB9AE7}" type="presOf" srcId="{C6276A0B-A6F9-4C13-AC2A-FC627E626D45}" destId="{3A824BAD-3C56-4E74-A03A-5C7B220F2E90}" srcOrd="0" destOrd="4" presId="urn:microsoft.com/office/officeart/2005/8/layout/vList5"/>
    <dgm:cxn modelId="{B2F10F79-5717-4313-9524-27C48226DC5B}" srcId="{00C8B44D-3D25-43B8-92A0-2FA7E92B82CF}" destId="{27D09A9B-E8D8-4AFD-89B9-47C9B4E92BD9}" srcOrd="2" destOrd="0" parTransId="{654B9146-54BB-4DCF-A6B1-345E2C0CD999}" sibTransId="{A2ED63C0-5E70-4271-A056-14E26C1BCB78}"/>
    <dgm:cxn modelId="{EFCC3384-6ECA-4A5F-BC1D-28FAB3E33F21}" type="presOf" srcId="{9D53F9E3-8A37-44F6-85C6-8813ED38F7CC}" destId="{3A824BAD-3C56-4E74-A03A-5C7B220F2E90}" srcOrd="0" destOrd="3" presId="urn:microsoft.com/office/officeart/2005/8/layout/vList5"/>
    <dgm:cxn modelId="{59E4D786-5626-4B57-9A72-3D6B3BDF4C32}" type="presOf" srcId="{AB2852C3-A1BD-43FB-97D9-0EC004C84E1F}" destId="{3A824BAD-3C56-4E74-A03A-5C7B220F2E90}" srcOrd="0" destOrd="0" presId="urn:microsoft.com/office/officeart/2005/8/layout/vList5"/>
    <dgm:cxn modelId="{BF994C8C-245B-4DEB-A52F-9812AA75A0CD}" srcId="{888EEF61-BC17-4AA9-BB9E-2EE7DBB36592}" destId="{F405EC31-C27D-44D3-80A1-FA831D593F4B}" srcOrd="0" destOrd="0" parTransId="{D41E15CF-3D3E-4929-B143-2C07C1DA93E2}" sibTransId="{0D7F5E80-E13B-42DE-80FD-84F50BFC3478}"/>
    <dgm:cxn modelId="{7A14B794-8890-431D-B49C-6545F5E6B6CB}" type="presOf" srcId="{27D09A9B-E8D8-4AFD-89B9-47C9B4E92BD9}" destId="{084624B8-828E-4635-ADE3-FEEDCA43E94A}" srcOrd="0" destOrd="2" presId="urn:microsoft.com/office/officeart/2005/8/layout/vList5"/>
    <dgm:cxn modelId="{FA16F49F-3013-47CF-ABEC-6E25167F417B}" srcId="{00C8B44D-3D25-43B8-92A0-2FA7E92B82CF}" destId="{C2FA6B15-D997-4589-85ED-C56308F4F75D}" srcOrd="0" destOrd="0" parTransId="{01ED3D85-EFBC-4A16-8418-391F5CF490CF}" sibTransId="{733045EA-48BF-4F67-8B3F-E61BE360249A}"/>
    <dgm:cxn modelId="{5F3BB0A5-C8F1-49AD-B50C-41F511D92CAB}" srcId="{00C8B44D-3D25-43B8-92A0-2FA7E92B82CF}" destId="{EC48B8FC-E8CB-4D2F-8651-2A2DF8112E66}" srcOrd="3" destOrd="0" parTransId="{DBB4EA80-2C92-44BF-B614-4CCA8F8189EE}" sibTransId="{1DEDEB4F-6F90-45B3-966C-C824474AE0AF}"/>
    <dgm:cxn modelId="{B75174B2-B6D3-4388-91E4-F44D266E9A85}" type="presOf" srcId="{9C8FC107-E52D-4D37-B58B-CE00D7A87D4F}" destId="{8D47FAAB-A432-4C19-97D0-EBB1E9D0EE21}" srcOrd="0" destOrd="0" presId="urn:microsoft.com/office/officeart/2005/8/layout/vList5"/>
    <dgm:cxn modelId="{C2AD1FBB-F642-4D9E-973E-B9857D455706}" srcId="{9C8FC107-E52D-4D37-B58B-CE00D7A87D4F}" destId="{9D53F9E3-8A37-44F6-85C6-8813ED38F7CC}" srcOrd="3" destOrd="0" parTransId="{2A8E2220-E8E2-4A93-A27A-8AB74123548B}" sibTransId="{F1D41B0F-2F03-473F-A3F2-BBBDD9F64E0B}"/>
    <dgm:cxn modelId="{E4157DC5-0DFD-4268-B7CE-2D4217A94010}" type="presOf" srcId="{E0CC5B04-DF35-486C-8360-6A2F537F8963}" destId="{3A824BAD-3C56-4E74-A03A-5C7B220F2E90}" srcOrd="0" destOrd="1" presId="urn:microsoft.com/office/officeart/2005/8/layout/vList5"/>
    <dgm:cxn modelId="{C7BBB0D1-4172-47F2-AFD8-07B971DB55DB}" srcId="{9C8FC107-E52D-4D37-B58B-CE00D7A87D4F}" destId="{3E6596A5-A2E6-46E4-ADA9-4F815C44AEDE}" srcOrd="5" destOrd="0" parTransId="{3486942A-9501-4378-971F-E6C307AAF87C}" sibTransId="{1846980D-C07C-4B99-A545-1860ED06D1EA}"/>
    <dgm:cxn modelId="{E50FFED1-B10D-492A-B648-6D5D16362BF5}" srcId="{9C8FC107-E52D-4D37-B58B-CE00D7A87D4F}" destId="{C6276A0B-A6F9-4C13-AC2A-FC627E626D45}" srcOrd="4" destOrd="0" parTransId="{F725FBA6-8D92-4BF6-A84F-AEF7F52EBC82}" sibTransId="{E6276D8C-31A0-4277-A131-A926877380C5}"/>
    <dgm:cxn modelId="{13B545D3-7223-4251-860E-5257958A8FA1}" type="presOf" srcId="{3E6596A5-A2E6-46E4-ADA9-4F815C44AEDE}" destId="{3A824BAD-3C56-4E74-A03A-5C7B220F2E90}" srcOrd="0" destOrd="5" presId="urn:microsoft.com/office/officeart/2005/8/layout/vList5"/>
    <dgm:cxn modelId="{C77771D5-9E77-4A13-BED6-F32346356891}" type="presOf" srcId="{0B8A5CA4-51A1-44C0-B0A0-704F79B22815}" destId="{3A824BAD-3C56-4E74-A03A-5C7B220F2E90}" srcOrd="0" destOrd="2" presId="urn:microsoft.com/office/officeart/2005/8/layout/vList5"/>
    <dgm:cxn modelId="{10AD44D7-223E-4592-B564-D594953D727C}" srcId="{888EEF61-BC17-4AA9-BB9E-2EE7DBB36592}" destId="{36A0C450-3ECF-4FBE-9484-03E1F523A6A0}" srcOrd="1" destOrd="0" parTransId="{94A69512-9759-48D7-8C80-9EBA72A0549C}" sibTransId="{8057023C-6E30-4FC2-96C0-AB9A32D9F2E5}"/>
    <dgm:cxn modelId="{BF5B3EE4-F077-4128-9507-C3398324914C}" type="presOf" srcId="{AE347D34-D49E-447C-89F0-315222A287B4}" destId="{3A824BAD-3C56-4E74-A03A-5C7B220F2E90}" srcOrd="0" destOrd="6" presId="urn:microsoft.com/office/officeart/2005/8/layout/vList5"/>
    <dgm:cxn modelId="{3C08E6ED-B3A5-40E3-B843-4D351143039B}" srcId="{92AA2BF9-379A-4FCC-9E91-D441315973A1}" destId="{00C8B44D-3D25-43B8-92A0-2FA7E92B82CF}" srcOrd="2" destOrd="0" parTransId="{577C6C8D-C582-4EF4-BA2D-642024B2B1DA}" sibTransId="{33B81B18-6410-4C9B-814F-3B16E0D539A1}"/>
    <dgm:cxn modelId="{4C2253FC-49D2-4B37-BD29-F6BAFE663437}" type="presOf" srcId="{36A0C450-3ECF-4FBE-9484-03E1F523A6A0}" destId="{C0542F53-9986-4B84-AEC6-3B79FFFB484F}" srcOrd="0" destOrd="1" presId="urn:microsoft.com/office/officeart/2005/8/layout/vList5"/>
    <dgm:cxn modelId="{1495BEA3-9DFC-4762-B7DA-A34078D43962}" type="presParOf" srcId="{482BE1B1-CDA8-4608-A3BA-A2A10E48E7BB}" destId="{B8C52A71-871B-48CC-88FE-4C6F63B36C20}" srcOrd="0" destOrd="0" presId="urn:microsoft.com/office/officeart/2005/8/layout/vList5"/>
    <dgm:cxn modelId="{0C31E3ED-8601-4259-A9AA-68ED0809A805}" type="presParOf" srcId="{B8C52A71-871B-48CC-88FE-4C6F63B36C20}" destId="{9805048E-DEB1-4181-AF9D-3AC3264308CE}" srcOrd="0" destOrd="0" presId="urn:microsoft.com/office/officeart/2005/8/layout/vList5"/>
    <dgm:cxn modelId="{C227FC36-019E-480C-A9EF-8483400FCC6D}" type="presParOf" srcId="{B8C52A71-871B-48CC-88FE-4C6F63B36C20}" destId="{C0542F53-9986-4B84-AEC6-3B79FFFB484F}" srcOrd="1" destOrd="0" presId="urn:microsoft.com/office/officeart/2005/8/layout/vList5"/>
    <dgm:cxn modelId="{7F7E5685-1B39-4E93-A6A8-C5713A573B9C}" type="presParOf" srcId="{482BE1B1-CDA8-4608-A3BA-A2A10E48E7BB}" destId="{B4F0EDBA-6434-4290-BE21-DD1E3D6B4102}" srcOrd="1" destOrd="0" presId="urn:microsoft.com/office/officeart/2005/8/layout/vList5"/>
    <dgm:cxn modelId="{37450279-0C7D-42A2-93BA-C5E12333AB7F}" type="presParOf" srcId="{482BE1B1-CDA8-4608-A3BA-A2A10E48E7BB}" destId="{6EB8AF1C-CDFC-4DA6-B7C8-44CA8DB9EAFC}" srcOrd="2" destOrd="0" presId="urn:microsoft.com/office/officeart/2005/8/layout/vList5"/>
    <dgm:cxn modelId="{8FBA31F6-F415-41F3-B371-B6B41CBFDCFE}" type="presParOf" srcId="{6EB8AF1C-CDFC-4DA6-B7C8-44CA8DB9EAFC}" destId="{8D47FAAB-A432-4C19-97D0-EBB1E9D0EE21}" srcOrd="0" destOrd="0" presId="urn:microsoft.com/office/officeart/2005/8/layout/vList5"/>
    <dgm:cxn modelId="{A8AE3E90-20AB-47AA-AEEA-02FE98435776}" type="presParOf" srcId="{6EB8AF1C-CDFC-4DA6-B7C8-44CA8DB9EAFC}" destId="{3A824BAD-3C56-4E74-A03A-5C7B220F2E90}" srcOrd="1" destOrd="0" presId="urn:microsoft.com/office/officeart/2005/8/layout/vList5"/>
    <dgm:cxn modelId="{9BF66A20-AE52-436F-8C4E-C34C9F9457B3}" type="presParOf" srcId="{482BE1B1-CDA8-4608-A3BA-A2A10E48E7BB}" destId="{07D41C91-0DD9-4BD7-9D02-F5C86180B921}" srcOrd="3" destOrd="0" presId="urn:microsoft.com/office/officeart/2005/8/layout/vList5"/>
    <dgm:cxn modelId="{631955E1-1A2C-44CB-B623-C855B38C7975}" type="presParOf" srcId="{482BE1B1-CDA8-4608-A3BA-A2A10E48E7BB}" destId="{19E5AC40-F232-4991-B6D6-34FB867F9190}" srcOrd="4" destOrd="0" presId="urn:microsoft.com/office/officeart/2005/8/layout/vList5"/>
    <dgm:cxn modelId="{B3C86ABC-F472-47E3-821E-A2A08A3796AA}" type="presParOf" srcId="{19E5AC40-F232-4991-B6D6-34FB867F9190}" destId="{803D2FBA-C42A-46A4-A3F6-BDBDC17670AB}" srcOrd="0" destOrd="0" presId="urn:microsoft.com/office/officeart/2005/8/layout/vList5"/>
    <dgm:cxn modelId="{DC1F26DF-5706-4D73-91D5-5C5845783D41}" type="presParOf" srcId="{19E5AC40-F232-4991-B6D6-34FB867F9190}" destId="{084624B8-828E-4635-ADE3-FEEDCA43E94A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1132FDA-B929-443A-992F-49DDA162872C}" type="doc">
      <dgm:prSet loTypeId="urn:microsoft.com/office/officeart/2005/8/layout/chevron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492302F1-709A-4761-9EA0-C8B704265FB8}">
      <dgm:prSet phldrT="[Текст]" custT="1"/>
      <dgm:spPr/>
      <dgm:t>
        <a:bodyPr/>
        <a:lstStyle/>
        <a:p>
          <a:r>
            <a:rPr lang="en-US" sz="1200" dirty="0">
              <a:latin typeface="+mn-lt"/>
            </a:rPr>
            <a:t>I </a:t>
          </a:r>
          <a:r>
            <a:rPr lang="ru-RU" sz="1200" dirty="0">
              <a:latin typeface="+mn-lt"/>
            </a:rPr>
            <a:t>этап (организационный)</a:t>
          </a:r>
        </a:p>
      </dgm:t>
    </dgm:pt>
    <dgm:pt modelId="{96C21897-A9F9-405A-8E73-F547D2B1173B}" type="parTrans" cxnId="{180C1F19-5397-4080-8D37-583125414F74}">
      <dgm:prSet/>
      <dgm:spPr/>
      <dgm:t>
        <a:bodyPr/>
        <a:lstStyle/>
        <a:p>
          <a:endParaRPr lang="ru-RU"/>
        </a:p>
      </dgm:t>
    </dgm:pt>
    <dgm:pt modelId="{1E0CE8E3-374A-41FD-BE97-3A9F9482A55A}" type="sibTrans" cxnId="{180C1F19-5397-4080-8D37-583125414F74}">
      <dgm:prSet/>
      <dgm:spPr/>
      <dgm:t>
        <a:bodyPr/>
        <a:lstStyle/>
        <a:p>
          <a:endParaRPr lang="ru-RU"/>
        </a:p>
      </dgm:t>
    </dgm:pt>
    <dgm:pt modelId="{52EC66DB-DA3C-4E06-9333-E1D4F41A6923}">
      <dgm:prSet phldrT="[Текст]"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1600" dirty="0">
              <a:latin typeface="+mn-lt"/>
            </a:rPr>
            <a:t>Методическое обеспечение: разработка и утверждение тематического плана, подбор методического сопровождения, выбор технологий.</a:t>
          </a:r>
        </a:p>
      </dgm:t>
    </dgm:pt>
    <dgm:pt modelId="{6E65B128-318D-4DA7-B4E9-5BBC9EF23A25}" type="parTrans" cxnId="{EC46A15D-7F7F-46D6-8AEE-91487494F6D1}">
      <dgm:prSet/>
      <dgm:spPr/>
      <dgm:t>
        <a:bodyPr/>
        <a:lstStyle/>
        <a:p>
          <a:endParaRPr lang="ru-RU"/>
        </a:p>
      </dgm:t>
    </dgm:pt>
    <dgm:pt modelId="{76F067E2-ADB4-435A-BA95-8B254701DCAA}" type="sibTrans" cxnId="{EC46A15D-7F7F-46D6-8AEE-91487494F6D1}">
      <dgm:prSet/>
      <dgm:spPr/>
      <dgm:t>
        <a:bodyPr/>
        <a:lstStyle/>
        <a:p>
          <a:endParaRPr lang="ru-RU"/>
        </a:p>
      </dgm:t>
    </dgm:pt>
    <dgm:pt modelId="{E7599A1A-1E5C-47F0-8425-3B09A5EE1869}">
      <dgm:prSet phldrT="[Текст]" custT="1"/>
      <dgm:spPr/>
      <dgm:t>
        <a:bodyPr/>
        <a:lstStyle/>
        <a:p>
          <a:r>
            <a:rPr lang="en-US" sz="1200" dirty="0">
              <a:latin typeface="+mn-lt"/>
            </a:rPr>
            <a:t>II </a:t>
          </a:r>
          <a:r>
            <a:rPr lang="ru-RU" sz="1200" dirty="0">
              <a:latin typeface="+mn-lt"/>
            </a:rPr>
            <a:t>этап (практический)</a:t>
          </a:r>
        </a:p>
      </dgm:t>
    </dgm:pt>
    <dgm:pt modelId="{F92F04C2-0069-4B84-9FC2-8617E2759D6B}" type="parTrans" cxnId="{C4331ECC-B6C3-46FC-AC4E-3A9866F51036}">
      <dgm:prSet/>
      <dgm:spPr/>
      <dgm:t>
        <a:bodyPr/>
        <a:lstStyle/>
        <a:p>
          <a:endParaRPr lang="ru-RU"/>
        </a:p>
      </dgm:t>
    </dgm:pt>
    <dgm:pt modelId="{ED8F1858-DF57-4399-B6DE-70EF3FF9B39B}" type="sibTrans" cxnId="{C4331ECC-B6C3-46FC-AC4E-3A9866F51036}">
      <dgm:prSet/>
      <dgm:spPr/>
      <dgm:t>
        <a:bodyPr/>
        <a:lstStyle/>
        <a:p>
          <a:endParaRPr lang="ru-RU"/>
        </a:p>
      </dgm:t>
    </dgm:pt>
    <dgm:pt modelId="{CDD4A7A4-052A-448D-A89F-D0D3839B7C90}">
      <dgm:prSet phldrT="[Текст]" custT="1"/>
      <dgm:spPr>
        <a:solidFill>
          <a:schemeClr val="accent3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1600" dirty="0">
              <a:latin typeface="+mn-lt"/>
            </a:rPr>
            <a:t>Чтение и обсуждение художественной литературы: Г. Лебедев «Скорая помощь», С. Осипова «Правила приёма лекарств», В. Берестов «Больная кукла»,	Г.П. Шалаева «Кем мне стать»</a:t>
          </a:r>
        </a:p>
      </dgm:t>
    </dgm:pt>
    <dgm:pt modelId="{7F219C57-20C5-4464-80B8-9B76A35FB8D7}" type="parTrans" cxnId="{3E9DA649-73F2-4E00-A705-12F656C73E18}">
      <dgm:prSet/>
      <dgm:spPr/>
      <dgm:t>
        <a:bodyPr/>
        <a:lstStyle/>
        <a:p>
          <a:endParaRPr lang="ru-RU"/>
        </a:p>
      </dgm:t>
    </dgm:pt>
    <dgm:pt modelId="{4EE7F431-A99B-4D89-AFA5-FCF6B503AA56}" type="sibTrans" cxnId="{3E9DA649-73F2-4E00-A705-12F656C73E18}">
      <dgm:prSet/>
      <dgm:spPr/>
      <dgm:t>
        <a:bodyPr/>
        <a:lstStyle/>
        <a:p>
          <a:endParaRPr lang="ru-RU"/>
        </a:p>
      </dgm:t>
    </dgm:pt>
    <dgm:pt modelId="{7C784E37-EF1E-4F00-B70E-06CCBB63A3E9}">
      <dgm:prSet phldrT="[Текст]" custT="1"/>
      <dgm:spPr/>
      <dgm:t>
        <a:bodyPr/>
        <a:lstStyle/>
        <a:p>
          <a:r>
            <a:rPr lang="en-US" sz="1200" dirty="0">
              <a:latin typeface="+mn-lt"/>
            </a:rPr>
            <a:t>III </a:t>
          </a:r>
          <a:r>
            <a:rPr lang="ru-RU" sz="1200" dirty="0">
              <a:latin typeface="+mn-lt"/>
            </a:rPr>
            <a:t>этап (заключительный)</a:t>
          </a:r>
        </a:p>
      </dgm:t>
    </dgm:pt>
    <dgm:pt modelId="{0CB17939-09DA-4E46-B31C-4E4B40F340E8}" type="parTrans" cxnId="{0DB82EB9-74EF-44B1-A67F-B94EFF93A78F}">
      <dgm:prSet/>
      <dgm:spPr/>
      <dgm:t>
        <a:bodyPr/>
        <a:lstStyle/>
        <a:p>
          <a:endParaRPr lang="ru-RU"/>
        </a:p>
      </dgm:t>
    </dgm:pt>
    <dgm:pt modelId="{C36B94E4-56DD-402F-8045-E56101259E02}" type="sibTrans" cxnId="{0DB82EB9-74EF-44B1-A67F-B94EFF93A78F}">
      <dgm:prSet/>
      <dgm:spPr/>
      <dgm:t>
        <a:bodyPr/>
        <a:lstStyle/>
        <a:p>
          <a:endParaRPr lang="ru-RU"/>
        </a:p>
      </dgm:t>
    </dgm:pt>
    <dgm:pt modelId="{F1DE960E-6C39-4DBC-AA77-C347B9162CAD}">
      <dgm:prSet phldrT="[Текст]" custT="1"/>
      <dgm:spPr>
        <a:solidFill>
          <a:schemeClr val="accent5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1600" dirty="0">
              <a:latin typeface="+mn-lt"/>
            </a:rPr>
            <a:t>Обобщение результатов работы, анализ деятельности, презентация проекта для родителей</a:t>
          </a:r>
        </a:p>
      </dgm:t>
    </dgm:pt>
    <dgm:pt modelId="{41E2D7D2-9BA7-4AB8-B751-4241FE160ABF}" type="parTrans" cxnId="{05CCE0A0-CF5A-44F1-A5AB-48B74BC61456}">
      <dgm:prSet/>
      <dgm:spPr/>
      <dgm:t>
        <a:bodyPr/>
        <a:lstStyle/>
        <a:p>
          <a:endParaRPr lang="ru-RU"/>
        </a:p>
      </dgm:t>
    </dgm:pt>
    <dgm:pt modelId="{F00E052D-1EF1-40CE-AFA9-ACCB152C5D95}" type="sibTrans" cxnId="{05CCE0A0-CF5A-44F1-A5AB-48B74BC61456}">
      <dgm:prSet/>
      <dgm:spPr/>
      <dgm:t>
        <a:bodyPr/>
        <a:lstStyle/>
        <a:p>
          <a:endParaRPr lang="ru-RU"/>
        </a:p>
      </dgm:t>
    </dgm:pt>
    <dgm:pt modelId="{9EE8BF48-4F2A-432D-95C4-2A2D6F9D17D8}">
      <dgm:prSet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1600" dirty="0">
              <a:latin typeface="+mn-lt"/>
            </a:rPr>
            <a:t>Оценка уровня знаний детей по тематике проекта путём анкетирования и опроса.</a:t>
          </a:r>
        </a:p>
      </dgm:t>
    </dgm:pt>
    <dgm:pt modelId="{B8282D66-EFC5-445A-B195-4B4AE9AD8BD9}" type="parTrans" cxnId="{EBEC0292-C531-482D-A481-692C1DFCCFB8}">
      <dgm:prSet/>
      <dgm:spPr/>
      <dgm:t>
        <a:bodyPr/>
        <a:lstStyle/>
        <a:p>
          <a:endParaRPr lang="ru-RU"/>
        </a:p>
      </dgm:t>
    </dgm:pt>
    <dgm:pt modelId="{DBE3111F-11B6-4D25-A8E1-CB0FC504CA6F}" type="sibTrans" cxnId="{EBEC0292-C531-482D-A481-692C1DFCCFB8}">
      <dgm:prSet/>
      <dgm:spPr/>
      <dgm:t>
        <a:bodyPr/>
        <a:lstStyle/>
        <a:p>
          <a:endParaRPr lang="ru-RU"/>
        </a:p>
      </dgm:t>
    </dgm:pt>
    <dgm:pt modelId="{33727F85-1A0C-4C1F-B1E3-BF80F5CD7156}">
      <dgm:prSet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1600" dirty="0">
              <a:latin typeface="+mn-lt"/>
            </a:rPr>
            <a:t>Подготовка наглядного материала (презентация «Профессия – Врач», «Профессии в  медицине»)</a:t>
          </a:r>
        </a:p>
      </dgm:t>
    </dgm:pt>
    <dgm:pt modelId="{DF44C75E-0A92-40B6-8E8E-BF4793B8ED4E}" type="parTrans" cxnId="{A1DC9F57-C3CE-4FE1-841F-483236577C6E}">
      <dgm:prSet/>
      <dgm:spPr/>
      <dgm:t>
        <a:bodyPr/>
        <a:lstStyle/>
        <a:p>
          <a:endParaRPr lang="ru-RU"/>
        </a:p>
      </dgm:t>
    </dgm:pt>
    <dgm:pt modelId="{06DDD2ED-3E0C-4CAB-A1E5-460579B990C0}" type="sibTrans" cxnId="{A1DC9F57-C3CE-4FE1-841F-483236577C6E}">
      <dgm:prSet/>
      <dgm:spPr/>
      <dgm:t>
        <a:bodyPr/>
        <a:lstStyle/>
        <a:p>
          <a:endParaRPr lang="ru-RU"/>
        </a:p>
      </dgm:t>
    </dgm:pt>
    <dgm:pt modelId="{E41998C1-A12A-4172-B190-7C0993EE336E}">
      <dgm:prSet phldrT="[Текст]" custT="1"/>
      <dgm:spPr>
        <a:solidFill>
          <a:schemeClr val="accent3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1600" dirty="0">
              <a:latin typeface="+mn-lt"/>
            </a:rPr>
            <a:t>Дидактическая игра: «К какому врачу обратиться если..», «Какой врач поможет», «В кабинете у врача»</a:t>
          </a:r>
        </a:p>
      </dgm:t>
    </dgm:pt>
    <dgm:pt modelId="{BBDEED94-7E51-491F-98E5-8B2E6EA5ECC2}" type="parTrans" cxnId="{154F6838-CE2B-40DB-953B-A3AA51B88820}">
      <dgm:prSet/>
      <dgm:spPr/>
      <dgm:t>
        <a:bodyPr/>
        <a:lstStyle/>
        <a:p>
          <a:endParaRPr lang="ru-RU"/>
        </a:p>
      </dgm:t>
    </dgm:pt>
    <dgm:pt modelId="{1C99B600-73C7-4F83-8029-DD4D0DE11B96}" type="sibTrans" cxnId="{154F6838-CE2B-40DB-953B-A3AA51B88820}">
      <dgm:prSet/>
      <dgm:spPr/>
      <dgm:t>
        <a:bodyPr/>
        <a:lstStyle/>
        <a:p>
          <a:endParaRPr lang="ru-RU"/>
        </a:p>
      </dgm:t>
    </dgm:pt>
    <dgm:pt modelId="{2245353C-732D-4AFA-B9F8-8E687190F73F}">
      <dgm:prSet phldrT="[Текст]" custT="1"/>
      <dgm:spPr>
        <a:solidFill>
          <a:schemeClr val="accent3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1600" dirty="0">
              <a:latin typeface="+mn-lt"/>
            </a:rPr>
            <a:t>Проблемные ситуации: «Если б не было врачей», «Поликлиника закрылась? Чем помочь больным?», «Витамины – нужны или вредны?».</a:t>
          </a:r>
        </a:p>
      </dgm:t>
    </dgm:pt>
    <dgm:pt modelId="{638F29B2-3180-4FD3-B7C3-61E5768B8486}" type="parTrans" cxnId="{C6B06AB7-6BF6-46A4-8E01-5A81E24CE32F}">
      <dgm:prSet/>
      <dgm:spPr/>
      <dgm:t>
        <a:bodyPr/>
        <a:lstStyle/>
        <a:p>
          <a:endParaRPr lang="ru-RU"/>
        </a:p>
      </dgm:t>
    </dgm:pt>
    <dgm:pt modelId="{3B9A66B8-E379-4600-BFC5-3DDE5695CD93}" type="sibTrans" cxnId="{C6B06AB7-6BF6-46A4-8E01-5A81E24CE32F}">
      <dgm:prSet/>
      <dgm:spPr/>
      <dgm:t>
        <a:bodyPr/>
        <a:lstStyle/>
        <a:p>
          <a:endParaRPr lang="ru-RU"/>
        </a:p>
      </dgm:t>
    </dgm:pt>
    <dgm:pt modelId="{1D60E15C-20FD-4A5A-95A1-F913628C90B7}">
      <dgm:prSet phldrT="[Текст]" custT="1"/>
      <dgm:spPr>
        <a:solidFill>
          <a:schemeClr val="accent3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1600" dirty="0">
              <a:latin typeface="+mn-lt"/>
            </a:rPr>
            <a:t>Беседа: «Кто нас лечит», «Как нужно вести себя в кабинете у врача», «Полезные и вредные продукты для здоровья», «Спор фонендоскопа и градусника», «Искусственный интеллект – помощник врача будущего»</a:t>
          </a:r>
        </a:p>
      </dgm:t>
    </dgm:pt>
    <dgm:pt modelId="{469F940E-2413-4E9D-9CC9-2C84AC313704}" type="parTrans" cxnId="{640D5E3E-FA8B-440C-94D3-A8C6C8FED0D2}">
      <dgm:prSet/>
      <dgm:spPr/>
      <dgm:t>
        <a:bodyPr/>
        <a:lstStyle/>
        <a:p>
          <a:endParaRPr lang="ru-RU"/>
        </a:p>
      </dgm:t>
    </dgm:pt>
    <dgm:pt modelId="{32DF7D2C-B584-4FFB-A534-E1FA053B8BF3}" type="sibTrans" cxnId="{640D5E3E-FA8B-440C-94D3-A8C6C8FED0D2}">
      <dgm:prSet/>
      <dgm:spPr/>
      <dgm:t>
        <a:bodyPr/>
        <a:lstStyle/>
        <a:p>
          <a:endParaRPr lang="ru-RU"/>
        </a:p>
      </dgm:t>
    </dgm:pt>
    <dgm:pt modelId="{BF38B36F-9093-447B-8B74-70C7D77F80A0}">
      <dgm:prSet phldrT="[Текст]" custT="1"/>
      <dgm:spPr>
        <a:solidFill>
          <a:schemeClr val="accent3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1600" dirty="0">
              <a:latin typeface="+mn-lt"/>
            </a:rPr>
            <a:t>Просмотр развивающих мультфильмов: «Врач и машина скорой помощи», «Доктор </a:t>
          </a:r>
          <a:r>
            <a:rPr lang="ru-RU" sz="1600" dirty="0" err="1">
              <a:latin typeface="+mn-lt"/>
            </a:rPr>
            <a:t>Плюшева</a:t>
          </a:r>
          <a:r>
            <a:rPr lang="ru-RU" sz="1600" dirty="0">
              <a:latin typeface="+mn-lt"/>
            </a:rPr>
            <a:t>», «Жила – была Царевна-Ай, болит!»</a:t>
          </a:r>
        </a:p>
      </dgm:t>
    </dgm:pt>
    <dgm:pt modelId="{97960FFD-EE97-41B5-B62B-EA2DE449BA19}" type="parTrans" cxnId="{970D4131-7598-41AE-A5CA-5723CAB6EEB1}">
      <dgm:prSet/>
      <dgm:spPr/>
      <dgm:t>
        <a:bodyPr/>
        <a:lstStyle/>
        <a:p>
          <a:endParaRPr lang="ru-RU"/>
        </a:p>
      </dgm:t>
    </dgm:pt>
    <dgm:pt modelId="{29E50207-3A7C-41B8-91E3-E8E8C015AE43}" type="sibTrans" cxnId="{970D4131-7598-41AE-A5CA-5723CAB6EEB1}">
      <dgm:prSet/>
      <dgm:spPr/>
      <dgm:t>
        <a:bodyPr/>
        <a:lstStyle/>
        <a:p>
          <a:endParaRPr lang="ru-RU"/>
        </a:p>
      </dgm:t>
    </dgm:pt>
    <dgm:pt modelId="{32EDD779-2CCA-4895-8CD4-6081D95A7A86}">
      <dgm:prSet phldrT="[Текст]" custT="1"/>
      <dgm:spPr>
        <a:solidFill>
          <a:schemeClr val="accent3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1600" dirty="0">
              <a:latin typeface="+mn-lt"/>
            </a:rPr>
            <a:t>Конструктивно – модельная деятельность «Роботы – помощники медицины будущего»</a:t>
          </a:r>
        </a:p>
      </dgm:t>
    </dgm:pt>
    <dgm:pt modelId="{17CD7472-DCDF-4BE6-9AD0-C9749FE3DC43}" type="parTrans" cxnId="{5D13D474-7702-4CC7-A895-2E9E17CAC54F}">
      <dgm:prSet/>
      <dgm:spPr/>
      <dgm:t>
        <a:bodyPr/>
        <a:lstStyle/>
        <a:p>
          <a:endParaRPr lang="ru-RU"/>
        </a:p>
      </dgm:t>
    </dgm:pt>
    <dgm:pt modelId="{FF2ED1F6-66CF-4136-8A34-08FE1AD16D60}" type="sibTrans" cxnId="{5D13D474-7702-4CC7-A895-2E9E17CAC54F}">
      <dgm:prSet/>
      <dgm:spPr/>
      <dgm:t>
        <a:bodyPr/>
        <a:lstStyle/>
        <a:p>
          <a:endParaRPr lang="ru-RU"/>
        </a:p>
      </dgm:t>
    </dgm:pt>
    <dgm:pt modelId="{09CEDFC9-8832-4695-B707-A82020223A8D}">
      <dgm:prSet phldrT="[Текст]" custT="1"/>
      <dgm:spPr>
        <a:solidFill>
          <a:schemeClr val="accent5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1600" dirty="0">
              <a:latin typeface="+mn-lt"/>
            </a:rPr>
            <a:t>Оформление фотовыставки «В гостях у Доктора Айболита».</a:t>
          </a:r>
        </a:p>
      </dgm:t>
    </dgm:pt>
    <dgm:pt modelId="{D9179729-71AB-41CF-A006-F959FA127344}" type="parTrans" cxnId="{5D21D4A1-4AB8-4D52-8225-1D2C7228D80A}">
      <dgm:prSet/>
      <dgm:spPr/>
      <dgm:t>
        <a:bodyPr/>
        <a:lstStyle/>
        <a:p>
          <a:endParaRPr lang="ru-RU"/>
        </a:p>
      </dgm:t>
    </dgm:pt>
    <dgm:pt modelId="{66B46FB1-1B3D-4074-9D66-BD2C9D8BDD2C}" type="sibTrans" cxnId="{5D21D4A1-4AB8-4D52-8225-1D2C7228D80A}">
      <dgm:prSet/>
      <dgm:spPr/>
      <dgm:t>
        <a:bodyPr/>
        <a:lstStyle/>
        <a:p>
          <a:endParaRPr lang="ru-RU"/>
        </a:p>
      </dgm:t>
    </dgm:pt>
    <dgm:pt modelId="{CE56E67A-975C-4DAC-911F-5D5D702DE07C}">
      <dgm:prSet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1600" dirty="0">
              <a:latin typeface="+mn-lt"/>
            </a:rPr>
            <a:t>Создание предметно – развивающей среды: Атрибуты для игровой ситуации: «В кабинете у врача», «Процедурный кабинет», наборы для опытно – экспериментальной деятельности: «Кожа – набор Эйнштейна», «Анатомия человека», «Строение тела – скелет», микроскоп.</a:t>
          </a:r>
        </a:p>
      </dgm:t>
    </dgm:pt>
    <dgm:pt modelId="{7AEF4114-4B82-4F3D-BCC5-F3BC277AA8A5}" type="parTrans" cxnId="{DA56F92D-94B1-4A9A-A4DA-D885835637EE}">
      <dgm:prSet/>
      <dgm:spPr/>
      <dgm:t>
        <a:bodyPr/>
        <a:lstStyle/>
        <a:p>
          <a:endParaRPr lang="ru-RU"/>
        </a:p>
      </dgm:t>
    </dgm:pt>
    <dgm:pt modelId="{45E54953-FA13-47EB-B9AA-D2F87F3D9ED4}" type="sibTrans" cxnId="{DA56F92D-94B1-4A9A-A4DA-D885835637EE}">
      <dgm:prSet/>
      <dgm:spPr/>
      <dgm:t>
        <a:bodyPr/>
        <a:lstStyle/>
        <a:p>
          <a:endParaRPr lang="ru-RU"/>
        </a:p>
      </dgm:t>
    </dgm:pt>
    <dgm:pt modelId="{5D4D0C0D-473A-4C84-A6A9-D612389067A5}" type="pres">
      <dgm:prSet presAssocID="{41132FDA-B929-443A-992F-49DDA162872C}" presName="linearFlow" presStyleCnt="0">
        <dgm:presLayoutVars>
          <dgm:dir/>
          <dgm:animLvl val="lvl"/>
          <dgm:resizeHandles val="exact"/>
        </dgm:presLayoutVars>
      </dgm:prSet>
      <dgm:spPr/>
    </dgm:pt>
    <dgm:pt modelId="{C8962880-B85D-4B8D-81F6-905BE042A2A8}" type="pres">
      <dgm:prSet presAssocID="{492302F1-709A-4761-9EA0-C8B704265FB8}" presName="composite" presStyleCnt="0"/>
      <dgm:spPr/>
    </dgm:pt>
    <dgm:pt modelId="{DCEE62F2-AC09-4580-93A7-3D5FE1E6A4EF}" type="pres">
      <dgm:prSet presAssocID="{492302F1-709A-4761-9EA0-C8B704265FB8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7B7AABAD-C42E-4690-A7D3-DB21AD2DBE0E}" type="pres">
      <dgm:prSet presAssocID="{492302F1-709A-4761-9EA0-C8B704265FB8}" presName="descendantText" presStyleLbl="alignAcc1" presStyleIdx="0" presStyleCnt="3" custScaleY="263055">
        <dgm:presLayoutVars>
          <dgm:bulletEnabled val="1"/>
        </dgm:presLayoutVars>
      </dgm:prSet>
      <dgm:spPr/>
    </dgm:pt>
    <dgm:pt modelId="{687B7B17-432D-489F-81FA-3D477DDD55EE}" type="pres">
      <dgm:prSet presAssocID="{1E0CE8E3-374A-41FD-BE97-3A9F9482A55A}" presName="sp" presStyleCnt="0"/>
      <dgm:spPr/>
    </dgm:pt>
    <dgm:pt modelId="{73C0EE10-07AD-4F23-9BAF-8D88D4B35BBE}" type="pres">
      <dgm:prSet presAssocID="{E7599A1A-1E5C-47F0-8425-3B09A5EE1869}" presName="composite" presStyleCnt="0"/>
      <dgm:spPr/>
    </dgm:pt>
    <dgm:pt modelId="{80C3B68F-0EF2-4B71-A48C-7EF4B22BA013}" type="pres">
      <dgm:prSet presAssocID="{E7599A1A-1E5C-47F0-8425-3B09A5EE1869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1198D7FE-563E-4C9D-92AE-1058F7B8346F}" type="pres">
      <dgm:prSet presAssocID="{E7599A1A-1E5C-47F0-8425-3B09A5EE1869}" presName="descendantText" presStyleLbl="alignAcc1" presStyleIdx="1" presStyleCnt="3" custScaleY="390082" custLinFactNeighborX="359" custLinFactNeighborY="25041">
        <dgm:presLayoutVars>
          <dgm:bulletEnabled val="1"/>
        </dgm:presLayoutVars>
      </dgm:prSet>
      <dgm:spPr/>
    </dgm:pt>
    <dgm:pt modelId="{09290AC6-C7CD-4997-9540-8278E5A2E2D4}" type="pres">
      <dgm:prSet presAssocID="{ED8F1858-DF57-4399-B6DE-70EF3FF9B39B}" presName="sp" presStyleCnt="0"/>
      <dgm:spPr/>
    </dgm:pt>
    <dgm:pt modelId="{0D1335BC-380A-44CE-8686-AA8830327EB3}" type="pres">
      <dgm:prSet presAssocID="{7C784E37-EF1E-4F00-B70E-06CCBB63A3E9}" presName="composite" presStyleCnt="0"/>
      <dgm:spPr/>
    </dgm:pt>
    <dgm:pt modelId="{92AF5D6B-C433-4A7D-93A8-D0CB47755907}" type="pres">
      <dgm:prSet presAssocID="{7C784E37-EF1E-4F00-B70E-06CCBB63A3E9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87A9035E-D37B-4D67-AD64-635FA94993FB}" type="pres">
      <dgm:prSet presAssocID="{7C784E37-EF1E-4F00-B70E-06CCBB63A3E9}" presName="descendantText" presStyleLbl="alignAcc1" presStyleIdx="2" presStyleCnt="3" custScaleY="75322" custLinFactNeighborY="38492">
        <dgm:presLayoutVars>
          <dgm:bulletEnabled val="1"/>
        </dgm:presLayoutVars>
      </dgm:prSet>
      <dgm:spPr/>
    </dgm:pt>
  </dgm:ptLst>
  <dgm:cxnLst>
    <dgm:cxn modelId="{180C1F19-5397-4080-8D37-583125414F74}" srcId="{41132FDA-B929-443A-992F-49DDA162872C}" destId="{492302F1-709A-4761-9EA0-C8B704265FB8}" srcOrd="0" destOrd="0" parTransId="{96C21897-A9F9-405A-8E73-F547D2B1173B}" sibTransId="{1E0CE8E3-374A-41FD-BE97-3A9F9482A55A}"/>
    <dgm:cxn modelId="{DA56F92D-94B1-4A9A-A4DA-D885835637EE}" srcId="{492302F1-709A-4761-9EA0-C8B704265FB8}" destId="{CE56E67A-975C-4DAC-911F-5D5D702DE07C}" srcOrd="3" destOrd="0" parTransId="{7AEF4114-4B82-4F3D-BCC5-F3BC277AA8A5}" sibTransId="{45E54953-FA13-47EB-B9AA-D2F87F3D9ED4}"/>
    <dgm:cxn modelId="{970D4131-7598-41AE-A5CA-5723CAB6EEB1}" srcId="{E7599A1A-1E5C-47F0-8425-3B09A5EE1869}" destId="{BF38B36F-9093-447B-8B74-70C7D77F80A0}" srcOrd="4" destOrd="0" parTransId="{97960FFD-EE97-41B5-B62B-EA2DE449BA19}" sibTransId="{29E50207-3A7C-41B8-91E3-E8E8C015AE43}"/>
    <dgm:cxn modelId="{154F6838-CE2B-40DB-953B-A3AA51B88820}" srcId="{E7599A1A-1E5C-47F0-8425-3B09A5EE1869}" destId="{E41998C1-A12A-4172-B190-7C0993EE336E}" srcOrd="1" destOrd="0" parTransId="{BBDEED94-7E51-491F-98E5-8B2E6EA5ECC2}" sibTransId="{1C99B600-73C7-4F83-8029-DD4D0DE11B96}"/>
    <dgm:cxn modelId="{640D5E3E-FA8B-440C-94D3-A8C6C8FED0D2}" srcId="{E7599A1A-1E5C-47F0-8425-3B09A5EE1869}" destId="{1D60E15C-20FD-4A5A-95A1-F913628C90B7}" srcOrd="3" destOrd="0" parTransId="{469F940E-2413-4E9D-9CC9-2C84AC313704}" sibTransId="{32DF7D2C-B584-4FFB-A534-E1FA053B8BF3}"/>
    <dgm:cxn modelId="{EC46A15D-7F7F-46D6-8AEE-91487494F6D1}" srcId="{492302F1-709A-4761-9EA0-C8B704265FB8}" destId="{52EC66DB-DA3C-4E06-9333-E1D4F41A6923}" srcOrd="0" destOrd="0" parTransId="{6E65B128-318D-4DA7-B4E9-5BBC9EF23A25}" sibTransId="{76F067E2-ADB4-435A-BA95-8B254701DCAA}"/>
    <dgm:cxn modelId="{1304135E-ABD0-4D60-BC78-A786B406155E}" type="presOf" srcId="{33727F85-1A0C-4C1F-B1E3-BF80F5CD7156}" destId="{7B7AABAD-C42E-4690-A7D3-DB21AD2DBE0E}" srcOrd="0" destOrd="2" presId="urn:microsoft.com/office/officeart/2005/8/layout/chevron2"/>
    <dgm:cxn modelId="{3E9DA649-73F2-4E00-A705-12F656C73E18}" srcId="{E7599A1A-1E5C-47F0-8425-3B09A5EE1869}" destId="{CDD4A7A4-052A-448D-A89F-D0D3839B7C90}" srcOrd="0" destOrd="0" parTransId="{7F219C57-20C5-4464-80B8-9B76A35FB8D7}" sibTransId="{4EE7F431-A99B-4D89-AFA5-FCF6B503AA56}"/>
    <dgm:cxn modelId="{70B4726F-0317-41EB-A550-508EC6582CE4}" type="presOf" srcId="{BF38B36F-9093-447B-8B74-70C7D77F80A0}" destId="{1198D7FE-563E-4C9D-92AE-1058F7B8346F}" srcOrd="0" destOrd="4" presId="urn:microsoft.com/office/officeart/2005/8/layout/chevron2"/>
    <dgm:cxn modelId="{8BA38B6F-B2F1-4EF2-BC08-D468BD04FD53}" type="presOf" srcId="{1D60E15C-20FD-4A5A-95A1-F913628C90B7}" destId="{1198D7FE-563E-4C9D-92AE-1058F7B8346F}" srcOrd="0" destOrd="3" presId="urn:microsoft.com/office/officeart/2005/8/layout/chevron2"/>
    <dgm:cxn modelId="{F2372150-6212-4545-B499-4B0A54CE095D}" type="presOf" srcId="{E41998C1-A12A-4172-B190-7C0993EE336E}" destId="{1198D7FE-563E-4C9D-92AE-1058F7B8346F}" srcOrd="0" destOrd="1" presId="urn:microsoft.com/office/officeart/2005/8/layout/chevron2"/>
    <dgm:cxn modelId="{5D13D474-7702-4CC7-A895-2E9E17CAC54F}" srcId="{E7599A1A-1E5C-47F0-8425-3B09A5EE1869}" destId="{32EDD779-2CCA-4895-8CD4-6081D95A7A86}" srcOrd="5" destOrd="0" parTransId="{17CD7472-DCDF-4BE6-9AD0-C9749FE3DC43}" sibTransId="{FF2ED1F6-66CF-4136-8A34-08FE1AD16D60}"/>
    <dgm:cxn modelId="{A1DC9F57-C3CE-4FE1-841F-483236577C6E}" srcId="{492302F1-709A-4761-9EA0-C8B704265FB8}" destId="{33727F85-1A0C-4C1F-B1E3-BF80F5CD7156}" srcOrd="2" destOrd="0" parTransId="{DF44C75E-0A92-40B6-8E8E-BF4793B8ED4E}" sibTransId="{06DDD2ED-3E0C-4CAB-A1E5-460579B990C0}"/>
    <dgm:cxn modelId="{82506F58-1128-4CD3-BA8B-AD15C1F8D891}" type="presOf" srcId="{492302F1-709A-4761-9EA0-C8B704265FB8}" destId="{DCEE62F2-AC09-4580-93A7-3D5FE1E6A4EF}" srcOrd="0" destOrd="0" presId="urn:microsoft.com/office/officeart/2005/8/layout/chevron2"/>
    <dgm:cxn modelId="{0A1EC57C-6E04-4874-998D-C17F21291B5B}" type="presOf" srcId="{09CEDFC9-8832-4695-B707-A82020223A8D}" destId="{87A9035E-D37B-4D67-AD64-635FA94993FB}" srcOrd="0" destOrd="1" presId="urn:microsoft.com/office/officeart/2005/8/layout/chevron2"/>
    <dgm:cxn modelId="{F13B7C7D-D14A-495D-96D1-442B5357709D}" type="presOf" srcId="{CE56E67A-975C-4DAC-911F-5D5D702DE07C}" destId="{7B7AABAD-C42E-4690-A7D3-DB21AD2DBE0E}" srcOrd="0" destOrd="3" presId="urn:microsoft.com/office/officeart/2005/8/layout/chevron2"/>
    <dgm:cxn modelId="{EBEC0292-C531-482D-A481-692C1DFCCFB8}" srcId="{492302F1-709A-4761-9EA0-C8B704265FB8}" destId="{9EE8BF48-4F2A-432D-95C4-2A2D6F9D17D8}" srcOrd="1" destOrd="0" parTransId="{B8282D66-EFC5-445A-B195-4B4AE9AD8BD9}" sibTransId="{DBE3111F-11B6-4D25-A8E1-CB0FC504CA6F}"/>
    <dgm:cxn modelId="{888D839E-66B9-4CFA-B5CD-C85255D27A91}" type="presOf" srcId="{2245353C-732D-4AFA-B9F8-8E687190F73F}" destId="{1198D7FE-563E-4C9D-92AE-1058F7B8346F}" srcOrd="0" destOrd="2" presId="urn:microsoft.com/office/officeart/2005/8/layout/chevron2"/>
    <dgm:cxn modelId="{05CCE0A0-CF5A-44F1-A5AB-48B74BC61456}" srcId="{7C784E37-EF1E-4F00-B70E-06CCBB63A3E9}" destId="{F1DE960E-6C39-4DBC-AA77-C347B9162CAD}" srcOrd="0" destOrd="0" parTransId="{41E2D7D2-9BA7-4AB8-B751-4241FE160ABF}" sibTransId="{F00E052D-1EF1-40CE-AFA9-ACCB152C5D95}"/>
    <dgm:cxn modelId="{5D21D4A1-4AB8-4D52-8225-1D2C7228D80A}" srcId="{7C784E37-EF1E-4F00-B70E-06CCBB63A3E9}" destId="{09CEDFC9-8832-4695-B707-A82020223A8D}" srcOrd="1" destOrd="0" parTransId="{D9179729-71AB-41CF-A006-F959FA127344}" sibTransId="{66B46FB1-1B3D-4074-9D66-BD2C9D8BDD2C}"/>
    <dgm:cxn modelId="{B0822CAC-6861-4DA6-BE63-28B27485C97D}" type="presOf" srcId="{41132FDA-B929-443A-992F-49DDA162872C}" destId="{5D4D0C0D-473A-4C84-A6A9-D612389067A5}" srcOrd="0" destOrd="0" presId="urn:microsoft.com/office/officeart/2005/8/layout/chevron2"/>
    <dgm:cxn modelId="{C6B06AB7-6BF6-46A4-8E01-5A81E24CE32F}" srcId="{E7599A1A-1E5C-47F0-8425-3B09A5EE1869}" destId="{2245353C-732D-4AFA-B9F8-8E687190F73F}" srcOrd="2" destOrd="0" parTransId="{638F29B2-3180-4FD3-B7C3-61E5768B8486}" sibTransId="{3B9A66B8-E379-4600-BFC5-3DDE5695CD93}"/>
    <dgm:cxn modelId="{0DB82EB9-74EF-44B1-A67F-B94EFF93A78F}" srcId="{41132FDA-B929-443A-992F-49DDA162872C}" destId="{7C784E37-EF1E-4F00-B70E-06CCBB63A3E9}" srcOrd="2" destOrd="0" parTransId="{0CB17939-09DA-4E46-B31C-4E4B40F340E8}" sibTransId="{C36B94E4-56DD-402F-8045-E56101259E02}"/>
    <dgm:cxn modelId="{2AB2B1BF-1508-47BB-A43B-5238ED7E2C2B}" type="presOf" srcId="{E7599A1A-1E5C-47F0-8425-3B09A5EE1869}" destId="{80C3B68F-0EF2-4B71-A48C-7EF4B22BA013}" srcOrd="0" destOrd="0" presId="urn:microsoft.com/office/officeart/2005/8/layout/chevron2"/>
    <dgm:cxn modelId="{E073D7C5-5ADE-4366-9D89-353EBD07ADA4}" type="presOf" srcId="{52EC66DB-DA3C-4E06-9333-E1D4F41A6923}" destId="{7B7AABAD-C42E-4690-A7D3-DB21AD2DBE0E}" srcOrd="0" destOrd="0" presId="urn:microsoft.com/office/officeart/2005/8/layout/chevron2"/>
    <dgm:cxn modelId="{C4331ECC-B6C3-46FC-AC4E-3A9866F51036}" srcId="{41132FDA-B929-443A-992F-49DDA162872C}" destId="{E7599A1A-1E5C-47F0-8425-3B09A5EE1869}" srcOrd="1" destOrd="0" parTransId="{F92F04C2-0069-4B84-9FC2-8617E2759D6B}" sibTransId="{ED8F1858-DF57-4399-B6DE-70EF3FF9B39B}"/>
    <dgm:cxn modelId="{F4732BD3-1CB8-426B-AE75-30586E882988}" type="presOf" srcId="{CDD4A7A4-052A-448D-A89F-D0D3839B7C90}" destId="{1198D7FE-563E-4C9D-92AE-1058F7B8346F}" srcOrd="0" destOrd="0" presId="urn:microsoft.com/office/officeart/2005/8/layout/chevron2"/>
    <dgm:cxn modelId="{316C9ED7-647F-4520-A01D-D011EC6C602F}" type="presOf" srcId="{9EE8BF48-4F2A-432D-95C4-2A2D6F9D17D8}" destId="{7B7AABAD-C42E-4690-A7D3-DB21AD2DBE0E}" srcOrd="0" destOrd="1" presId="urn:microsoft.com/office/officeart/2005/8/layout/chevron2"/>
    <dgm:cxn modelId="{DAC077DD-196F-450A-9892-19B5F159812A}" type="presOf" srcId="{32EDD779-2CCA-4895-8CD4-6081D95A7A86}" destId="{1198D7FE-563E-4C9D-92AE-1058F7B8346F}" srcOrd="0" destOrd="5" presId="urn:microsoft.com/office/officeart/2005/8/layout/chevron2"/>
    <dgm:cxn modelId="{02DB38EA-B6DF-4261-B7B6-095A95E0DA7A}" type="presOf" srcId="{7C784E37-EF1E-4F00-B70E-06CCBB63A3E9}" destId="{92AF5D6B-C433-4A7D-93A8-D0CB47755907}" srcOrd="0" destOrd="0" presId="urn:microsoft.com/office/officeart/2005/8/layout/chevron2"/>
    <dgm:cxn modelId="{C35797F9-0449-4702-902C-2386D4FA58C4}" type="presOf" srcId="{F1DE960E-6C39-4DBC-AA77-C347B9162CAD}" destId="{87A9035E-D37B-4D67-AD64-635FA94993FB}" srcOrd="0" destOrd="0" presId="urn:microsoft.com/office/officeart/2005/8/layout/chevron2"/>
    <dgm:cxn modelId="{0C30E74D-A0A4-4378-B08F-47A1D46AEA37}" type="presParOf" srcId="{5D4D0C0D-473A-4C84-A6A9-D612389067A5}" destId="{C8962880-B85D-4B8D-81F6-905BE042A2A8}" srcOrd="0" destOrd="0" presId="urn:microsoft.com/office/officeart/2005/8/layout/chevron2"/>
    <dgm:cxn modelId="{36F8E16D-1E2C-483F-BD7E-AC9F8549EFC9}" type="presParOf" srcId="{C8962880-B85D-4B8D-81F6-905BE042A2A8}" destId="{DCEE62F2-AC09-4580-93A7-3D5FE1E6A4EF}" srcOrd="0" destOrd="0" presId="urn:microsoft.com/office/officeart/2005/8/layout/chevron2"/>
    <dgm:cxn modelId="{7629F787-9A0B-489A-B24A-3BB4A32B5F37}" type="presParOf" srcId="{C8962880-B85D-4B8D-81F6-905BE042A2A8}" destId="{7B7AABAD-C42E-4690-A7D3-DB21AD2DBE0E}" srcOrd="1" destOrd="0" presId="urn:microsoft.com/office/officeart/2005/8/layout/chevron2"/>
    <dgm:cxn modelId="{68C667F1-55AB-4971-82D9-D350E4D517F9}" type="presParOf" srcId="{5D4D0C0D-473A-4C84-A6A9-D612389067A5}" destId="{687B7B17-432D-489F-81FA-3D477DDD55EE}" srcOrd="1" destOrd="0" presId="urn:microsoft.com/office/officeart/2005/8/layout/chevron2"/>
    <dgm:cxn modelId="{AA7BEB7D-90EC-48B8-89A5-AEF939D529D4}" type="presParOf" srcId="{5D4D0C0D-473A-4C84-A6A9-D612389067A5}" destId="{73C0EE10-07AD-4F23-9BAF-8D88D4B35BBE}" srcOrd="2" destOrd="0" presId="urn:microsoft.com/office/officeart/2005/8/layout/chevron2"/>
    <dgm:cxn modelId="{03E3F3C4-8320-4F25-9EE7-17864E079519}" type="presParOf" srcId="{73C0EE10-07AD-4F23-9BAF-8D88D4B35BBE}" destId="{80C3B68F-0EF2-4B71-A48C-7EF4B22BA013}" srcOrd="0" destOrd="0" presId="urn:microsoft.com/office/officeart/2005/8/layout/chevron2"/>
    <dgm:cxn modelId="{A7A21D44-7262-45EF-BE7D-47F2AE5E7CD7}" type="presParOf" srcId="{73C0EE10-07AD-4F23-9BAF-8D88D4B35BBE}" destId="{1198D7FE-563E-4C9D-92AE-1058F7B8346F}" srcOrd="1" destOrd="0" presId="urn:microsoft.com/office/officeart/2005/8/layout/chevron2"/>
    <dgm:cxn modelId="{F2A27B76-946F-457F-BB14-7E20518151E4}" type="presParOf" srcId="{5D4D0C0D-473A-4C84-A6A9-D612389067A5}" destId="{09290AC6-C7CD-4997-9540-8278E5A2E2D4}" srcOrd="3" destOrd="0" presId="urn:microsoft.com/office/officeart/2005/8/layout/chevron2"/>
    <dgm:cxn modelId="{6375D8BE-12B9-41E7-85A6-0A800076FE9E}" type="presParOf" srcId="{5D4D0C0D-473A-4C84-A6A9-D612389067A5}" destId="{0D1335BC-380A-44CE-8686-AA8830327EB3}" srcOrd="4" destOrd="0" presId="urn:microsoft.com/office/officeart/2005/8/layout/chevron2"/>
    <dgm:cxn modelId="{D87F780C-2762-4569-A965-577ECAA7AC79}" type="presParOf" srcId="{0D1335BC-380A-44CE-8686-AA8830327EB3}" destId="{92AF5D6B-C433-4A7D-93A8-D0CB47755907}" srcOrd="0" destOrd="0" presId="urn:microsoft.com/office/officeart/2005/8/layout/chevron2"/>
    <dgm:cxn modelId="{03E82737-47BE-4667-865E-DBF035EFDA97}" type="presParOf" srcId="{0D1335BC-380A-44CE-8686-AA8830327EB3}" destId="{87A9035E-D37B-4D67-AD64-635FA94993F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6407E7-A866-4608-8B7E-9767E93B9139}">
      <dsp:nvSpPr>
        <dsp:cNvPr id="0" name=""/>
        <dsp:cNvSpPr/>
      </dsp:nvSpPr>
      <dsp:spPr>
        <a:xfrm rot="5400000">
          <a:off x="5968002" y="-2025138"/>
          <a:ext cx="2009901" cy="6562779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3000" kern="1200" dirty="0"/>
            <a:t>воспитанники старшего дошкольного возраста ДОУ</a:t>
          </a:r>
        </a:p>
      </dsp:txBody>
      <dsp:txXfrm rot="-5400000">
        <a:off x="3691564" y="349415"/>
        <a:ext cx="6464664" cy="1813671"/>
      </dsp:txXfrm>
    </dsp:sp>
    <dsp:sp modelId="{B20FA983-E3BD-4D83-885C-55480CCC6A4D}">
      <dsp:nvSpPr>
        <dsp:cNvPr id="0" name=""/>
        <dsp:cNvSpPr/>
      </dsp:nvSpPr>
      <dsp:spPr>
        <a:xfrm>
          <a:off x="0" y="62"/>
          <a:ext cx="3691563" cy="251237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1" kern="1200" dirty="0"/>
            <a:t>Целевая аудитория</a:t>
          </a:r>
        </a:p>
      </dsp:txBody>
      <dsp:txXfrm>
        <a:off x="122644" y="122706"/>
        <a:ext cx="3446275" cy="2267088"/>
      </dsp:txXfrm>
    </dsp:sp>
    <dsp:sp modelId="{A22BB22A-CE33-4ADD-9052-1C8E0D57BEBA}">
      <dsp:nvSpPr>
        <dsp:cNvPr id="0" name=""/>
        <dsp:cNvSpPr/>
      </dsp:nvSpPr>
      <dsp:spPr>
        <a:xfrm rot="5400000">
          <a:off x="5968002" y="612857"/>
          <a:ext cx="2009901" cy="6562779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3000" kern="1200" dirty="0"/>
            <a:t>в рамках федерального проекта «Успех каждого ребенка» национального проекта «Образование» </a:t>
          </a:r>
        </a:p>
      </dsp:txBody>
      <dsp:txXfrm rot="-5400000">
        <a:off x="3691564" y="2987411"/>
        <a:ext cx="6464664" cy="1813671"/>
      </dsp:txXfrm>
    </dsp:sp>
    <dsp:sp modelId="{91578555-76CB-44CC-9C7C-9D3C5FA6F945}">
      <dsp:nvSpPr>
        <dsp:cNvPr id="0" name=""/>
        <dsp:cNvSpPr/>
      </dsp:nvSpPr>
      <dsp:spPr>
        <a:xfrm>
          <a:off x="0" y="2638058"/>
          <a:ext cx="3691563" cy="251237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1" kern="1200" dirty="0"/>
            <a:t>Национальный проект</a:t>
          </a:r>
        </a:p>
      </dsp:txBody>
      <dsp:txXfrm>
        <a:off x="122644" y="2760702"/>
        <a:ext cx="3446275" cy="226708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542F53-9986-4B84-AEC6-3B79FFFB484F}">
      <dsp:nvSpPr>
        <dsp:cNvPr id="0" name=""/>
        <dsp:cNvSpPr/>
      </dsp:nvSpPr>
      <dsp:spPr>
        <a:xfrm rot="5400000">
          <a:off x="7287064" y="-3152386"/>
          <a:ext cx="805705" cy="7237568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Привлечение квалифицированных специалистов по приобщению дошкольников к миру профессий, организация экскурсий;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Привлечение социальных партнеров (медицинских работников)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4071133" y="102876"/>
        <a:ext cx="7198237" cy="727043"/>
      </dsp:txXfrm>
    </dsp:sp>
    <dsp:sp modelId="{9805048E-DEB1-4181-AF9D-3AC3264308CE}">
      <dsp:nvSpPr>
        <dsp:cNvPr id="0" name=""/>
        <dsp:cNvSpPr/>
      </dsp:nvSpPr>
      <dsp:spPr>
        <a:xfrm>
          <a:off x="0" y="2329"/>
          <a:ext cx="4071132" cy="90119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Кадровые ресурсы</a:t>
          </a:r>
        </a:p>
        <a:p>
          <a:pPr marL="0"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993" y="46322"/>
        <a:ext cx="3983146" cy="813208"/>
      </dsp:txXfrm>
    </dsp:sp>
    <dsp:sp modelId="{3A824BAD-3C56-4E74-A03A-5C7B220F2E90}">
      <dsp:nvSpPr>
        <dsp:cNvPr id="0" name=""/>
        <dsp:cNvSpPr/>
      </dsp:nvSpPr>
      <dsp:spPr>
        <a:xfrm rot="5400000">
          <a:off x="6685425" y="-1570133"/>
          <a:ext cx="1993963" cy="7230500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Наглядные пособия: иллюстрации, фотоальбомы о людях разных профессий, книги.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Сюжетно-ролевые игры: атрибуты к играм, атрибуты для выполнения трудовых поручений, игры для самостоятельной деятельности.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Настольные и дидактические игры: лото, наборы карточек, игры-ходилки.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Просмотр видеороликов и виртуальных экскурсий.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Чтение художественной литературы: сказки, рассказы, загадки, стихи.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Посещение рабочих мест родителей, сотрудников детского сада.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2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4067157" y="1145472"/>
        <a:ext cx="7133163" cy="1799289"/>
      </dsp:txXfrm>
    </dsp:sp>
    <dsp:sp modelId="{8D47FAAB-A432-4C19-97D0-EBB1E9D0EE21}">
      <dsp:nvSpPr>
        <dsp:cNvPr id="0" name=""/>
        <dsp:cNvSpPr/>
      </dsp:nvSpPr>
      <dsp:spPr>
        <a:xfrm>
          <a:off x="0" y="976292"/>
          <a:ext cx="4067156" cy="213764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Материально-технические ресурсы</a:t>
          </a:r>
        </a:p>
        <a:p>
          <a:pPr marL="0"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4351" y="1080643"/>
        <a:ext cx="3858454" cy="1928947"/>
      </dsp:txXfrm>
    </dsp:sp>
    <dsp:sp modelId="{084624B8-828E-4635-ADE3-FEEDCA43E94A}">
      <dsp:nvSpPr>
        <dsp:cNvPr id="0" name=""/>
        <dsp:cNvSpPr/>
      </dsp:nvSpPr>
      <dsp:spPr>
        <a:xfrm rot="5400000">
          <a:off x="7307124" y="3787"/>
          <a:ext cx="765583" cy="7237568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05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Привлечение собственных средств учреждения, полученных от реализации платных услуг; 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Спонсорская помощь</a:t>
          </a: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05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05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4071132" y="3277153"/>
        <a:ext cx="7200195" cy="690837"/>
      </dsp:txXfrm>
    </dsp:sp>
    <dsp:sp modelId="{803D2FBA-C42A-46A4-A3F6-BDBDC17670AB}">
      <dsp:nvSpPr>
        <dsp:cNvPr id="0" name=""/>
        <dsp:cNvSpPr/>
      </dsp:nvSpPr>
      <dsp:spPr>
        <a:xfrm>
          <a:off x="0" y="3186710"/>
          <a:ext cx="4071132" cy="871723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Финансовые ресурсы</a:t>
          </a:r>
        </a:p>
        <a:p>
          <a:pPr marL="0"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554" y="3229264"/>
        <a:ext cx="3986024" cy="78661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EE62F2-AC09-4580-93A7-3D5FE1E6A4EF}">
      <dsp:nvSpPr>
        <dsp:cNvPr id="0" name=""/>
        <dsp:cNvSpPr/>
      </dsp:nvSpPr>
      <dsp:spPr>
        <a:xfrm rot="5400000">
          <a:off x="-180573" y="824527"/>
          <a:ext cx="1203825" cy="842677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+mn-lt"/>
            </a:rPr>
            <a:t>I </a:t>
          </a:r>
          <a:r>
            <a:rPr lang="ru-RU" sz="1200" kern="1200" dirty="0">
              <a:latin typeface="+mn-lt"/>
            </a:rPr>
            <a:t>этап (организационный)</a:t>
          </a:r>
        </a:p>
      </dsp:txBody>
      <dsp:txXfrm rot="-5400000">
        <a:off x="2" y="1065292"/>
        <a:ext cx="842677" cy="361148"/>
      </dsp:txXfrm>
    </dsp:sp>
    <dsp:sp modelId="{7B7AABAD-C42E-4690-A7D3-DB21AD2DBE0E}">
      <dsp:nvSpPr>
        <dsp:cNvPr id="0" name=""/>
        <dsp:cNvSpPr/>
      </dsp:nvSpPr>
      <dsp:spPr>
        <a:xfrm rot="5400000">
          <a:off x="5013306" y="-4164951"/>
          <a:ext cx="2059452" cy="10400709"/>
        </a:xfrm>
        <a:prstGeom prst="round2SameRect">
          <a:avLst/>
        </a:prstGeom>
        <a:solidFill>
          <a:schemeClr val="accent2">
            <a:lumMod val="40000"/>
            <a:lumOff val="60000"/>
            <a:alpha val="9000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latin typeface="+mn-lt"/>
            </a:rPr>
            <a:t>Методическое обеспечение: разработка и утверждение тематического плана, подбор методического сопровождения, выбор технологий.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latin typeface="+mn-lt"/>
            </a:rPr>
            <a:t>Оценка уровня знаний детей по тематике проекта путём анкетирования и опроса.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latin typeface="+mn-lt"/>
            </a:rPr>
            <a:t>Подготовка наглядного материала (презентация «Профессия – Врач», «Профессии в  медицине»)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latin typeface="+mn-lt"/>
            </a:rPr>
            <a:t>Создание предметно – развивающей среды: Атрибуты для игровой ситуации: «В кабинете у врача», «Процедурный кабинет», наборы для опытно – экспериментальной деятельности: «Кожа – набор Эйнштейна», «Анатомия человека», «Строение тела – скелет», микроскоп.</a:t>
          </a:r>
        </a:p>
      </dsp:txBody>
      <dsp:txXfrm rot="-5400000">
        <a:off x="842678" y="106211"/>
        <a:ext cx="10300175" cy="1858384"/>
      </dsp:txXfrm>
    </dsp:sp>
    <dsp:sp modelId="{80C3B68F-0EF2-4B71-A48C-7EF4B22BA013}">
      <dsp:nvSpPr>
        <dsp:cNvPr id="0" name=""/>
        <dsp:cNvSpPr/>
      </dsp:nvSpPr>
      <dsp:spPr>
        <a:xfrm rot="5400000">
          <a:off x="-180573" y="3275191"/>
          <a:ext cx="1203825" cy="842677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+mn-lt"/>
            </a:rPr>
            <a:t>II </a:t>
          </a:r>
          <a:r>
            <a:rPr lang="ru-RU" sz="1200" kern="1200" dirty="0">
              <a:latin typeface="+mn-lt"/>
            </a:rPr>
            <a:t>этап (практический)</a:t>
          </a:r>
        </a:p>
      </dsp:txBody>
      <dsp:txXfrm rot="-5400000">
        <a:off x="2" y="3515956"/>
        <a:ext cx="842677" cy="361148"/>
      </dsp:txXfrm>
    </dsp:sp>
    <dsp:sp modelId="{1198D7FE-563E-4C9D-92AE-1058F7B8346F}">
      <dsp:nvSpPr>
        <dsp:cNvPr id="0" name=""/>
        <dsp:cNvSpPr/>
      </dsp:nvSpPr>
      <dsp:spPr>
        <a:xfrm rot="5400000">
          <a:off x="4516862" y="-1518551"/>
          <a:ext cx="3052338" cy="10400709"/>
        </a:xfrm>
        <a:prstGeom prst="round2SameRect">
          <a:avLst/>
        </a:prstGeom>
        <a:solidFill>
          <a:schemeClr val="accent3">
            <a:lumMod val="40000"/>
            <a:lumOff val="60000"/>
            <a:alpha val="90000"/>
          </a:schemeClr>
        </a:solidFill>
        <a:ln w="1587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latin typeface="+mn-lt"/>
            </a:rPr>
            <a:t>Чтение и обсуждение художественной литературы: Г. Лебедев «Скорая помощь», С. Осипова «Правила приёма лекарств», В. Берестов «Больная кукла»,	Г.П. Шалаева «Кем мне стать»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latin typeface="+mn-lt"/>
            </a:rPr>
            <a:t>Дидактическая игра: «К какому врачу обратиться если..», «Какой врач поможет», «В кабинете у врача»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latin typeface="+mn-lt"/>
            </a:rPr>
            <a:t>Проблемные ситуации: «Если б не было врачей», «Поликлиника закрылась? Чем помочь больным?», «Витамины – нужны или вредны?».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latin typeface="+mn-lt"/>
            </a:rPr>
            <a:t>Беседа: «Кто нас лечит», «Как нужно вести себя в кабинете у врача», «Полезные и вредные продукты для здоровья», «Спор фонендоскопа и градусника», «Искусственный интеллект – помощник врача будущего»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latin typeface="+mn-lt"/>
            </a:rPr>
            <a:t>Просмотр развивающих мультфильмов: «Врач и машина скорой помощи», «Доктор </a:t>
          </a:r>
          <a:r>
            <a:rPr lang="ru-RU" sz="1600" kern="1200" dirty="0" err="1">
              <a:latin typeface="+mn-lt"/>
            </a:rPr>
            <a:t>Плюшева</a:t>
          </a:r>
          <a:r>
            <a:rPr lang="ru-RU" sz="1600" kern="1200" dirty="0">
              <a:latin typeface="+mn-lt"/>
            </a:rPr>
            <a:t>», «Жила – была Царевна-Ай, болит!»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latin typeface="+mn-lt"/>
            </a:rPr>
            <a:t>Конструктивно – модельная деятельность «Роботы – помощники медицины будущего»</a:t>
          </a:r>
        </a:p>
      </dsp:txBody>
      <dsp:txXfrm rot="-5400000">
        <a:off x="842677" y="2304637"/>
        <a:ext cx="10251706" cy="2754332"/>
      </dsp:txXfrm>
    </dsp:sp>
    <dsp:sp modelId="{92AF5D6B-C433-4A7D-93A8-D0CB47755907}">
      <dsp:nvSpPr>
        <dsp:cNvPr id="0" name=""/>
        <dsp:cNvSpPr/>
      </dsp:nvSpPr>
      <dsp:spPr>
        <a:xfrm rot="5400000">
          <a:off x="-180573" y="5087166"/>
          <a:ext cx="1203825" cy="842677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+mn-lt"/>
            </a:rPr>
            <a:t>III </a:t>
          </a:r>
          <a:r>
            <a:rPr lang="ru-RU" sz="1200" kern="1200" dirty="0">
              <a:latin typeface="+mn-lt"/>
            </a:rPr>
            <a:t>этап (заключительный)</a:t>
          </a:r>
        </a:p>
      </dsp:txBody>
      <dsp:txXfrm rot="-5400000">
        <a:off x="2" y="5327931"/>
        <a:ext cx="842677" cy="361148"/>
      </dsp:txXfrm>
    </dsp:sp>
    <dsp:sp modelId="{87A9035E-D37B-4D67-AD64-635FA94993FB}">
      <dsp:nvSpPr>
        <dsp:cNvPr id="0" name=""/>
        <dsp:cNvSpPr/>
      </dsp:nvSpPr>
      <dsp:spPr>
        <a:xfrm rot="5400000">
          <a:off x="5748340" y="398676"/>
          <a:ext cx="589384" cy="10400709"/>
        </a:xfrm>
        <a:prstGeom prst="round2SameRect">
          <a:avLst/>
        </a:prstGeom>
        <a:solidFill>
          <a:schemeClr val="accent5">
            <a:lumMod val="40000"/>
            <a:lumOff val="60000"/>
            <a:alpha val="90000"/>
          </a:schemeClr>
        </a:solidFill>
        <a:ln w="1587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latin typeface="+mn-lt"/>
            </a:rPr>
            <a:t>Обобщение результатов работы, анализ деятельности, презентация проекта для родителей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latin typeface="+mn-lt"/>
            </a:rPr>
            <a:t>Оформление фотовыставки «В гостях у Доктора Айболита».</a:t>
          </a:r>
        </a:p>
      </dsp:txBody>
      <dsp:txXfrm rot="-5400000">
        <a:off x="842678" y="5333110"/>
        <a:ext cx="10371938" cy="5318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AE82C-B4B2-4029-98F6-10370B473BA7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62F69D89-5277-475B-A298-54A0E1A5AE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46667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AE82C-B4B2-4029-98F6-10370B473BA7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2F69D89-5277-475B-A298-54A0E1A5AE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8978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AE82C-B4B2-4029-98F6-10370B473BA7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2F69D89-5277-475B-A298-54A0E1A5AEB8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430523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AE82C-B4B2-4029-98F6-10370B473BA7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2F69D89-5277-475B-A298-54A0E1A5AE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83523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AE82C-B4B2-4029-98F6-10370B473BA7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2F69D89-5277-475B-A298-54A0E1A5AEB8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81635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AE82C-B4B2-4029-98F6-10370B473BA7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2F69D89-5277-475B-A298-54A0E1A5AE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28808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AE82C-B4B2-4029-98F6-10370B473BA7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69D89-5277-475B-A298-54A0E1A5AE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34188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AE82C-B4B2-4029-98F6-10370B473BA7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69D89-5277-475B-A298-54A0E1A5AE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0803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AE82C-B4B2-4029-98F6-10370B473BA7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69D89-5277-475B-A298-54A0E1A5AE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9063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AE82C-B4B2-4029-98F6-10370B473BA7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2F69D89-5277-475B-A298-54A0E1A5AE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6629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AE82C-B4B2-4029-98F6-10370B473BA7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2F69D89-5277-475B-A298-54A0E1A5AE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4633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AE82C-B4B2-4029-98F6-10370B473BA7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2F69D89-5277-475B-A298-54A0E1A5AE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3730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AE82C-B4B2-4029-98F6-10370B473BA7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69D89-5277-475B-A298-54A0E1A5AE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2834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AE82C-B4B2-4029-98F6-10370B473BA7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69D89-5277-475B-A298-54A0E1A5AE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9710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AE82C-B4B2-4029-98F6-10370B473BA7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69D89-5277-475B-A298-54A0E1A5AE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4202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AE82C-B4B2-4029-98F6-10370B473BA7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2F69D89-5277-475B-A298-54A0E1A5AE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7452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AAE82C-B4B2-4029-98F6-10370B473BA7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62F69D89-5277-475B-A298-54A0E1A5AE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9183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5" r:id="rId14"/>
    <p:sldLayoutId id="2147483736" r:id="rId15"/>
    <p:sldLayoutId id="214748373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1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microsoft.com/office/2007/relationships/hdphoto" Target="../media/hdphoto4.wdp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BC86FB2-C392-CCA1-253D-EE8231642348}"/>
              </a:ext>
            </a:extLst>
          </p:cNvPr>
          <p:cNvSpPr txBox="1"/>
          <p:nvPr/>
        </p:nvSpPr>
        <p:spPr>
          <a:xfrm>
            <a:off x="2050401" y="206075"/>
            <a:ext cx="9855459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униципальное дошкольное образовательное автономное учреждение «Центр развития ребенка – детский сад № 94 «Радуга» г. Орска Оренбургской области» 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Презентация 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Инициатор проекта: </a:t>
            </a:r>
            <a:endParaRPr lang="ru-RU" sz="1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Старший воспитатель</a:t>
            </a:r>
            <a:endParaRPr lang="ru-RU" sz="1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Недрыгайлова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Наталья Александровна</a:t>
            </a:r>
            <a:endParaRPr lang="ru-RU" sz="1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2024 год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92410B9-9B66-0DB2-8E38-FA4CA8E0DAA1}"/>
              </a:ext>
            </a:extLst>
          </p:cNvPr>
          <p:cNvSpPr/>
          <p:nvPr/>
        </p:nvSpPr>
        <p:spPr>
          <a:xfrm>
            <a:off x="1506184" y="1666954"/>
            <a:ext cx="9898864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</a:rPr>
              <a:t>Профессия, </a:t>
            </a:r>
          </a:p>
          <a:p>
            <a:pPr algn="ctr"/>
            <a:r>
              <a:rPr lang="ru-RU" sz="8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</a:rPr>
              <a:t>спасающая жизнь</a:t>
            </a:r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2DD42DE9-D666-ADE5-64D2-F0E783A78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704" y="4221499"/>
            <a:ext cx="3778156" cy="25152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83482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48CC1DE-BC9C-96D8-A3FC-E17907490E3C}"/>
              </a:ext>
            </a:extLst>
          </p:cNvPr>
          <p:cNvSpPr/>
          <p:nvPr/>
        </p:nvSpPr>
        <p:spPr>
          <a:xfrm>
            <a:off x="1583127" y="69615"/>
            <a:ext cx="944200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Необходимые ресурсы </a:t>
            </a:r>
          </a:p>
          <a:p>
            <a:pPr algn="ctr"/>
            <a:r>
              <a:rPr lang="ru-RU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для реализации практики </a:t>
            </a:r>
          </a:p>
        </p:txBody>
      </p:sp>
      <p:graphicFrame>
        <p:nvGraphicFramePr>
          <p:cNvPr id="10" name="Схема 9">
            <a:extLst>
              <a:ext uri="{FF2B5EF4-FFF2-40B4-BE49-F238E27FC236}">
                <a16:creationId xmlns:a16="http://schemas.microsoft.com/office/drawing/2014/main" id="{675AA91E-76E4-D3B3-8026-605485A8B9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1891212"/>
              </p:ext>
            </p:extLst>
          </p:nvPr>
        </p:nvGraphicFramePr>
        <p:xfrm>
          <a:off x="629195" y="2657277"/>
          <a:ext cx="11308701" cy="4060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69AACAE0-1E24-C431-CE2F-685EA7DAE10C}"/>
              </a:ext>
            </a:extLst>
          </p:cNvPr>
          <p:cNvSpPr txBox="1"/>
          <p:nvPr/>
        </p:nvSpPr>
        <p:spPr>
          <a:xfrm>
            <a:off x="429208" y="1733948"/>
            <a:ext cx="113087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Заинтересованные лица и организации: муниципальные органы управления образования г. Орска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ДОУ № 94; Совет родителей ДОУ № 94; социальные партнеры учреждения (ГАУЗ «Городская больница» г. Орска; МОАУ СОШ № 32 г. Орска)</a:t>
            </a:r>
          </a:p>
        </p:txBody>
      </p:sp>
    </p:spTree>
    <p:extLst>
      <p:ext uri="{BB962C8B-B14F-4D97-AF65-F5344CB8AC3E}">
        <p14:creationId xmlns:p14="http://schemas.microsoft.com/office/powerpoint/2010/main" val="34501377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id="{C6490474-8009-A742-2D70-CB0E74D83B7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01275663"/>
              </p:ext>
            </p:extLst>
          </p:nvPr>
        </p:nvGraphicFramePr>
        <p:xfrm>
          <a:off x="802433" y="718457"/>
          <a:ext cx="11243387" cy="61160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3374BF8-AD2E-A077-EC2B-B467083119A5}"/>
              </a:ext>
            </a:extLst>
          </p:cNvPr>
          <p:cNvSpPr/>
          <p:nvPr/>
        </p:nvSpPr>
        <p:spPr>
          <a:xfrm>
            <a:off x="1408699" y="-209417"/>
            <a:ext cx="105689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Этапы реализации практики </a:t>
            </a:r>
          </a:p>
        </p:txBody>
      </p:sp>
    </p:spTree>
    <p:extLst>
      <p:ext uri="{BB962C8B-B14F-4D97-AF65-F5344CB8AC3E}">
        <p14:creationId xmlns:p14="http://schemas.microsoft.com/office/powerpoint/2010/main" val="16276784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0ED98282-8473-7B98-2E3B-DAE94D7E70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775" y="848932"/>
            <a:ext cx="3461432" cy="25825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9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861A0BC-5717-5A7B-C0BD-909CE06E0012}"/>
              </a:ext>
            </a:extLst>
          </p:cNvPr>
          <p:cNvSpPr/>
          <p:nvPr/>
        </p:nvSpPr>
        <p:spPr>
          <a:xfrm>
            <a:off x="1175433" y="-116111"/>
            <a:ext cx="105689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Этапы реализации практики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631B19-2703-FD69-7938-C50DC2387967}"/>
              </a:ext>
            </a:extLst>
          </p:cNvPr>
          <p:cNvSpPr txBox="1"/>
          <p:nvPr/>
        </p:nvSpPr>
        <p:spPr>
          <a:xfrm>
            <a:off x="514955" y="3105834"/>
            <a:ext cx="3484985" cy="64633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Экскурсия в медицинский кабинет ДОУ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C9BC49B-A841-8FC8-BD93-FA6BFE54EEE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137" t="19251" r="7075" b="4666"/>
          <a:stretch/>
        </p:blipFill>
        <p:spPr>
          <a:xfrm>
            <a:off x="6390031" y="848932"/>
            <a:ext cx="3677385" cy="25800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9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2E9C95A-EBF7-F46B-13A1-7FB3CD3E4150}"/>
              </a:ext>
            </a:extLst>
          </p:cNvPr>
          <p:cNvSpPr txBox="1"/>
          <p:nvPr/>
        </p:nvSpPr>
        <p:spPr>
          <a:xfrm>
            <a:off x="8140537" y="2937758"/>
            <a:ext cx="3853758" cy="64633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Экскурсия в стоматологический  кабинет</a:t>
            </a:r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D9A705BB-AD73-024D-634F-43778C58AA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1" t="12190" r="22670" b="6451"/>
          <a:stretch/>
        </p:blipFill>
        <p:spPr bwMode="auto">
          <a:xfrm>
            <a:off x="814732" y="3860457"/>
            <a:ext cx="4245176" cy="27995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9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F008933-CE94-8392-E107-6C231A10C5A6}"/>
              </a:ext>
            </a:extLst>
          </p:cNvPr>
          <p:cNvSpPr txBox="1"/>
          <p:nvPr/>
        </p:nvSpPr>
        <p:spPr>
          <a:xfrm>
            <a:off x="1871004" y="6290683"/>
            <a:ext cx="3484985" cy="36933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/>
              <a:t>Видеотуры</a:t>
            </a:r>
            <a:r>
              <a:rPr lang="ru-RU" b="1" dirty="0"/>
              <a:t> по клиникам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CF08CA0-5294-32CC-14F7-181020CDFD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10273" t="15645" r="6569" b="4337"/>
          <a:stretch/>
        </p:blipFill>
        <p:spPr>
          <a:xfrm>
            <a:off x="7029724" y="3752165"/>
            <a:ext cx="3946327" cy="28478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9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82DA40-5697-FF31-841A-D5029CE72602}"/>
              </a:ext>
            </a:extLst>
          </p:cNvPr>
          <p:cNvSpPr txBox="1"/>
          <p:nvPr/>
        </p:nvSpPr>
        <p:spPr>
          <a:xfrm>
            <a:off x="5965867" y="6152183"/>
            <a:ext cx="5660075" cy="64633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Встречи-беседы с родителями, представителями медицинских профессий</a:t>
            </a:r>
          </a:p>
        </p:txBody>
      </p:sp>
    </p:spTree>
    <p:extLst>
      <p:ext uri="{BB962C8B-B14F-4D97-AF65-F5344CB8AC3E}">
        <p14:creationId xmlns:p14="http://schemas.microsoft.com/office/powerpoint/2010/main" val="12870683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F9F3FA-CCA0-08F0-371F-4D6924CA8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3170" y="941350"/>
            <a:ext cx="8911687" cy="923329"/>
          </a:xfrm>
        </p:spPr>
        <p:txBody>
          <a:bodyPr>
            <a:normAutofit fontScale="90000"/>
          </a:bodyPr>
          <a:lstStyle/>
          <a:p>
            <a:r>
              <a:rPr lang="ru-RU" sz="4400" b="1" dirty="0"/>
              <a:t>Результат проекта </a:t>
            </a:r>
            <a:br>
              <a:rPr lang="ru-RU" dirty="0"/>
            </a:br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26C0468-CCE0-2054-971C-EFC856ED21DE}"/>
              </a:ext>
            </a:extLst>
          </p:cNvPr>
          <p:cNvSpPr/>
          <p:nvPr/>
        </p:nvSpPr>
        <p:spPr>
          <a:xfrm>
            <a:off x="424322" y="0"/>
            <a:ext cx="119218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Описание ситуации «Как стало» </a:t>
            </a:r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6C2FCF1B-1A86-D44B-997C-0AA3F29E99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7064" y="1713723"/>
            <a:ext cx="11014822" cy="3279599"/>
          </a:xfrm>
        </p:spPr>
        <p:txBody>
          <a:bodyPr>
            <a:normAutofit fontScale="70000" lnSpcReduction="20000"/>
          </a:bodyPr>
          <a:lstStyle/>
          <a:p>
            <a:r>
              <a:rPr lang="ru-RU" sz="3200" b="1" dirty="0"/>
              <a:t>Дети познакомились со специальностями медицинских работников; сформировалось представление о работе врача</a:t>
            </a:r>
          </a:p>
          <a:p>
            <a:r>
              <a:rPr lang="ru-RU" sz="3200" b="1" dirty="0"/>
              <a:t>Обогатилась предметно-развивающая среда </a:t>
            </a:r>
          </a:p>
          <a:p>
            <a:r>
              <a:rPr lang="ru-RU" sz="3200" b="1" dirty="0"/>
              <a:t>В сюжетно - ролевых играх просматривается четкая сюжетная линия</a:t>
            </a:r>
          </a:p>
          <a:p>
            <a:r>
              <a:rPr lang="ru-RU" sz="3200" b="1" dirty="0"/>
              <a:t>Увеличилось количество детей, мечтающих работать врачом</a:t>
            </a:r>
          </a:p>
          <a:p>
            <a:r>
              <a:rPr lang="ru-RU" sz="3200" b="1" dirty="0"/>
              <a:t> В результате проведенной работы разработан перспективный тематический план, создана картотека сюжетно-ролевых и дидактических игр по теме «Профессия - врач».</a:t>
            </a:r>
          </a:p>
          <a:p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193074B-BAAD-259F-362C-23A9CCAEF3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767" y="4670920"/>
            <a:ext cx="2761695" cy="20712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9E9F9A1-81C2-5FDF-EA80-DFEE485A02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9618" t="24989" r="58" b="7891"/>
          <a:stretch/>
        </p:blipFill>
        <p:spPr>
          <a:xfrm>
            <a:off x="3266196" y="4665239"/>
            <a:ext cx="2829804" cy="20712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DF9ACCE7-0266-F852-7E3F-A15EBF4540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8509" y="4665239"/>
            <a:ext cx="2823424" cy="20712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 descr="Picture background">
            <a:extLst>
              <a:ext uri="{FF2B5EF4-FFF2-40B4-BE49-F238E27FC236}">
                <a16:creationId xmlns:a16="http://schemas.microsoft.com/office/drawing/2014/main" id="{8CD50148-B443-EBE6-5DB2-835BDA7F7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88" y="4653894"/>
            <a:ext cx="2981742" cy="20819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854137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F9F3FA-CCA0-08F0-371F-4D6924CA8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3170" y="941350"/>
            <a:ext cx="8911687" cy="923329"/>
          </a:xfrm>
        </p:spPr>
        <p:txBody>
          <a:bodyPr>
            <a:normAutofit fontScale="90000"/>
          </a:bodyPr>
          <a:lstStyle/>
          <a:p>
            <a:r>
              <a:rPr lang="ru-RU" sz="4400" b="1" dirty="0"/>
              <a:t>Результат проекта </a:t>
            </a:r>
            <a:br>
              <a:rPr lang="ru-RU" dirty="0"/>
            </a:b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69C68BA-4B5D-D83A-A318-001DA4F17D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598" y="2936561"/>
            <a:ext cx="4448801" cy="33366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9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4A1961-3FC5-E787-8408-769F42FED0E2}"/>
              </a:ext>
            </a:extLst>
          </p:cNvPr>
          <p:cNvSpPr txBox="1"/>
          <p:nvPr/>
        </p:nvSpPr>
        <p:spPr>
          <a:xfrm>
            <a:off x="7297959" y="6357138"/>
            <a:ext cx="4752078" cy="36933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/>
              <a:t>Обогатились сюжетно-ролевые игры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26C0468-CCE0-2054-971C-EFC856ED21DE}"/>
              </a:ext>
            </a:extLst>
          </p:cNvPr>
          <p:cNvSpPr/>
          <p:nvPr/>
        </p:nvSpPr>
        <p:spPr>
          <a:xfrm>
            <a:off x="424322" y="0"/>
            <a:ext cx="119218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Описание ситуации «Как стало» </a:t>
            </a:r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F917045B-8221-78E2-3005-C38EA65211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3320" r="4078" b="25578"/>
          <a:stretch/>
        </p:blipFill>
        <p:spPr bwMode="auto">
          <a:xfrm>
            <a:off x="256372" y="1678636"/>
            <a:ext cx="7430004" cy="37122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9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AC30C9C-2716-36EF-6770-7A2E8708AA3F}"/>
              </a:ext>
            </a:extLst>
          </p:cNvPr>
          <p:cNvSpPr txBox="1"/>
          <p:nvPr/>
        </p:nvSpPr>
        <p:spPr>
          <a:xfrm>
            <a:off x="229071" y="5474889"/>
            <a:ext cx="7484605" cy="70788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Предметно-развивающая среда стала намного насыщеннее</a:t>
            </a:r>
          </a:p>
        </p:txBody>
      </p:sp>
    </p:spTree>
    <p:extLst>
      <p:ext uri="{BB962C8B-B14F-4D97-AF65-F5344CB8AC3E}">
        <p14:creationId xmlns:p14="http://schemas.microsoft.com/office/powerpoint/2010/main" val="40879181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360A6D9-ED84-A342-0755-22E1887F15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372" t="19184" r="16811" b="12789"/>
          <a:stretch/>
        </p:blipFill>
        <p:spPr>
          <a:xfrm>
            <a:off x="424322" y="923330"/>
            <a:ext cx="5827188" cy="43879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9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74EF528-8A16-5BEB-74F5-986EEA0154A7}"/>
              </a:ext>
            </a:extLst>
          </p:cNvPr>
          <p:cNvSpPr/>
          <p:nvPr/>
        </p:nvSpPr>
        <p:spPr>
          <a:xfrm>
            <a:off x="424322" y="0"/>
            <a:ext cx="119218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Описание ситуации «Как стало»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D4B13EF-A46A-04BD-59CD-505D4EC0D9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684" t="19456" r="17424" b="13463"/>
          <a:stretch/>
        </p:blipFill>
        <p:spPr>
          <a:xfrm>
            <a:off x="5756988" y="2062066"/>
            <a:ext cx="6204858" cy="46003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9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830502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06DAD29-783B-0210-86B1-18143856E1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7612" y="1760375"/>
            <a:ext cx="8915400" cy="3777622"/>
          </a:xfrm>
        </p:spPr>
        <p:txBody>
          <a:bodyPr/>
          <a:lstStyle/>
          <a:p>
            <a:pPr marL="0" indent="0">
              <a:buNone/>
            </a:pPr>
            <a:r>
              <a:rPr lang="ru-RU" sz="2800" b="1" dirty="0"/>
              <a:t>Инициатор конкурсной заявки: </a:t>
            </a:r>
          </a:p>
          <a:p>
            <a:r>
              <a:rPr lang="ru-RU" sz="2800" b="1" dirty="0" err="1"/>
              <a:t>Недрыгайлова</a:t>
            </a:r>
            <a:r>
              <a:rPr lang="ru-RU" sz="2800" b="1" dirty="0"/>
              <a:t> Наталья Александровна</a:t>
            </a:r>
          </a:p>
          <a:p>
            <a:r>
              <a:rPr lang="ru-RU" sz="2800" b="1" dirty="0"/>
              <a:t>Тел.: </a:t>
            </a:r>
            <a:r>
              <a:rPr lang="en-US" sz="2800" b="1" dirty="0"/>
              <a:t>89619406766</a:t>
            </a:r>
          </a:p>
          <a:p>
            <a:r>
              <a:rPr lang="en-US" sz="2800" b="1" dirty="0"/>
              <a:t>e-mail: 19natasha7878@mail.ru</a:t>
            </a:r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6D7E731-DF23-3234-9BF8-F55B84418CD4}"/>
              </a:ext>
            </a:extLst>
          </p:cNvPr>
          <p:cNvSpPr/>
          <p:nvPr/>
        </p:nvSpPr>
        <p:spPr>
          <a:xfrm>
            <a:off x="1749483" y="396673"/>
            <a:ext cx="75360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Контактные данные:</a:t>
            </a:r>
          </a:p>
        </p:txBody>
      </p:sp>
    </p:spTree>
    <p:extLst>
      <p:ext uri="{BB962C8B-B14F-4D97-AF65-F5344CB8AC3E}">
        <p14:creationId xmlns:p14="http://schemas.microsoft.com/office/powerpoint/2010/main" val="20032374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>
            <a:extLst>
              <a:ext uri="{FF2B5EF4-FFF2-40B4-BE49-F238E27FC236}">
                <a16:creationId xmlns:a16="http://schemas.microsoft.com/office/drawing/2014/main" id="{81E49388-BF61-FE84-E054-89C951FFD2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51" b="21739"/>
          <a:stretch/>
        </p:blipFill>
        <p:spPr>
          <a:xfrm>
            <a:off x="499102" y="1256521"/>
            <a:ext cx="1372079" cy="16484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7C8DD85-A20B-7B69-7EEA-755283EB046E}"/>
              </a:ext>
            </a:extLst>
          </p:cNvPr>
          <p:cNvSpPr txBox="1"/>
          <p:nvPr/>
        </p:nvSpPr>
        <p:spPr>
          <a:xfrm>
            <a:off x="2125046" y="1386023"/>
            <a:ext cx="858649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/>
              <a:t>ФИО руководителя проекта: </a:t>
            </a:r>
            <a:r>
              <a:rPr lang="ru-RU" dirty="0" err="1"/>
              <a:t>Недрыгайлова</a:t>
            </a:r>
            <a:r>
              <a:rPr lang="ru-RU" dirty="0"/>
              <a:t> Наталья Александровна</a:t>
            </a:r>
          </a:p>
          <a:p>
            <a:r>
              <a:rPr lang="ru-RU" dirty="0"/>
              <a:t>Должность (полностью): старший воспитатель</a:t>
            </a:r>
          </a:p>
          <a:p>
            <a:r>
              <a:rPr lang="ru-RU" dirty="0"/>
              <a:t>Контактный телефон: 89619406766</a:t>
            </a:r>
          </a:p>
          <a:p>
            <a:r>
              <a:rPr lang="ru-RU" dirty="0" err="1"/>
              <a:t>e-mail</a:t>
            </a:r>
            <a:r>
              <a:rPr lang="ru-RU" dirty="0"/>
              <a:t>: </a:t>
            </a:r>
            <a:r>
              <a:rPr lang="en-US" dirty="0"/>
              <a:t>19natasha7878@mail.ru</a:t>
            </a:r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12CD9B8-6579-788B-F495-7AB8B09E9E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94" b="22313"/>
          <a:stretch/>
        </p:blipFill>
        <p:spPr>
          <a:xfrm>
            <a:off x="499102" y="3075555"/>
            <a:ext cx="1349119" cy="16484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CF3B8ED-13C9-45B3-DC80-9E15D84AE3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81" y="4894589"/>
            <a:ext cx="1349119" cy="18887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56BD0AD-5DAD-FF8A-85ED-57E527E8A6FE}"/>
              </a:ext>
            </a:extLst>
          </p:cNvPr>
          <p:cNvSpPr txBox="1"/>
          <p:nvPr/>
        </p:nvSpPr>
        <p:spPr>
          <a:xfrm>
            <a:off x="2125046" y="3128859"/>
            <a:ext cx="908101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/>
              <a:t>ФИО члена рабочей группы</a:t>
            </a:r>
            <a:r>
              <a:rPr lang="en-US" b="1" dirty="0"/>
              <a:t> </a:t>
            </a:r>
            <a:r>
              <a:rPr lang="ru-RU" b="1" dirty="0"/>
              <a:t>проекта: </a:t>
            </a:r>
            <a:r>
              <a:rPr lang="ru-RU" dirty="0" err="1"/>
              <a:t>Лемехова</a:t>
            </a:r>
            <a:r>
              <a:rPr lang="ru-RU" dirty="0"/>
              <a:t> Анастасия Валентиновна</a:t>
            </a:r>
          </a:p>
          <a:p>
            <a:r>
              <a:rPr lang="ru-RU" dirty="0"/>
              <a:t>Должность (полностью): педагог - психолог</a:t>
            </a:r>
          </a:p>
          <a:p>
            <a:r>
              <a:rPr lang="ru-RU" dirty="0"/>
              <a:t>Контактный телефон: 89058997719</a:t>
            </a:r>
          </a:p>
          <a:p>
            <a:r>
              <a:rPr lang="ru-RU" dirty="0" err="1"/>
              <a:t>e-mail</a:t>
            </a:r>
            <a:r>
              <a:rPr lang="ru-RU" dirty="0"/>
              <a:t>: </a:t>
            </a:r>
            <a:r>
              <a:rPr lang="en-US" dirty="0"/>
              <a:t>lemekhova.av@mail.ru</a:t>
            </a:r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4D0D6D8-0E76-1723-2E59-2E8B0191D0EE}"/>
              </a:ext>
            </a:extLst>
          </p:cNvPr>
          <p:cNvSpPr txBox="1"/>
          <p:nvPr/>
        </p:nvSpPr>
        <p:spPr>
          <a:xfrm>
            <a:off x="2125046" y="4871695"/>
            <a:ext cx="908101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/>
              <a:t>ФИО члена рабочей группы</a:t>
            </a:r>
            <a:r>
              <a:rPr lang="en-US" b="1" dirty="0"/>
              <a:t> </a:t>
            </a:r>
            <a:r>
              <a:rPr lang="ru-RU" b="1" dirty="0"/>
              <a:t>проекта: </a:t>
            </a:r>
            <a:r>
              <a:rPr lang="ru-RU" dirty="0" err="1"/>
              <a:t>Галикова</a:t>
            </a:r>
            <a:r>
              <a:rPr lang="ru-RU" dirty="0"/>
              <a:t> Ольга Константиновна</a:t>
            </a:r>
          </a:p>
          <a:p>
            <a:r>
              <a:rPr lang="ru-RU" dirty="0"/>
              <a:t>Должность (полностью): воспитатель</a:t>
            </a:r>
          </a:p>
          <a:p>
            <a:r>
              <a:rPr lang="ru-RU" dirty="0"/>
              <a:t>Контактный телефон: 89123462465</a:t>
            </a:r>
          </a:p>
          <a:p>
            <a:r>
              <a:rPr lang="ru-RU" dirty="0" err="1"/>
              <a:t>e-mail</a:t>
            </a:r>
            <a:r>
              <a:rPr lang="ru-RU" dirty="0"/>
              <a:t>: olya_galka@mail.ru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19613DC4-68BC-CDC5-E1C6-DB52AC5FE4F2}"/>
              </a:ext>
            </a:extLst>
          </p:cNvPr>
          <p:cNvSpPr/>
          <p:nvPr/>
        </p:nvSpPr>
        <p:spPr>
          <a:xfrm>
            <a:off x="1570089" y="191440"/>
            <a:ext cx="65325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  <a:ea typeface="Times New Roman" panose="02020603050405020304" pitchFamily="18" charset="0"/>
              </a:rPr>
              <a:t>Команда проекта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19430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AB71BEFF-AC98-C390-5E55-FDC50C6C7E2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18246100"/>
              </p:ext>
            </p:extLst>
          </p:nvPr>
        </p:nvGraphicFramePr>
        <p:xfrm>
          <a:off x="1660849" y="1082351"/>
          <a:ext cx="10254343" cy="51504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840418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ED7547D-9C17-C91D-1B04-3CE793CADC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9808" y="1741713"/>
            <a:ext cx="11089467" cy="5032312"/>
          </a:xfrm>
        </p:spPr>
        <p:txBody>
          <a:bodyPr>
            <a:normAutofit/>
          </a:bodyPr>
          <a:lstStyle/>
          <a:p>
            <a:r>
              <a:rPr lang="ru-RU" sz="2000" dirty="0"/>
              <a:t>В настоящее время ориентация детей дошкольного возраста в мире профессий и в труде взрослых рассматривается как неотъемлемое условие их всестороннего, полноценного развития. Сегодня в России наблюдается острейший дефицит медицинских кадров. Данная ситуация связана в первую очередь с тем, что профессия медика в настоящее время не престижна и малооплачиваема, и в то же время требует огромного количества знаний, труда и времени. В настоящее время почти повсеместная нехватка квалифицированных медицинских кадров как высшего так и среднего звена создаёт серьёзные проблемы для большинства медицинских учреждений.</a:t>
            </a:r>
          </a:p>
          <a:p>
            <a:r>
              <a:rPr lang="ru-RU" sz="2000" dirty="0"/>
              <a:t>       Необходимость формирования у детей первичных представлений о труде взрослых, его роли в обществе и жизни каждого человека обоснована Федеральным государственным образовательным стандартом дошкольного образования (далее – ФГОС ДО) и должна осуществляться не на уровне отдельной задачи, а как целостный органический процесс.   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C5D04C0-D109-5F47-289E-456E9D329458}"/>
              </a:ext>
            </a:extLst>
          </p:cNvPr>
          <p:cNvSpPr/>
          <p:nvPr/>
        </p:nvSpPr>
        <p:spPr>
          <a:xfrm>
            <a:off x="529032" y="0"/>
            <a:ext cx="11691021" cy="166199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Описание ситуации «Как было»:</a:t>
            </a:r>
          </a:p>
          <a:p>
            <a:r>
              <a:rPr lang="ru-RU" sz="2400" b="1" dirty="0"/>
              <a:t>              </a:t>
            </a:r>
          </a:p>
          <a:p>
            <a:r>
              <a:rPr lang="ru-RU" sz="2400" b="1" dirty="0"/>
              <a:t>             Актуальность, причины, предпосылки разработки проекта</a:t>
            </a:r>
            <a:endParaRPr lang="ru-RU" sz="2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380721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D45BEE9-1F6C-8CB0-0F89-567ACB3803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5759" y="1825688"/>
            <a:ext cx="10716241" cy="4528457"/>
          </a:xfrm>
        </p:spPr>
        <p:txBody>
          <a:bodyPr>
            <a:normAutofit fontScale="92500" lnSpcReduction="10000"/>
          </a:bodyPr>
          <a:lstStyle/>
          <a:p>
            <a:r>
              <a:rPr lang="ru-RU" sz="2400" b="1" dirty="0">
                <a:latin typeface="+mj-lt"/>
              </a:rPr>
              <a:t>Потенциальные возможности дошкольников к освоению профессии «Медицинский работник» не реализуются в полной мере.</a:t>
            </a:r>
          </a:p>
          <a:p>
            <a:endParaRPr lang="ru-RU" sz="2400" b="1" dirty="0">
              <a:latin typeface="+mj-lt"/>
            </a:endParaRPr>
          </a:p>
          <a:p>
            <a:r>
              <a:rPr lang="ru-RU" sz="2400" b="1" dirty="0">
                <a:latin typeface="+mj-lt"/>
              </a:rPr>
              <a:t>Не отработана система ознакомления дошкольников с миром профессий.</a:t>
            </a:r>
          </a:p>
          <a:p>
            <a:endParaRPr lang="ru-RU" sz="2400" b="1" dirty="0">
              <a:latin typeface="+mj-lt"/>
            </a:endParaRPr>
          </a:p>
          <a:p>
            <a:r>
              <a:rPr lang="ru-RU" sz="2400" b="1" dirty="0">
                <a:latin typeface="+mj-lt"/>
              </a:rPr>
              <a:t>Работа педагогов в ДОУ по ознакомлению дошкольников с трудом взрослых не нацелена на современный региональный и муниципальный рынок труда.</a:t>
            </a:r>
          </a:p>
          <a:p>
            <a:endParaRPr lang="ru-RU" sz="2400" b="1" dirty="0">
              <a:latin typeface="+mj-lt"/>
            </a:endParaRPr>
          </a:p>
          <a:p>
            <a:r>
              <a:rPr lang="ru-RU" sz="2400" b="1" dirty="0">
                <a:latin typeface="+mj-lt"/>
              </a:rPr>
              <a:t>Нет преемственности в работе детского сада и школы в данном направлении.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E53AC04-E727-9219-E4C0-DDD87C3366F5}"/>
              </a:ext>
            </a:extLst>
          </p:cNvPr>
          <p:cNvSpPr/>
          <p:nvPr/>
        </p:nvSpPr>
        <p:spPr>
          <a:xfrm>
            <a:off x="418440" y="0"/>
            <a:ext cx="11691021" cy="166199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Описание ситуации «Как было»:</a:t>
            </a:r>
          </a:p>
          <a:p>
            <a:r>
              <a:rPr lang="ru-RU" sz="2400" b="1" dirty="0"/>
              <a:t>              </a:t>
            </a:r>
          </a:p>
          <a:p>
            <a:r>
              <a:rPr lang="ru-RU" sz="2400" b="1" dirty="0"/>
              <a:t>             Проблема, на решение которой направлен проект </a:t>
            </a:r>
            <a:endParaRPr lang="ru-RU" sz="2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874351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A37D867-7A46-F273-FD36-0D4F0FE406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913" t="19048" r="17347" b="13805"/>
          <a:stretch/>
        </p:blipFill>
        <p:spPr>
          <a:xfrm>
            <a:off x="317014" y="923330"/>
            <a:ext cx="5778986" cy="43018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9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F4977F6-DC98-91B9-5A83-EF134B34860A}"/>
              </a:ext>
            </a:extLst>
          </p:cNvPr>
          <p:cNvSpPr/>
          <p:nvPr/>
        </p:nvSpPr>
        <p:spPr>
          <a:xfrm>
            <a:off x="446492" y="0"/>
            <a:ext cx="116349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Описание ситуации «Как было»: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A3BB425-9EE9-F1FF-F359-74D8F999693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2143" t="18776" r="17576" b="13463"/>
          <a:stretch/>
        </p:blipFill>
        <p:spPr>
          <a:xfrm>
            <a:off x="5744774" y="2006081"/>
            <a:ext cx="6130212" cy="46470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9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882957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F4977F6-DC98-91B9-5A83-EF134B34860A}"/>
              </a:ext>
            </a:extLst>
          </p:cNvPr>
          <p:cNvSpPr/>
          <p:nvPr/>
        </p:nvSpPr>
        <p:spPr>
          <a:xfrm>
            <a:off x="446492" y="0"/>
            <a:ext cx="116349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Описание ситуации «Как было»: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684B678-5D03-17B7-6179-F48E427590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51" b="9387"/>
          <a:stretch/>
        </p:blipFill>
        <p:spPr>
          <a:xfrm>
            <a:off x="1730829" y="1030391"/>
            <a:ext cx="8243596" cy="5650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9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068CF2-8F95-718E-C7EC-ABCD820469DC}"/>
              </a:ext>
            </a:extLst>
          </p:cNvPr>
          <p:cNvSpPr txBox="1"/>
          <p:nvPr/>
        </p:nvSpPr>
        <p:spPr>
          <a:xfrm>
            <a:off x="679150" y="6418448"/>
            <a:ext cx="10330072" cy="36933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b="1" dirty="0"/>
              <a:t>Не создана предметно-развивающая среда для ознакомления с профессией «Врач»</a:t>
            </a:r>
          </a:p>
        </p:txBody>
      </p:sp>
    </p:spTree>
    <p:extLst>
      <p:ext uri="{BB962C8B-B14F-4D97-AF65-F5344CB8AC3E}">
        <p14:creationId xmlns:p14="http://schemas.microsoft.com/office/powerpoint/2010/main" val="22651794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D46B52-091B-8999-93A6-251AE778C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976" y="1287424"/>
            <a:ext cx="11346024" cy="5135731"/>
          </a:xfrm>
        </p:spPr>
        <p:txBody>
          <a:bodyPr>
            <a:normAutofit fontScale="90000"/>
          </a:bodyPr>
          <a:lstStyle/>
          <a:p>
            <a:r>
              <a:rPr lang="ru-RU" dirty="0"/>
              <a:t>Формирование интереса детей старшего дошкольного возраста к профессии врача (медицинской сестры), повышение престижа медицинских работников в глазах детей, осознание важности деятельности медицинских работников.</a:t>
            </a:r>
            <a:br>
              <a:rPr lang="ru-RU" dirty="0"/>
            </a:br>
            <a:br>
              <a:rPr lang="ru-RU" dirty="0"/>
            </a:br>
            <a:r>
              <a:rPr lang="ru-RU" b="1" dirty="0"/>
              <a:t>Сроки: </a:t>
            </a:r>
            <a:r>
              <a:rPr lang="ru-RU" dirty="0"/>
              <a:t>среднесрочный, с февраля по май 2024 года</a:t>
            </a:r>
            <a:br>
              <a:rPr lang="ru-RU" dirty="0"/>
            </a:br>
            <a:br>
              <a:rPr lang="ru-RU" dirty="0"/>
            </a:br>
            <a:r>
              <a:rPr lang="ru-RU" b="1" dirty="0"/>
              <a:t>Участники проекта: </a:t>
            </a:r>
            <a:r>
              <a:rPr lang="ru-RU" dirty="0"/>
              <a:t>воспитанники 6-7 лет, педагоги, родители, социальные партнеры. </a:t>
            </a: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DEE7F51-A7BB-A86A-EDD4-F94467B6BBDA}"/>
              </a:ext>
            </a:extLst>
          </p:cNvPr>
          <p:cNvSpPr/>
          <p:nvPr/>
        </p:nvSpPr>
        <p:spPr>
          <a:xfrm>
            <a:off x="2065493" y="364094"/>
            <a:ext cx="52245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</a:rPr>
              <a:t>Цель проекта:</a:t>
            </a:r>
          </a:p>
        </p:txBody>
      </p:sp>
    </p:spTree>
    <p:extLst>
      <p:ext uri="{BB962C8B-B14F-4D97-AF65-F5344CB8AC3E}">
        <p14:creationId xmlns:p14="http://schemas.microsoft.com/office/powerpoint/2010/main" val="34625265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68A3D128-52EA-D312-5F90-080C911E7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506" y="1928327"/>
            <a:ext cx="11364686" cy="4789714"/>
          </a:xfrm>
        </p:spPr>
        <p:txBody>
          <a:bodyPr/>
          <a:lstStyle/>
          <a:p>
            <a:r>
              <a:rPr lang="ru-RU" sz="2000" b="1" dirty="0"/>
              <a:t>Изучение передового педагогического опыта по проблеме профориентации дошкольников.</a:t>
            </a:r>
          </a:p>
          <a:p>
            <a:r>
              <a:rPr lang="ru-RU" sz="2000" b="1" dirty="0"/>
              <a:t>Проведение опроса среди старших дошкольников «Кем ты хочешь стать, когда вырастешь?», «Посещал ли ты поликлинику, больницу?»</a:t>
            </a:r>
          </a:p>
          <a:p>
            <a:r>
              <a:rPr lang="ru-RU" sz="2000" b="1" dirty="0"/>
              <a:t>Подбор мультимедийных презентаций, видеофильмов, мультфильмов о работе медицинских работников.</a:t>
            </a:r>
          </a:p>
          <a:p>
            <a:r>
              <a:rPr lang="ru-RU" sz="2000" b="1" dirty="0"/>
              <a:t>Просмотр с детьми виртуальных экскурсий в поликлинику, стоматологию, рентген-кабинет, и др.</a:t>
            </a:r>
          </a:p>
          <a:p>
            <a:r>
              <a:rPr lang="ru-RU" sz="2000" b="1" dirty="0"/>
              <a:t>Экскурсия в медицинский кабинет ДОУ, встречи-беседы с медицинской сестрой ДОУ, родителями, представителями медицинских профессий. </a:t>
            </a:r>
          </a:p>
          <a:p>
            <a:r>
              <a:rPr lang="ru-RU" sz="2000" b="1" dirty="0"/>
              <a:t>Оснащение игрового уголка атрибутами для сюжетно-ролевых игр «Скорая помощь», «Поликлиника», «Аптека», «Окулист», «Травматолог», «Рентгенкабинет»</a:t>
            </a:r>
          </a:p>
          <a:p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BC5ED09-8F4B-DD6B-0856-7B916F58A780}"/>
              </a:ext>
            </a:extLst>
          </p:cNvPr>
          <p:cNvSpPr/>
          <p:nvPr/>
        </p:nvSpPr>
        <p:spPr>
          <a:xfrm>
            <a:off x="2015395" y="69615"/>
            <a:ext cx="959188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Способы достижения </a:t>
            </a:r>
          </a:p>
          <a:p>
            <a:pPr algn="ctr"/>
            <a:r>
              <a:rPr lang="ru-RU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цели проекта </a:t>
            </a:r>
          </a:p>
        </p:txBody>
      </p:sp>
    </p:spTree>
    <p:extLst>
      <p:ext uri="{BB962C8B-B14F-4D97-AF65-F5344CB8AC3E}">
        <p14:creationId xmlns:p14="http://schemas.microsoft.com/office/powerpoint/2010/main" val="4024012024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713</TotalTime>
  <Words>1132</Words>
  <Application>Microsoft Office PowerPoint</Application>
  <PresentationFormat>Широкоэкранный</PresentationFormat>
  <Paragraphs>122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Century Gothic</vt:lpstr>
      <vt:lpstr>Times New Roman</vt:lpstr>
      <vt:lpstr>Wingdings 3</vt:lpstr>
      <vt:lpstr>Легкий дым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Формирование интереса детей старшего дошкольного возраста к профессии врача (медицинской сестры), повышение престижа медицинских работников в глазах детей, осознание важности деятельности медицинских работников.  Сроки: среднесрочный, с февраля по май 2024 года  Участники проекта: воспитанники 6-7 лет, педагоги, родители, социальные партнеры.   </vt:lpstr>
      <vt:lpstr>Презентация PowerPoint</vt:lpstr>
      <vt:lpstr>Презентация PowerPoint</vt:lpstr>
      <vt:lpstr>Презентация PowerPoint</vt:lpstr>
      <vt:lpstr>Презентация PowerPoint</vt:lpstr>
      <vt:lpstr>Результат проекта  </vt:lpstr>
      <vt:lpstr>Результат проекта  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ПК 94</dc:creator>
  <cp:lastModifiedBy>ПК 94</cp:lastModifiedBy>
  <cp:revision>6</cp:revision>
  <dcterms:created xsi:type="dcterms:W3CDTF">2024-09-09T05:46:07Z</dcterms:created>
  <dcterms:modified xsi:type="dcterms:W3CDTF">2024-09-12T10:35:41Z</dcterms:modified>
</cp:coreProperties>
</file>