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9" r:id="rId2"/>
    <p:sldId id="269" r:id="rId3"/>
    <p:sldId id="260" r:id="rId4"/>
    <p:sldId id="261" r:id="rId5"/>
    <p:sldId id="262" r:id="rId6"/>
    <p:sldId id="264" r:id="rId7"/>
    <p:sldId id="273" r:id="rId8"/>
    <p:sldId id="265" r:id="rId9"/>
    <p:sldId id="268" r:id="rId10"/>
    <p:sldId id="277" r:id="rId11"/>
    <p:sldId id="270" r:id="rId12"/>
    <p:sldId id="271" r:id="rId13"/>
    <p:sldId id="274" r:id="rId14"/>
    <p:sldId id="278" r:id="rId15"/>
    <p:sldId id="27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B494"/>
    <a:srgbClr val="3399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982" autoAdjust="0"/>
    <p:restoredTop sz="94660"/>
  </p:normalViewPr>
  <p:slideViewPr>
    <p:cSldViewPr snapToGrid="0">
      <p:cViewPr varScale="1">
        <p:scale>
          <a:sx n="82" d="100"/>
          <a:sy n="82" d="100"/>
        </p:scale>
        <p:origin x="-10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60C63-4C0A-4B8A-A4F2-407C9460BA41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AF61E-0394-4823-9DBE-94E70CDFB8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1544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FB757-7238-46E2-8A5F-621BBFD8E7FC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3855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305FC-70FE-4B16-9162-62BAB5DC93A8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6781-9268-4988-A3EB-CEDCEC7801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81619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8000">
        <p15:prstTrans prst="peelOff"/>
      </p:transition>
    </mc:Choice>
    <mc:Fallback>
      <p:transition spd="slow" advClick="0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305FC-70FE-4B16-9162-62BAB5DC93A8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6781-9268-4988-A3EB-CEDCEC7801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35171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8000">
        <p15:prstTrans prst="peelOff"/>
      </p:transition>
    </mc:Choice>
    <mc:Fallback>
      <p:transition spd="slow" advClick="0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305FC-70FE-4B16-9162-62BAB5DC93A8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6781-9268-4988-A3EB-CEDCEC7801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3083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8000">
        <p15:prstTrans prst="peelOff"/>
      </p:transition>
    </mc:Choice>
    <mc:Fallback>
      <p:transition spd="slow"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305FC-70FE-4B16-9162-62BAB5DC93A8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6781-9268-4988-A3EB-CEDCEC7801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1982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8000">
        <p15:prstTrans prst="peelOff"/>
      </p:transition>
    </mc:Choice>
    <mc:Fallback>
      <p:transition spd="slow" advClick="0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305FC-70FE-4B16-9162-62BAB5DC93A8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6781-9268-4988-A3EB-CEDCEC7801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54052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8000">
        <p15:prstTrans prst="peelOff"/>
      </p:transition>
    </mc:Choice>
    <mc:Fallback>
      <p:transition spd="slow"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305FC-70FE-4B16-9162-62BAB5DC93A8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6781-9268-4988-A3EB-CEDCEC7801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80984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8000">
        <p15:prstTrans prst="peelOff"/>
      </p:transition>
    </mc:Choice>
    <mc:Fallback>
      <p:transition spd="slow" advClick="0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305FC-70FE-4B16-9162-62BAB5DC93A8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6781-9268-4988-A3EB-CEDCEC7801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70736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8000">
        <p15:prstTrans prst="peelOff"/>
      </p:transition>
    </mc:Choice>
    <mc:Fallback>
      <p:transition spd="slow"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305FC-70FE-4B16-9162-62BAB5DC93A8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6781-9268-4988-A3EB-CEDCEC7801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40367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8000">
        <p15:prstTrans prst="peelOff"/>
      </p:transition>
    </mc:Choice>
    <mc:Fallback>
      <p:transition spd="slow" advClick="0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305FC-70FE-4B16-9162-62BAB5DC93A8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6781-9268-4988-A3EB-CEDCEC7801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75804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8000">
        <p15:prstTrans prst="peelOff"/>
      </p:transition>
    </mc:Choice>
    <mc:Fallback>
      <p:transition spd="slow" advClick="0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305FC-70FE-4B16-9162-62BAB5DC93A8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6781-9268-4988-A3EB-CEDCEC7801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52244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8000">
        <p15:prstTrans prst="peelOff"/>
      </p:transition>
    </mc:Choice>
    <mc:Fallback>
      <p:transition spd="slow" advClick="0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305FC-70FE-4B16-9162-62BAB5DC93A8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6781-9268-4988-A3EB-CEDCEC7801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34204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8000">
        <p15:prstTrans prst="peelOff"/>
      </p:transition>
    </mc:Choice>
    <mc:Fallback>
      <p:transition spd="slow" advClick="0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305FC-70FE-4B16-9162-62BAB5DC93A8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D6781-9268-4988-A3EB-CEDCEC7801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862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8000">
        <p15:prstTrans prst="peelOff"/>
      </p:transition>
    </mc:Choice>
    <mc:Fallback>
      <p:transition spd="slow" advClick="0" advTm="8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microsoft.com/office/2007/relationships/hdphoto" Target="../media/hdphoto2.wdp"/><Relationship Id="rId9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18" Type="http://schemas.openxmlformats.org/officeDocument/2006/relationships/image" Target="../media/image39.jpeg"/><Relationship Id="rId26" Type="http://schemas.openxmlformats.org/officeDocument/2006/relationships/image" Target="../media/image45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42.png"/><Relationship Id="rId34" Type="http://schemas.microsoft.com/office/2007/relationships/hdphoto" Target="../media/hdphoto10.wdp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17" Type="http://schemas.microsoft.com/office/2007/relationships/hdphoto" Target="../media/hdphoto7.wdp"/><Relationship Id="rId25" Type="http://schemas.microsoft.com/office/2007/relationships/media" Target="../media/media1.mp3"/><Relationship Id="rId3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8.png"/><Relationship Id="rId20" Type="http://schemas.openxmlformats.org/officeDocument/2006/relationships/image" Target="../media/image41.png"/><Relationship Id="rId29" Type="http://schemas.openxmlformats.org/officeDocument/2006/relationships/image" Target="../media/image48.gif"/><Relationship Id="rId1" Type="http://schemas.openxmlformats.org/officeDocument/2006/relationships/video" Target="NULL" TargetMode="External"/><Relationship Id="rId6" Type="http://schemas.microsoft.com/office/2007/relationships/hdphoto" Target="../media/hdphoto5.wdp"/><Relationship Id="rId11" Type="http://schemas.openxmlformats.org/officeDocument/2006/relationships/image" Target="../media/image34.jpeg"/><Relationship Id="rId24" Type="http://schemas.microsoft.com/office/2007/relationships/hdphoto" Target="../media/hdphoto8.wdp"/><Relationship Id="rId32" Type="http://schemas.microsoft.com/office/2007/relationships/hdphoto" Target="../media/hdphoto9.wdp"/><Relationship Id="rId15" Type="http://schemas.microsoft.com/office/2007/relationships/hdphoto" Target="../media/hdphoto6.wdp"/><Relationship Id="rId23" Type="http://schemas.openxmlformats.org/officeDocument/2006/relationships/image" Target="../media/image44.png"/><Relationship Id="rId28" Type="http://schemas.openxmlformats.org/officeDocument/2006/relationships/image" Target="../media/image47.gif"/><Relationship Id="rId36" Type="http://schemas.microsoft.com/office/2007/relationships/hdphoto" Target="../media/hdphoto11.wdp"/><Relationship Id="rId10" Type="http://schemas.openxmlformats.org/officeDocument/2006/relationships/image" Target="../media/image33.jpeg"/><Relationship Id="rId19" Type="http://schemas.openxmlformats.org/officeDocument/2006/relationships/image" Target="../media/image40.png"/><Relationship Id="rId31" Type="http://schemas.openxmlformats.org/officeDocument/2006/relationships/image" Target="../media/image50.png"/><Relationship Id="rId4" Type="http://schemas.openxmlformats.org/officeDocument/2006/relationships/image" Target="../media/image29.png"/><Relationship Id="rId9" Type="http://schemas.openxmlformats.org/officeDocument/2006/relationships/image" Target="../media/image32.jpeg"/><Relationship Id="rId14" Type="http://schemas.openxmlformats.org/officeDocument/2006/relationships/image" Target="../media/image37.png"/><Relationship Id="rId22" Type="http://schemas.openxmlformats.org/officeDocument/2006/relationships/image" Target="../media/image43.png"/><Relationship Id="rId27" Type="http://schemas.openxmlformats.org/officeDocument/2006/relationships/image" Target="../media/image46.gif"/><Relationship Id="rId30" Type="http://schemas.openxmlformats.org/officeDocument/2006/relationships/image" Target="../media/image49.gif"/><Relationship Id="rId35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5" t="2319" r="198" b="3539"/>
          <a:stretch/>
        </p:blipFill>
        <p:spPr>
          <a:xfrm>
            <a:off x="0" y="-7550"/>
            <a:ext cx="9157064" cy="6922469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134078" y="216558"/>
            <a:ext cx="6980911" cy="914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2D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8541" y="328167"/>
            <a:ext cx="6813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автономное учреждение 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«Центр развития ребенка – детский сад № 56 «Надежда» г. Орска»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187800" y="5613935"/>
            <a:ext cx="3302486" cy="914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5496025" y="5623744"/>
            <a:ext cx="3397719" cy="9791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высшей квалификационной категории Комиссарова Н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46659" y="1566981"/>
            <a:ext cx="5478485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</a:t>
            </a:r>
          </a:p>
          <a:p>
            <a:pPr algn="ctr"/>
            <a:r>
              <a:rPr lang="ru-RU" sz="2000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деятельности</a:t>
            </a:r>
          </a:p>
          <a:p>
            <a:pPr algn="ctr"/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89923" y="2375535"/>
            <a:ext cx="61223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Тема: «Рекламное агентство»</a:t>
            </a:r>
            <a:endParaRPr lang="ru-RU" sz="3600" b="1" cap="none" spc="0" dirty="0">
              <a:ln w="22225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32319" y="3053575"/>
            <a:ext cx="658443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область: «Познавательное развитие»</a:t>
            </a:r>
            <a:endParaRPr lang="ru-RU" sz="2000" b="1" cap="none" spc="0" dirty="0">
              <a:ln w="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48107" y="3679925"/>
            <a:ext cx="398792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i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Возрастная группа 6-7 лет (подготовительная группа)</a:t>
            </a:r>
            <a:endParaRPr lang="ru-RU" sz="2000" b="1" i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7111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00">
        <p15:prstTrans prst="peelOff"/>
      </p:transition>
    </mc:Choice>
    <mc:Fallback>
      <p:transition spd="slow" advClick="0" advTm="6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7" t="1905" r="857" b="1714"/>
          <a:stretch/>
        </p:blipFill>
        <p:spPr>
          <a:xfrm>
            <a:off x="-1" y="4452"/>
            <a:ext cx="9223849" cy="68535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2100" y="5644408"/>
            <a:ext cx="81904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В итоге получилась яркая</a:t>
            </a:r>
            <a:r>
              <a:rPr lang="en-US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красочная наружная реклама детского сада</a:t>
            </a:r>
            <a:r>
              <a:rPr lang="en-US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Мы сделали вывод о том, что такая реклама детского сада точно привлечет много новых детей и их родителей!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7076" y="475327"/>
            <a:ext cx="3372798" cy="25295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9043" y="538212"/>
            <a:ext cx="3288952" cy="24667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10348" r="-2032"/>
          <a:stretch/>
        </p:blipFill>
        <p:spPr>
          <a:xfrm>
            <a:off x="3012141" y="3224763"/>
            <a:ext cx="3671707" cy="2419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00">
        <p15:prstTrans prst="peelOff"/>
      </p:transition>
    </mc:Choice>
    <mc:Fallback>
      <p:transition spd="slow" advClick="0" advTm="6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7" t="1905" r="857" b="1714"/>
          <a:stretch/>
        </p:blipFill>
        <p:spPr>
          <a:xfrm>
            <a:off x="0" y="-21784"/>
            <a:ext cx="9223849" cy="685354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0164" y="511174"/>
            <a:ext cx="4892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Заключительная часть. </a:t>
            </a:r>
          </a:p>
          <a:p>
            <a:pPr algn="ctr"/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 занятия.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5457" y="276113"/>
            <a:ext cx="3985846" cy="29893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5457" y="3558353"/>
            <a:ext cx="3985846" cy="298938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159447" y="1296195"/>
            <a:ext cx="32134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Составление </a:t>
            </a:r>
            <a:r>
              <a:rPr lang="ru-RU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синквейна</a:t>
            </a:r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со словом </a:t>
            </a:r>
            <a:r>
              <a:rPr lang="ru-RU" b="1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реклама.</a:t>
            </a:r>
            <a:endParaRPr lang="en-US" b="1" i="1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Дети составили стих: </a:t>
            </a:r>
          </a:p>
          <a:p>
            <a:pPr algn="ctr"/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1 строка-реклама (существительное)</a:t>
            </a:r>
          </a:p>
          <a:p>
            <a:pPr algn="ctr"/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2 строка-интересная</a:t>
            </a:r>
            <a:r>
              <a:rPr lang="en-US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привлекательная (прилагательные)</a:t>
            </a:r>
          </a:p>
          <a:p>
            <a:pPr algn="ctr"/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3 строка-знакомит</a:t>
            </a:r>
            <a:r>
              <a:rPr lang="en-US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раздражает</a:t>
            </a:r>
            <a:r>
              <a:rPr lang="en-US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рассказывает</a:t>
            </a:r>
            <a:r>
              <a:rPr lang="en-US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привлекает</a:t>
            </a:r>
            <a:r>
              <a:rPr lang="en-US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(глаголы</a:t>
            </a:r>
            <a:r>
              <a:rPr lang="en-US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4 строка (фраза</a:t>
            </a:r>
            <a:r>
              <a:rPr lang="en-US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Реклама-двигатель торговли</a:t>
            </a:r>
            <a:r>
              <a:rPr lang="en-US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5 строка (итог) </a:t>
            </a:r>
            <a:r>
              <a:rPr lang="ru-RU" b="1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Объявление</a:t>
            </a:r>
            <a:r>
              <a:rPr lang="en-US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08224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8000">
        <p15:prstTrans prst="peelOff"/>
      </p:transition>
    </mc:Choice>
    <mc:Fallback>
      <p:transition spd="slow" advClick="0" advTm="8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7" t="1905" r="857" b="1714"/>
          <a:stretch/>
        </p:blipFill>
        <p:spPr>
          <a:xfrm>
            <a:off x="-79849" y="4452"/>
            <a:ext cx="9223849" cy="685354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53589" y="110066"/>
            <a:ext cx="81904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Рефлексия:</a:t>
            </a:r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«Смайлики»</a:t>
            </a:r>
            <a:endParaRPr lang="ru-RU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предложил детям оценить свою работу в рекламном агентстве</a:t>
            </a:r>
            <a:r>
              <a:rPr lang="en-US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Рисунок 4" descr="C:\Users\natan\Desktop\бюджет картинки\QDGTqX46J8E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111" b="100000" l="0" r="100000">
                        <a14:foregroundMark x1="21898" y1="45324" x2="23843" y2="59398"/>
                        <a14:foregroundMark x1="44167" y1="38657" x2="44537" y2="49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9077" y="882218"/>
            <a:ext cx="979714" cy="930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natan\Desktop\бюджет картинки\flat,750x,075,f-pad,750x1000,f8f8f8.u2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2900" b="84900" l="1867" r="98000">
                        <a14:foregroundMark x1="53333" y1="17300" x2="63733" y2="19100"/>
                        <a14:foregroundMark x1="59867" y1="33800" x2="54800" y2="57000"/>
                        <a14:foregroundMark x1="34267" y1="40300" x2="24533" y2="55400"/>
                        <a14:foregroundMark x1="26933" y1="38700" x2="27333" y2="49300"/>
                        <a14:foregroundMark x1="63733" y1="35200" x2="64133" y2="56800"/>
                        <a14:foregroundMark x1="56133" y1="36800" x2="46533" y2="4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2" t="13264" r="1168" b="13871"/>
          <a:stretch/>
        </p:blipFill>
        <p:spPr bwMode="auto">
          <a:xfrm>
            <a:off x="3856641" y="857489"/>
            <a:ext cx="1022156" cy="9801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Рисунок 7" descr="C:\Users\natan\Desktop\бюджет картинки\kisspng-smiley-emoticon-computer-icons-clip-art-5afb377ecd9f49.2627830815264131828422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99535" l="0" r="99222">
                        <a14:foregroundMark x1="35889" y1="24302" x2="41444" y2="53605"/>
                        <a14:foregroundMark x1="59444" y1="23837" x2="67000" y2="50233"/>
                        <a14:foregroundMark x1="73222" y1="30814" x2="69889" y2="47093"/>
                        <a14:foregroundMark x1="48444" y1="27907" x2="42778" y2="45698"/>
                        <a14:foregroundMark x1="33222" y1="30000" x2="28333" y2="37558"/>
                        <a14:foregroundMark x1="33222" y1="32209" x2="31556" y2="36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0810" y="944552"/>
            <a:ext cx="1045032" cy="102034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7633924" y="989718"/>
            <a:ext cx="15100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Было скучно и неинтересно</a:t>
            </a:r>
            <a:r>
              <a:rPr lang="en-US" sz="1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817990" y="824934"/>
            <a:ext cx="19560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Мне понравилось, но было сложно. Некоторые задания давались с трудом.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48118" y="767236"/>
            <a:ext cx="17863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Понравилось работать в агентстве. Было легко и  интересно справляться с заданиями.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578401" y="6072999"/>
            <a:ext cx="64791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итоге у ребят оказались весёлые смайлики!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5842" y="2290055"/>
            <a:ext cx="5010955" cy="375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02188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8000">
        <p15:prstTrans prst="peelOff"/>
      </p:transition>
    </mc:Choice>
    <mc:Fallback>
      <p:transition spd="slow" advClick="0" advTm="8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7" t="1905" r="857" b="1714"/>
          <a:stretch/>
        </p:blipFill>
        <p:spPr>
          <a:xfrm>
            <a:off x="-1" y="4452"/>
            <a:ext cx="9223849" cy="685354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81608" y="279941"/>
            <a:ext cx="56039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В свою очередь воспитатель отметил работу детей в рекламном агентстве золотыми шоколадными монетами</a:t>
            </a:r>
            <a:r>
              <a:rPr lang="en-US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88386" y="3537644"/>
            <a:ext cx="81904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Дети составили стих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8402" y="1203271"/>
            <a:ext cx="6842563" cy="513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88270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8000">
        <p15:prstTrans prst="peelOff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2603" b="98775" l="7619" r="90000">
                        <a14:foregroundMark x1="50952" y1="21440" x2="52500" y2="28025"/>
                        <a14:backgroundMark x1="44762" y1="11792" x2="55714" y2="26493"/>
                        <a14:backgroundMark x1="45833" y1="29709" x2="49286" y2="15008"/>
                        <a14:backgroundMark x1="43810" y1="21746" x2="49524" y2="19142"/>
                        <a14:backgroundMark x1="47024" y1="28484" x2="52024" y2="22665"/>
                        <a14:backgroundMark x1="42381" y1="29096" x2="54167" y2="28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63" t="28728" r="13615" b="-636"/>
          <a:stretch/>
        </p:blipFill>
        <p:spPr>
          <a:xfrm>
            <a:off x="4099" y="429329"/>
            <a:ext cx="9144000" cy="7048176"/>
          </a:xfrm>
        </p:spPr>
      </p:pic>
      <p:sp>
        <p:nvSpPr>
          <p:cNvPr id="24" name="Прямоугольник 23"/>
          <p:cNvSpPr/>
          <p:nvPr/>
        </p:nvSpPr>
        <p:spPr>
          <a:xfrm>
            <a:off x="1957133" y="4251311"/>
            <a:ext cx="176537" cy="2594163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2603" b="98775" l="7619" r="90000">
                        <a14:foregroundMark x1="50952" y1="21440" x2="52500" y2="28025"/>
                        <a14:backgroundMark x1="44762" y1="11792" x2="55714" y2="26493"/>
                        <a14:backgroundMark x1="45833" y1="29709" x2="49286" y2="15008"/>
                        <a14:backgroundMark x1="43810" y1="21746" x2="49524" y2="19142"/>
                        <a14:backgroundMark x1="47024" y1="28484" x2="52024" y2="22665"/>
                        <a14:backgroundMark x1="42381" y1="29096" x2="54167" y2="28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94" t="43390" r="67895" b="36963"/>
          <a:stretch/>
        </p:blipFill>
        <p:spPr>
          <a:xfrm>
            <a:off x="3807893" y="1804338"/>
            <a:ext cx="1766454" cy="1925782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2097854" y="676880"/>
            <a:ext cx="533601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 А Д Е Ж Д А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7162811" y="4249777"/>
            <a:ext cx="176537" cy="2594163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Капля 27"/>
          <p:cNvSpPr/>
          <p:nvPr/>
        </p:nvSpPr>
        <p:spPr>
          <a:xfrm rot="4669848">
            <a:off x="850183" y="5463232"/>
            <a:ext cx="950851" cy="1117242"/>
          </a:xfrm>
          <a:prstGeom prst="teardrop">
            <a:avLst/>
          </a:prstGeom>
          <a:solidFill>
            <a:schemeClr val="accent6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0B85963B-6849-4E2C-A068-E9C5E03DFF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80" b="5706"/>
          <a:stretch>
            <a:fillRect/>
          </a:stretch>
        </p:blipFill>
        <p:spPr>
          <a:xfrm rot="20498469" flipH="1">
            <a:off x="7603893" y="2833327"/>
            <a:ext cx="1159800" cy="844542"/>
          </a:xfrm>
          <a:custGeom>
            <a:avLst/>
            <a:gdLst>
              <a:gd name="connsiteX0" fmla="*/ 782653 w 1159800"/>
              <a:gd name="connsiteY0" fmla="*/ 0 h 844542"/>
              <a:gd name="connsiteX1" fmla="*/ 379112 w 1159800"/>
              <a:gd name="connsiteY1" fmla="*/ 0 h 844542"/>
              <a:gd name="connsiteX2" fmla="*/ 377817 w 1159800"/>
              <a:gd name="connsiteY2" fmla="*/ 338 h 844542"/>
              <a:gd name="connsiteX3" fmla="*/ 19740 w 1159800"/>
              <a:gd name="connsiteY3" fmla="*/ 578985 h 844542"/>
              <a:gd name="connsiteX4" fmla="*/ 19741 w 1159800"/>
              <a:gd name="connsiteY4" fmla="*/ 578984 h 844542"/>
              <a:gd name="connsiteX5" fmla="*/ 660422 w 1159800"/>
              <a:gd name="connsiteY5" fmla="*/ 808284 h 844542"/>
              <a:gd name="connsiteX6" fmla="*/ 1159800 w 1159800"/>
              <a:gd name="connsiteY6" fmla="*/ 633611 h 844542"/>
              <a:gd name="connsiteX7" fmla="*/ 1018498 w 1159800"/>
              <a:gd name="connsiteY7" fmla="*/ 229638 h 844542"/>
              <a:gd name="connsiteX8" fmla="*/ 854208 w 1159800"/>
              <a:gd name="connsiteY8" fmla="*/ 33604 h 844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9800" h="844542">
                <a:moveTo>
                  <a:pt x="782653" y="0"/>
                </a:moveTo>
                <a:lnTo>
                  <a:pt x="379112" y="0"/>
                </a:lnTo>
                <a:lnTo>
                  <a:pt x="377817" y="338"/>
                </a:lnTo>
                <a:cubicBezTo>
                  <a:pt x="102018" y="96807"/>
                  <a:pt x="-58299" y="355876"/>
                  <a:pt x="19740" y="578985"/>
                </a:cubicBezTo>
                <a:lnTo>
                  <a:pt x="19741" y="578984"/>
                </a:lnTo>
                <a:cubicBezTo>
                  <a:pt x="97781" y="802093"/>
                  <a:pt x="384623" y="904754"/>
                  <a:pt x="660422" y="808284"/>
                </a:cubicBezTo>
                <a:lnTo>
                  <a:pt x="1159800" y="633611"/>
                </a:lnTo>
                <a:lnTo>
                  <a:pt x="1018498" y="229638"/>
                </a:lnTo>
                <a:cubicBezTo>
                  <a:pt x="989233" y="145972"/>
                  <a:pt x="930605" y="79245"/>
                  <a:pt x="854208" y="33604"/>
                </a:cubicBezTo>
                <a:close/>
              </a:path>
            </a:pathLst>
          </a:cu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E1EE634F-8F56-406C-AAB6-C4225BC27C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27" t="1787" b="4624"/>
          <a:stretch>
            <a:fillRect/>
          </a:stretch>
        </p:blipFill>
        <p:spPr>
          <a:xfrm rot="19892743">
            <a:off x="582966" y="4253461"/>
            <a:ext cx="1040649" cy="932024"/>
          </a:xfrm>
          <a:custGeom>
            <a:avLst/>
            <a:gdLst>
              <a:gd name="connsiteX0" fmla="*/ 680463 w 1040649"/>
              <a:gd name="connsiteY0" fmla="*/ 40796 h 932024"/>
              <a:gd name="connsiteX1" fmla="*/ 1040649 w 1040649"/>
              <a:gd name="connsiteY1" fmla="*/ 181912 h 932024"/>
              <a:gd name="connsiteX2" fmla="*/ 1040649 w 1040649"/>
              <a:gd name="connsiteY2" fmla="*/ 552226 h 932024"/>
              <a:gd name="connsiteX3" fmla="*/ 999832 w 1040649"/>
              <a:gd name="connsiteY3" fmla="*/ 656407 h 932024"/>
              <a:gd name="connsiteX4" fmla="*/ 347273 w 1040649"/>
              <a:gd name="connsiteY4" fmla="*/ 891229 h 932024"/>
              <a:gd name="connsiteX5" fmla="*/ 27902 w 1040649"/>
              <a:gd name="connsiteY5" fmla="*/ 275617 h 932024"/>
              <a:gd name="connsiteX6" fmla="*/ 27903 w 1040649"/>
              <a:gd name="connsiteY6" fmla="*/ 275618 h 932024"/>
              <a:gd name="connsiteX7" fmla="*/ 680463 w 1040649"/>
              <a:gd name="connsiteY7" fmla="*/ 40796 h 93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0649" h="932024">
                <a:moveTo>
                  <a:pt x="680463" y="40796"/>
                </a:moveTo>
                <a:lnTo>
                  <a:pt x="1040649" y="181912"/>
                </a:lnTo>
                <a:lnTo>
                  <a:pt x="1040649" y="552226"/>
                </a:lnTo>
                <a:lnTo>
                  <a:pt x="999832" y="656407"/>
                </a:lnTo>
                <a:cubicBezTo>
                  <a:pt x="907824" y="891248"/>
                  <a:pt x="615664" y="996381"/>
                  <a:pt x="347273" y="891229"/>
                </a:cubicBezTo>
                <a:cubicBezTo>
                  <a:pt x="78881" y="786077"/>
                  <a:pt x="-64105" y="510458"/>
                  <a:pt x="27902" y="275617"/>
                </a:cubicBezTo>
                <a:lnTo>
                  <a:pt x="27903" y="275618"/>
                </a:lnTo>
                <a:cubicBezTo>
                  <a:pt x="119911" y="40777"/>
                  <a:pt x="412071" y="-64356"/>
                  <a:pt x="680463" y="40796"/>
                </a:cubicBezTo>
                <a:close/>
              </a:path>
            </a:pathLst>
          </a:cu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B6EF1DB7-E919-48ED-8275-D7E478338A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4" r="29484"/>
          <a:stretch>
            <a:fillRect/>
          </a:stretch>
        </p:blipFill>
        <p:spPr>
          <a:xfrm>
            <a:off x="7704366" y="3881308"/>
            <a:ext cx="936616" cy="992256"/>
          </a:xfrm>
          <a:custGeom>
            <a:avLst/>
            <a:gdLst>
              <a:gd name="connsiteX0" fmla="*/ 441593 w 936616"/>
              <a:gd name="connsiteY0" fmla="*/ 1077 h 992256"/>
              <a:gd name="connsiteX1" fmla="*/ 935014 w 936616"/>
              <a:gd name="connsiteY1" fmla="*/ 488428 h 992256"/>
              <a:gd name="connsiteX2" fmla="*/ 691789 w 936616"/>
              <a:gd name="connsiteY2" fmla="*/ 988347 h 992256"/>
              <a:gd name="connsiteX3" fmla="*/ 682884 w 936616"/>
              <a:gd name="connsiteY3" fmla="*/ 992256 h 992256"/>
              <a:gd name="connsiteX4" fmla="*/ 295322 w 936616"/>
              <a:gd name="connsiteY4" fmla="*/ 992256 h 992256"/>
              <a:gd name="connsiteX5" fmla="*/ 256336 w 936616"/>
              <a:gd name="connsiteY5" fmla="*/ 971837 h 992256"/>
              <a:gd name="connsiteX6" fmla="*/ 24057 w 936616"/>
              <a:gd name="connsiteY6" fmla="*/ 554826 h 992256"/>
              <a:gd name="connsiteX7" fmla="*/ 0 w 936616"/>
              <a:gd name="connsiteY7" fmla="*/ 224784 h 992256"/>
              <a:gd name="connsiteX8" fmla="*/ 0 w 936616"/>
              <a:gd name="connsiteY8" fmla="*/ 33264 h 992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6616" h="992256">
                <a:moveTo>
                  <a:pt x="441593" y="1077"/>
                </a:moveTo>
                <a:cubicBezTo>
                  <a:pt x="693146" y="-17259"/>
                  <a:pt x="914059" y="200935"/>
                  <a:pt x="935014" y="488428"/>
                </a:cubicBezTo>
                <a:cubicBezTo>
                  <a:pt x="950730" y="704047"/>
                  <a:pt x="849507" y="897408"/>
                  <a:pt x="691789" y="988347"/>
                </a:cubicBezTo>
                <a:lnTo>
                  <a:pt x="682884" y="992256"/>
                </a:lnTo>
                <a:lnTo>
                  <a:pt x="295322" y="992256"/>
                </a:lnTo>
                <a:lnTo>
                  <a:pt x="256336" y="971837"/>
                </a:lnTo>
                <a:cubicBezTo>
                  <a:pt x="128359" y="887121"/>
                  <a:pt x="37154" y="734509"/>
                  <a:pt x="24057" y="554826"/>
                </a:cubicBezTo>
                <a:lnTo>
                  <a:pt x="0" y="224784"/>
                </a:lnTo>
                <a:lnTo>
                  <a:pt x="0" y="33264"/>
                </a:lnTo>
                <a:close/>
              </a:path>
            </a:pathLst>
          </a:cu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CDC6BEE7-2396-475C-BAF9-1F41C2CF10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97"/>
          <a:stretch>
            <a:fillRect/>
          </a:stretch>
        </p:blipFill>
        <p:spPr>
          <a:xfrm rot="3354781">
            <a:off x="6582477" y="2315431"/>
            <a:ext cx="1129520" cy="974806"/>
          </a:xfrm>
          <a:custGeom>
            <a:avLst/>
            <a:gdLst>
              <a:gd name="connsiteX0" fmla="*/ 243320 w 1129520"/>
              <a:gd name="connsiteY0" fmla="*/ 25535 h 974806"/>
              <a:gd name="connsiteX1" fmla="*/ 321843 w 1129520"/>
              <a:gd name="connsiteY1" fmla="*/ 0 h 974806"/>
              <a:gd name="connsiteX2" fmla="*/ 521033 w 1129520"/>
              <a:gd name="connsiteY2" fmla="*/ 0 h 974806"/>
              <a:gd name="connsiteX3" fmla="*/ 604367 w 1129520"/>
              <a:gd name="connsiteY3" fmla="*/ 24884 h 974806"/>
              <a:gd name="connsiteX4" fmla="*/ 844042 w 1129520"/>
              <a:gd name="connsiteY4" fmla="*/ 208720 h 974806"/>
              <a:gd name="connsiteX5" fmla="*/ 1129520 w 1129520"/>
              <a:gd name="connsiteY5" fmla="*/ 580129 h 974806"/>
              <a:gd name="connsiteX6" fmla="*/ 1129520 w 1129520"/>
              <a:gd name="connsiteY6" fmla="*/ 647586 h 974806"/>
              <a:gd name="connsiteX7" fmla="*/ 800028 w 1129520"/>
              <a:gd name="connsiteY7" fmla="*/ 900845 h 974806"/>
              <a:gd name="connsiteX8" fmla="*/ 720593 w 1129520"/>
              <a:gd name="connsiteY8" fmla="*/ 948527 h 974806"/>
              <a:gd name="connsiteX9" fmla="*/ 639784 w 1129520"/>
              <a:gd name="connsiteY9" fmla="*/ 974806 h 974806"/>
              <a:gd name="connsiteX10" fmla="*/ 445371 w 1129520"/>
              <a:gd name="connsiteY10" fmla="*/ 974806 h 974806"/>
              <a:gd name="connsiteX11" fmla="*/ 359547 w 1129520"/>
              <a:gd name="connsiteY11" fmla="*/ 949179 h 974806"/>
              <a:gd name="connsiteX12" fmla="*/ 119871 w 1129520"/>
              <a:gd name="connsiteY12" fmla="*/ 765342 h 974806"/>
              <a:gd name="connsiteX13" fmla="*/ 163884 w 1129520"/>
              <a:gd name="connsiteY13" fmla="*/ 73217 h 974806"/>
              <a:gd name="connsiteX14" fmla="*/ 163885 w 1129520"/>
              <a:gd name="connsiteY14" fmla="*/ 73217 h 974806"/>
              <a:gd name="connsiteX15" fmla="*/ 243320 w 1129520"/>
              <a:gd name="connsiteY15" fmla="*/ 25535 h 97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9520" h="974806">
                <a:moveTo>
                  <a:pt x="243320" y="25535"/>
                </a:moveTo>
                <a:lnTo>
                  <a:pt x="321843" y="0"/>
                </a:lnTo>
                <a:lnTo>
                  <a:pt x="521033" y="0"/>
                </a:lnTo>
                <a:lnTo>
                  <a:pt x="604367" y="24884"/>
                </a:lnTo>
                <a:cubicBezTo>
                  <a:pt x="694173" y="60920"/>
                  <a:pt x="778167" y="123016"/>
                  <a:pt x="844042" y="208720"/>
                </a:cubicBezTo>
                <a:lnTo>
                  <a:pt x="1129520" y="580129"/>
                </a:lnTo>
                <a:lnTo>
                  <a:pt x="1129520" y="647586"/>
                </a:lnTo>
                <a:lnTo>
                  <a:pt x="800028" y="900845"/>
                </a:lnTo>
                <a:cubicBezTo>
                  <a:pt x="775032" y="920058"/>
                  <a:pt x="748401" y="935922"/>
                  <a:pt x="720593" y="948527"/>
                </a:cubicBezTo>
                <a:lnTo>
                  <a:pt x="639784" y="974806"/>
                </a:lnTo>
                <a:lnTo>
                  <a:pt x="445371" y="974806"/>
                </a:lnTo>
                <a:lnTo>
                  <a:pt x="359547" y="949179"/>
                </a:lnTo>
                <a:cubicBezTo>
                  <a:pt x="269741" y="913142"/>
                  <a:pt x="185746" y="851046"/>
                  <a:pt x="119871" y="765342"/>
                </a:cubicBezTo>
                <a:cubicBezTo>
                  <a:pt x="-55795" y="536799"/>
                  <a:pt x="-36090" y="226924"/>
                  <a:pt x="163884" y="73217"/>
                </a:cubicBezTo>
                <a:lnTo>
                  <a:pt x="163885" y="73217"/>
                </a:lnTo>
                <a:cubicBezTo>
                  <a:pt x="188882" y="54004"/>
                  <a:pt x="215512" y="38140"/>
                  <a:pt x="243320" y="25535"/>
                </a:cubicBezTo>
                <a:close/>
              </a:path>
            </a:pathLst>
          </a:cu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3DE74A10-16E3-44CD-9F4E-B621562112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75" t="7155" r="13276" b="7155"/>
          <a:stretch>
            <a:fillRect/>
          </a:stretch>
        </p:blipFill>
        <p:spPr>
          <a:xfrm>
            <a:off x="5632162" y="4050479"/>
            <a:ext cx="1043862" cy="913374"/>
          </a:xfrm>
          <a:custGeom>
            <a:avLst/>
            <a:gdLst>
              <a:gd name="connsiteX0" fmla="*/ 521932 w 1043862"/>
              <a:gd name="connsiteY0" fmla="*/ 0 h 913374"/>
              <a:gd name="connsiteX1" fmla="*/ 1043862 w 1043862"/>
              <a:gd name="connsiteY1" fmla="*/ 0 h 913374"/>
              <a:gd name="connsiteX2" fmla="*/ 1043862 w 1043862"/>
              <a:gd name="connsiteY2" fmla="*/ 456687 h 913374"/>
              <a:gd name="connsiteX3" fmla="*/ 521931 w 1043862"/>
              <a:gd name="connsiteY3" fmla="*/ 913374 h 913374"/>
              <a:gd name="connsiteX4" fmla="*/ 0 w 1043862"/>
              <a:gd name="connsiteY4" fmla="*/ 456687 h 913374"/>
              <a:gd name="connsiteX5" fmla="*/ 1 w 1043862"/>
              <a:gd name="connsiteY5" fmla="*/ 456687 h 913374"/>
              <a:gd name="connsiteX6" fmla="*/ 521932 w 1043862"/>
              <a:gd name="connsiteY6" fmla="*/ 0 h 91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3862" h="913374">
                <a:moveTo>
                  <a:pt x="521932" y="0"/>
                </a:moveTo>
                <a:lnTo>
                  <a:pt x="1043862" y="0"/>
                </a:lnTo>
                <a:lnTo>
                  <a:pt x="1043862" y="456687"/>
                </a:lnTo>
                <a:cubicBezTo>
                  <a:pt x="1043862" y="708908"/>
                  <a:pt x="810186" y="913374"/>
                  <a:pt x="521931" y="913374"/>
                </a:cubicBezTo>
                <a:cubicBezTo>
                  <a:pt x="233676" y="913374"/>
                  <a:pt x="0" y="708908"/>
                  <a:pt x="0" y="456687"/>
                </a:cubicBezTo>
                <a:lnTo>
                  <a:pt x="1" y="456687"/>
                </a:lnTo>
                <a:cubicBezTo>
                  <a:pt x="1" y="204466"/>
                  <a:pt x="233677" y="0"/>
                  <a:pt x="521932" y="0"/>
                </a:cubicBezTo>
                <a:close/>
              </a:path>
            </a:pathLst>
          </a:cu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C09CBB62-C942-4AE4-A43F-7C6237264C5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"/>
          <a:stretch>
            <a:fillRect/>
          </a:stretch>
        </p:blipFill>
        <p:spPr>
          <a:xfrm rot="18001908">
            <a:off x="6607855" y="4483601"/>
            <a:ext cx="1103411" cy="829052"/>
          </a:xfrm>
          <a:custGeom>
            <a:avLst/>
            <a:gdLst>
              <a:gd name="connsiteX0" fmla="*/ 297700 w 1103411"/>
              <a:gd name="connsiteY0" fmla="*/ 0 h 829052"/>
              <a:gd name="connsiteX1" fmla="*/ 683381 w 1103411"/>
              <a:gd name="connsiteY1" fmla="*/ 0 h 829052"/>
              <a:gd name="connsiteX2" fmla="*/ 1103411 w 1103411"/>
              <a:gd name="connsiteY2" fmla="*/ 116015 h 829052"/>
              <a:gd name="connsiteX3" fmla="*/ 1103411 w 1103411"/>
              <a:gd name="connsiteY3" fmla="*/ 267855 h 829052"/>
              <a:gd name="connsiteX4" fmla="*/ 1020790 w 1103411"/>
              <a:gd name="connsiteY4" fmla="*/ 566982 h 829052"/>
              <a:gd name="connsiteX5" fmla="*/ 866889 w 1103411"/>
              <a:gd name="connsiteY5" fmla="*/ 789372 h 829052"/>
              <a:gd name="connsiteX6" fmla="*/ 801477 w 1103411"/>
              <a:gd name="connsiteY6" fmla="*/ 829052 h 829052"/>
              <a:gd name="connsiteX7" fmla="*/ 293428 w 1103411"/>
              <a:gd name="connsiteY7" fmla="*/ 829052 h 829052"/>
              <a:gd name="connsiteX8" fmla="*/ 209838 w 1103411"/>
              <a:gd name="connsiteY8" fmla="*/ 779546 h 829052"/>
              <a:gd name="connsiteX9" fmla="*/ 14604 w 1103411"/>
              <a:gd name="connsiteY9" fmla="*/ 289066 h 829052"/>
              <a:gd name="connsiteX10" fmla="*/ 14605 w 1103411"/>
              <a:gd name="connsiteY10" fmla="*/ 289066 h 829052"/>
              <a:gd name="connsiteX11" fmla="*/ 247933 w 1103411"/>
              <a:gd name="connsiteY11" fmla="*/ 18495 h 82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03411" h="829052">
                <a:moveTo>
                  <a:pt x="297700" y="0"/>
                </a:moveTo>
                <a:lnTo>
                  <a:pt x="683381" y="0"/>
                </a:lnTo>
                <a:lnTo>
                  <a:pt x="1103411" y="116015"/>
                </a:lnTo>
                <a:lnTo>
                  <a:pt x="1103411" y="267855"/>
                </a:lnTo>
                <a:lnTo>
                  <a:pt x="1020790" y="566982"/>
                </a:lnTo>
                <a:cubicBezTo>
                  <a:pt x="995609" y="658151"/>
                  <a:pt x="940540" y="734098"/>
                  <a:pt x="866889" y="789372"/>
                </a:cubicBezTo>
                <a:lnTo>
                  <a:pt x="801477" y="829052"/>
                </a:lnTo>
                <a:lnTo>
                  <a:pt x="293428" y="829052"/>
                </a:lnTo>
                <a:lnTo>
                  <a:pt x="209838" y="779546"/>
                </a:lnTo>
                <a:cubicBezTo>
                  <a:pt x="47728" y="662845"/>
                  <a:pt x="-35759" y="471404"/>
                  <a:pt x="14604" y="289066"/>
                </a:cubicBezTo>
                <a:lnTo>
                  <a:pt x="14605" y="289066"/>
                </a:lnTo>
                <a:cubicBezTo>
                  <a:pt x="48181" y="167508"/>
                  <a:pt x="134888" y="73010"/>
                  <a:pt x="247933" y="18495"/>
                </a:cubicBezTo>
                <a:close/>
              </a:path>
            </a:pathLst>
          </a:cu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7DE21C16-D0AD-4958-A892-B9E25EABB52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33" t="3732"/>
          <a:stretch>
            <a:fillRect/>
          </a:stretch>
        </p:blipFill>
        <p:spPr>
          <a:xfrm rot="1984931">
            <a:off x="5564049" y="2880701"/>
            <a:ext cx="1044297" cy="941693"/>
          </a:xfrm>
          <a:custGeom>
            <a:avLst/>
            <a:gdLst>
              <a:gd name="connsiteX0" fmla="*/ 150100 w 1044297"/>
              <a:gd name="connsiteY0" fmla="*/ 96784 h 941693"/>
              <a:gd name="connsiteX1" fmla="*/ 777681 w 1044297"/>
              <a:gd name="connsiteY1" fmla="*/ 120580 h 941693"/>
              <a:gd name="connsiteX2" fmla="*/ 1044297 w 1044297"/>
              <a:gd name="connsiteY2" fmla="*/ 326388 h 941693"/>
              <a:gd name="connsiteX3" fmla="*/ 1044297 w 1044297"/>
              <a:gd name="connsiteY3" fmla="*/ 629341 h 941693"/>
              <a:gd name="connsiteX4" fmla="*/ 911776 w 1044297"/>
              <a:gd name="connsiteY4" fmla="*/ 801015 h 941693"/>
              <a:gd name="connsiteX5" fmla="*/ 770686 w 1044297"/>
              <a:gd name="connsiteY5" fmla="*/ 916668 h 941693"/>
              <a:gd name="connsiteX6" fmla="*/ 703830 w 1044297"/>
              <a:gd name="connsiteY6" fmla="*/ 941693 h 941693"/>
              <a:gd name="connsiteX7" fmla="*/ 413190 w 1044297"/>
              <a:gd name="connsiteY7" fmla="*/ 941693 h 941693"/>
              <a:gd name="connsiteX8" fmla="*/ 402310 w 1044297"/>
              <a:gd name="connsiteY8" fmla="*/ 939329 h 941693"/>
              <a:gd name="connsiteX9" fmla="*/ 219561 w 1044297"/>
              <a:gd name="connsiteY9" fmla="*/ 843597 h 941693"/>
              <a:gd name="connsiteX10" fmla="*/ 85465 w 1044297"/>
              <a:gd name="connsiteY10" fmla="*/ 163161 h 941693"/>
              <a:gd name="connsiteX11" fmla="*/ 85466 w 1044297"/>
              <a:gd name="connsiteY11" fmla="*/ 163161 h 941693"/>
              <a:gd name="connsiteX12" fmla="*/ 150100 w 1044297"/>
              <a:gd name="connsiteY12" fmla="*/ 96784 h 941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44297" h="941693">
                <a:moveTo>
                  <a:pt x="150100" y="96784"/>
                </a:moveTo>
                <a:cubicBezTo>
                  <a:pt x="315788" y="-38211"/>
                  <a:pt x="578023" y="-33542"/>
                  <a:pt x="777681" y="120580"/>
                </a:cubicBezTo>
                <a:lnTo>
                  <a:pt x="1044297" y="326388"/>
                </a:lnTo>
                <a:lnTo>
                  <a:pt x="1044297" y="629341"/>
                </a:lnTo>
                <a:lnTo>
                  <a:pt x="911776" y="801015"/>
                </a:lnTo>
                <a:cubicBezTo>
                  <a:pt x="873246" y="850929"/>
                  <a:pt x="824979" y="889556"/>
                  <a:pt x="770686" y="916668"/>
                </a:cubicBezTo>
                <a:lnTo>
                  <a:pt x="703830" y="941693"/>
                </a:lnTo>
                <a:lnTo>
                  <a:pt x="413190" y="941693"/>
                </a:lnTo>
                <a:lnTo>
                  <a:pt x="402310" y="939329"/>
                </a:lnTo>
                <a:cubicBezTo>
                  <a:pt x="338760" y="919466"/>
                  <a:pt x="276606" y="887632"/>
                  <a:pt x="219561" y="843597"/>
                </a:cubicBezTo>
                <a:cubicBezTo>
                  <a:pt x="-8619" y="667458"/>
                  <a:pt x="-68655" y="362816"/>
                  <a:pt x="85465" y="163161"/>
                </a:cubicBezTo>
                <a:lnTo>
                  <a:pt x="85466" y="163161"/>
                </a:lnTo>
                <a:cubicBezTo>
                  <a:pt x="104731" y="138204"/>
                  <a:pt x="126430" y="116069"/>
                  <a:pt x="150100" y="96784"/>
                </a:cubicBezTo>
                <a:close/>
              </a:path>
            </a:pathLst>
          </a:custGeom>
          <a:ln w="38100">
            <a:solidFill>
              <a:schemeClr val="accent1">
                <a:lumMod val="75000"/>
              </a:schemeClr>
            </a:solidFill>
          </a:ln>
        </p:spPr>
      </p:pic>
      <p:sp>
        <p:nvSpPr>
          <p:cNvPr id="20" name="Овал 19"/>
          <p:cNvSpPr/>
          <p:nvPr/>
        </p:nvSpPr>
        <p:spPr>
          <a:xfrm>
            <a:off x="6398275" y="3178744"/>
            <a:ext cx="1469144" cy="126958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10000" b="90000" l="5686" r="100000">
                        <a14:foregroundMark x1="8137" y1="37157" x2="8137" y2="37157"/>
                        <a14:foregroundMark x1="91569" y1="37745" x2="91569" y2="37745"/>
                        <a14:foregroundMark x1="95882" y1="37353" x2="95882" y2="37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347" t="27801" r="-1632" b="12908"/>
          <a:stretch/>
        </p:blipFill>
        <p:spPr>
          <a:xfrm rot="19590330">
            <a:off x="6382070" y="3382585"/>
            <a:ext cx="1322402" cy="76138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369" b="100000" l="0" r="100000">
                        <a14:foregroundMark x1="89052" y1="13783" x2="83500" y2="19062"/>
                        <a14:foregroundMark x1="83655" y1="13294" x2="83655" y2="13294"/>
                        <a14:foregroundMark x1="86970" y1="11144" x2="86970" y2="11144"/>
                        <a14:foregroundMark x1="90517" y1="16618" x2="91288" y2="16911"/>
                        <a14:foregroundMark x1="87201" y1="9286" x2="87201" y2="9286"/>
                        <a14:foregroundMark x1="83500" y1="11926" x2="83500" y2="11926"/>
                        <a14:foregroundMark x1="68620" y1="75660" x2="63377" y2="96872"/>
                        <a14:foregroundMark x1="64842" y1="96090" x2="70470" y2="95308"/>
                        <a14:foregroundMark x1="83038" y1="75367" x2="90054" y2="95308"/>
                        <a14:foregroundMark x1="52891" y1="45748" x2="53045" y2="49951"/>
                        <a14:foregroundMark x1="54973" y1="49658" x2="54973" y2="49658"/>
                        <a14:foregroundMark x1="65305" y1="56989" x2="82421" y2="55230"/>
                        <a14:foregroundMark x1="75636" y1="33920" x2="67772" y2="46041"/>
                        <a14:backgroundMark x1="45679" y1="50783" x2="45679" y2="50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180" b="41573"/>
          <a:stretch/>
        </p:blipFill>
        <p:spPr>
          <a:xfrm>
            <a:off x="6586624" y="3326664"/>
            <a:ext cx="1386999" cy="108667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79B6029-64B7-470E-8A6A-BC534CD686C9}"/>
              </a:ext>
            </a:extLst>
          </p:cNvPr>
          <p:cNvSpPr/>
          <p:nvPr/>
        </p:nvSpPr>
        <p:spPr>
          <a:xfrm>
            <a:off x="3487600" y="3998769"/>
            <a:ext cx="218604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Детский сад № 56</a:t>
            </a:r>
          </a:p>
        </p:txBody>
      </p:sp>
      <p:pic>
        <p:nvPicPr>
          <p:cNvPr id="30" name="Рисунок 29" descr="Изображение выглядит как внутренний, стена, пол,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69564701-9B06-4978-8B7A-EF372EB0F88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73" b="3947"/>
          <a:stretch>
            <a:fillRect/>
          </a:stretch>
        </p:blipFill>
        <p:spPr>
          <a:xfrm rot="1695587">
            <a:off x="549030" y="3235778"/>
            <a:ext cx="1162672" cy="931404"/>
          </a:xfrm>
          <a:custGeom>
            <a:avLst/>
            <a:gdLst>
              <a:gd name="connsiteX0" fmla="*/ 178360 w 1162672"/>
              <a:gd name="connsiteY0" fmla="*/ 30629 h 931404"/>
              <a:gd name="connsiteX1" fmla="*/ 236016 w 1162672"/>
              <a:gd name="connsiteY1" fmla="*/ 0 h 931404"/>
              <a:gd name="connsiteX2" fmla="*/ 634753 w 1162672"/>
              <a:gd name="connsiteY2" fmla="*/ 0 h 931404"/>
              <a:gd name="connsiteX3" fmla="*/ 717885 w 1162672"/>
              <a:gd name="connsiteY3" fmla="*/ 42894 h 931404"/>
              <a:gd name="connsiteX4" fmla="*/ 801720 w 1162672"/>
              <a:gd name="connsiteY4" fmla="*/ 107099 h 931404"/>
              <a:gd name="connsiteX5" fmla="*/ 1162672 w 1162672"/>
              <a:gd name="connsiteY5" fmla="*/ 437712 h 931404"/>
              <a:gd name="connsiteX6" fmla="*/ 1162672 w 1162672"/>
              <a:gd name="connsiteY6" fmla="*/ 485753 h 931404"/>
              <a:gd name="connsiteX7" fmla="*/ 878137 w 1162672"/>
              <a:gd name="connsiteY7" fmla="*/ 796399 h 931404"/>
              <a:gd name="connsiteX8" fmla="*/ 184793 w 1162672"/>
              <a:gd name="connsiteY8" fmla="*/ 780637 h 931404"/>
              <a:gd name="connsiteX9" fmla="*/ 108374 w 1162672"/>
              <a:gd name="connsiteY9" fmla="*/ 91337 h 931404"/>
              <a:gd name="connsiteX10" fmla="*/ 108375 w 1162672"/>
              <a:gd name="connsiteY10" fmla="*/ 91338 h 931404"/>
              <a:gd name="connsiteX11" fmla="*/ 178360 w 1162672"/>
              <a:gd name="connsiteY11" fmla="*/ 30629 h 931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2672" h="931404">
                <a:moveTo>
                  <a:pt x="178360" y="30629"/>
                </a:moveTo>
                <a:lnTo>
                  <a:pt x="236016" y="0"/>
                </a:lnTo>
                <a:lnTo>
                  <a:pt x="634753" y="0"/>
                </a:lnTo>
                <a:lnTo>
                  <a:pt x="717885" y="42894"/>
                </a:lnTo>
                <a:cubicBezTo>
                  <a:pt x="747049" y="61356"/>
                  <a:pt x="775149" y="82762"/>
                  <a:pt x="801720" y="107099"/>
                </a:cubicBezTo>
                <a:lnTo>
                  <a:pt x="1162672" y="437712"/>
                </a:lnTo>
                <a:lnTo>
                  <a:pt x="1162672" y="485753"/>
                </a:lnTo>
                <a:lnTo>
                  <a:pt x="878137" y="796399"/>
                </a:lnTo>
                <a:cubicBezTo>
                  <a:pt x="707778" y="982391"/>
                  <a:pt x="397358" y="975335"/>
                  <a:pt x="184793" y="780637"/>
                </a:cubicBezTo>
                <a:cubicBezTo>
                  <a:pt x="-27772" y="585940"/>
                  <a:pt x="-61985" y="277329"/>
                  <a:pt x="108374" y="91337"/>
                </a:cubicBezTo>
                <a:lnTo>
                  <a:pt x="108375" y="91338"/>
                </a:lnTo>
                <a:cubicBezTo>
                  <a:pt x="129670" y="68089"/>
                  <a:pt x="153153" y="47856"/>
                  <a:pt x="178360" y="30629"/>
                </a:cubicBezTo>
                <a:close/>
              </a:path>
            </a:pathLst>
          </a:cu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780A204E-0BB2-4B1A-B39E-8330972CB882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rcRect l="21148" r="1407" b="1911"/>
          <a:stretch>
            <a:fillRect/>
          </a:stretch>
        </p:blipFill>
        <p:spPr>
          <a:xfrm>
            <a:off x="1603532" y="4655899"/>
            <a:ext cx="988643" cy="939142"/>
          </a:xfrm>
          <a:custGeom>
            <a:avLst/>
            <a:gdLst>
              <a:gd name="connsiteX0" fmla="*/ 316582 w 988643"/>
              <a:gd name="connsiteY0" fmla="*/ 0 h 939142"/>
              <a:gd name="connsiteX1" fmla="*/ 790560 w 988643"/>
              <a:gd name="connsiteY1" fmla="*/ 0 h 939142"/>
              <a:gd name="connsiteX2" fmla="*/ 884967 w 988643"/>
              <a:gd name="connsiteY2" fmla="*/ 106548 h 939142"/>
              <a:gd name="connsiteX3" fmla="*/ 797187 w 988643"/>
              <a:gd name="connsiteY3" fmla="*/ 794494 h 939142"/>
              <a:gd name="connsiteX4" fmla="*/ 103676 w 988643"/>
              <a:gd name="connsiteY4" fmla="*/ 798815 h 939142"/>
              <a:gd name="connsiteX5" fmla="*/ 103677 w 988643"/>
              <a:gd name="connsiteY5" fmla="*/ 798814 h 939142"/>
              <a:gd name="connsiteX6" fmla="*/ 191457 w 988643"/>
              <a:gd name="connsiteY6" fmla="*/ 110868 h 939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8643" h="939142">
                <a:moveTo>
                  <a:pt x="316582" y="0"/>
                </a:moveTo>
                <a:lnTo>
                  <a:pt x="790560" y="0"/>
                </a:lnTo>
                <a:lnTo>
                  <a:pt x="884967" y="106548"/>
                </a:lnTo>
                <a:cubicBezTo>
                  <a:pt x="1052234" y="295326"/>
                  <a:pt x="1012934" y="603329"/>
                  <a:pt x="797187" y="794494"/>
                </a:cubicBezTo>
                <a:cubicBezTo>
                  <a:pt x="581439" y="985658"/>
                  <a:pt x="270944" y="987593"/>
                  <a:pt x="103676" y="798815"/>
                </a:cubicBezTo>
                <a:lnTo>
                  <a:pt x="103677" y="798814"/>
                </a:lnTo>
                <a:cubicBezTo>
                  <a:pt x="-63590" y="610037"/>
                  <a:pt x="-24290" y="302033"/>
                  <a:pt x="191457" y="110868"/>
                </a:cubicBezTo>
                <a:close/>
              </a:path>
            </a:pathLst>
          </a:cu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12487444-5287-45E5-A147-064AE00281FC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rcRect r="14611" b="1833"/>
          <a:stretch>
            <a:fillRect/>
          </a:stretch>
        </p:blipFill>
        <p:spPr>
          <a:xfrm rot="1032081">
            <a:off x="2551418" y="4089722"/>
            <a:ext cx="1078597" cy="930003"/>
          </a:xfrm>
          <a:custGeom>
            <a:avLst/>
            <a:gdLst>
              <a:gd name="connsiteX0" fmla="*/ 239028 w 1078597"/>
              <a:gd name="connsiteY0" fmla="*/ 51406 h 930003"/>
              <a:gd name="connsiteX1" fmla="*/ 310166 w 1078597"/>
              <a:gd name="connsiteY1" fmla="*/ 0 h 930003"/>
              <a:gd name="connsiteX2" fmla="*/ 757743 w 1078597"/>
              <a:gd name="connsiteY2" fmla="*/ 0 h 930003"/>
              <a:gd name="connsiteX3" fmla="*/ 764696 w 1078597"/>
              <a:gd name="connsiteY3" fmla="*/ 2833 h 930003"/>
              <a:gd name="connsiteX4" fmla="*/ 928243 w 1078597"/>
              <a:gd name="connsiteY4" fmla="*/ 128587 h 930003"/>
              <a:gd name="connsiteX5" fmla="*/ 943237 w 1078597"/>
              <a:gd name="connsiteY5" fmla="*/ 821949 h 930003"/>
              <a:gd name="connsiteX6" fmla="*/ 943237 w 1078597"/>
              <a:gd name="connsiteY6" fmla="*/ 821948 h 930003"/>
              <a:gd name="connsiteX7" fmla="*/ 254021 w 1078597"/>
              <a:gd name="connsiteY7" fmla="*/ 744766 h 930003"/>
              <a:gd name="connsiteX8" fmla="*/ 0 w 1078597"/>
              <a:gd name="connsiteY8" fmla="*/ 466818 h 930003"/>
              <a:gd name="connsiteX9" fmla="*/ 0 w 1078597"/>
              <a:gd name="connsiteY9" fmla="*/ 269856 h 93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78597" h="930003">
                <a:moveTo>
                  <a:pt x="239028" y="51406"/>
                </a:moveTo>
                <a:lnTo>
                  <a:pt x="310166" y="0"/>
                </a:lnTo>
                <a:lnTo>
                  <a:pt x="757743" y="0"/>
                </a:lnTo>
                <a:lnTo>
                  <a:pt x="764696" y="2833"/>
                </a:lnTo>
                <a:cubicBezTo>
                  <a:pt x="823880" y="33336"/>
                  <a:pt x="879628" y="75392"/>
                  <a:pt x="928243" y="128587"/>
                </a:cubicBezTo>
                <a:cubicBezTo>
                  <a:pt x="1122705" y="341367"/>
                  <a:pt x="1129418" y="651796"/>
                  <a:pt x="943237" y="821949"/>
                </a:cubicBezTo>
                <a:lnTo>
                  <a:pt x="943237" y="821948"/>
                </a:lnTo>
                <a:cubicBezTo>
                  <a:pt x="757056" y="992101"/>
                  <a:pt x="448484" y="957546"/>
                  <a:pt x="254021" y="744766"/>
                </a:cubicBezTo>
                <a:lnTo>
                  <a:pt x="0" y="466818"/>
                </a:lnTo>
                <a:lnTo>
                  <a:pt x="0" y="269856"/>
                </a:lnTo>
                <a:close/>
              </a:path>
            </a:pathLst>
          </a:cu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E8CE22-FCC5-4AB6-8C89-F1D573C24E94}"/>
              </a:ext>
            </a:extLst>
          </p:cNvPr>
          <p:cNvPicPr>
            <a:picLocks noChangeAspect="1"/>
          </p:cNvPicPr>
          <p:nvPr/>
        </p:nvPicPr>
        <p:blipFill>
          <a:blip r:embed="rId21" cstate="print"/>
          <a:srcRect l="13020" t="653" r="16804"/>
          <a:stretch>
            <a:fillRect/>
          </a:stretch>
        </p:blipFill>
        <p:spPr>
          <a:xfrm>
            <a:off x="1500431" y="2541297"/>
            <a:ext cx="954415" cy="1013362"/>
          </a:xfrm>
          <a:custGeom>
            <a:avLst/>
            <a:gdLst>
              <a:gd name="connsiteX0" fmla="*/ 500476 w 954415"/>
              <a:gd name="connsiteY0" fmla="*/ 1388 h 1013362"/>
              <a:gd name="connsiteX1" fmla="*/ 762949 w 954415"/>
              <a:gd name="connsiteY1" fmla="*/ 66584 h 1013362"/>
              <a:gd name="connsiteX2" fmla="*/ 762949 w 954415"/>
              <a:gd name="connsiteY2" fmla="*/ 66585 h 1013362"/>
              <a:gd name="connsiteX3" fmla="*/ 859376 w 954415"/>
              <a:gd name="connsiteY3" fmla="*/ 753373 h 1013362"/>
              <a:gd name="connsiteX4" fmla="*/ 689285 w 954415"/>
              <a:gd name="connsiteY4" fmla="*/ 1013362 h 1013362"/>
              <a:gd name="connsiteX5" fmla="*/ 303428 w 954415"/>
              <a:gd name="connsiteY5" fmla="*/ 1013362 h 1013362"/>
              <a:gd name="connsiteX6" fmla="*/ 191468 w 954415"/>
              <a:gd name="connsiteY6" fmla="*/ 940116 h 1013362"/>
              <a:gd name="connsiteX7" fmla="*/ 95041 w 954415"/>
              <a:gd name="connsiteY7" fmla="*/ 253328 h 1013362"/>
              <a:gd name="connsiteX8" fmla="*/ 500476 w 954415"/>
              <a:gd name="connsiteY8" fmla="*/ 1388 h 101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4415" h="1013362">
                <a:moveTo>
                  <a:pt x="500476" y="1388"/>
                </a:moveTo>
                <a:cubicBezTo>
                  <a:pt x="592280" y="-5803"/>
                  <a:pt x="683800" y="14803"/>
                  <a:pt x="762949" y="66584"/>
                </a:cubicBezTo>
                <a:lnTo>
                  <a:pt x="762949" y="66585"/>
                </a:lnTo>
                <a:cubicBezTo>
                  <a:pt x="974014" y="204668"/>
                  <a:pt x="1017186" y="512153"/>
                  <a:pt x="859376" y="753373"/>
                </a:cubicBezTo>
                <a:lnTo>
                  <a:pt x="689285" y="1013362"/>
                </a:lnTo>
                <a:lnTo>
                  <a:pt x="303428" y="1013362"/>
                </a:lnTo>
                <a:lnTo>
                  <a:pt x="191468" y="940116"/>
                </a:lnTo>
                <a:cubicBezTo>
                  <a:pt x="-19598" y="802032"/>
                  <a:pt x="-62770" y="494548"/>
                  <a:pt x="95041" y="253328"/>
                </a:cubicBezTo>
                <a:cubicBezTo>
                  <a:pt x="193672" y="102566"/>
                  <a:pt x="347469" y="13371"/>
                  <a:pt x="500476" y="1388"/>
                </a:cubicBezTo>
                <a:close/>
              </a:path>
            </a:pathLst>
          </a:cu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01E3CC09-F24C-4B0B-B5BF-C4113BB980C0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rcRect l="24112" t="6431" r="1915" b="9654"/>
          <a:stretch>
            <a:fillRect/>
          </a:stretch>
        </p:blipFill>
        <p:spPr>
          <a:xfrm>
            <a:off x="2563252" y="2910177"/>
            <a:ext cx="1074411" cy="914114"/>
          </a:xfrm>
          <a:custGeom>
            <a:avLst/>
            <a:gdLst>
              <a:gd name="connsiteX0" fmla="*/ 584894 w 1074411"/>
              <a:gd name="connsiteY0" fmla="*/ 1502 h 914114"/>
              <a:gd name="connsiteX1" fmla="*/ 1073404 w 1074411"/>
              <a:gd name="connsiteY1" fmla="*/ 493775 h 914114"/>
              <a:gd name="connsiteX2" fmla="*/ 1073403 w 1074411"/>
              <a:gd name="connsiteY2" fmla="*/ 493775 h 914114"/>
              <a:gd name="connsiteX3" fmla="*/ 520637 w 1074411"/>
              <a:gd name="connsiteY3" fmla="*/ 912613 h 914114"/>
              <a:gd name="connsiteX4" fmla="*/ 0 w 1074411"/>
              <a:gd name="connsiteY4" fmla="*/ 875894 h 914114"/>
              <a:gd name="connsiteX5" fmla="*/ 32128 w 1074411"/>
              <a:gd name="connsiteY5" fmla="*/ 420339 h 914114"/>
              <a:gd name="connsiteX6" fmla="*/ 584894 w 1074411"/>
              <a:gd name="connsiteY6" fmla="*/ 1502 h 91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4411" h="914114">
                <a:moveTo>
                  <a:pt x="584894" y="1502"/>
                </a:moveTo>
                <a:cubicBezTo>
                  <a:pt x="872435" y="21781"/>
                  <a:pt x="1091148" y="242179"/>
                  <a:pt x="1073404" y="493775"/>
                </a:cubicBezTo>
                <a:lnTo>
                  <a:pt x="1073403" y="493775"/>
                </a:lnTo>
                <a:cubicBezTo>
                  <a:pt x="1055659" y="745371"/>
                  <a:pt x="808178" y="932892"/>
                  <a:pt x="520637" y="912613"/>
                </a:cubicBezTo>
                <a:lnTo>
                  <a:pt x="0" y="875894"/>
                </a:lnTo>
                <a:lnTo>
                  <a:pt x="32128" y="420339"/>
                </a:lnTo>
                <a:cubicBezTo>
                  <a:pt x="49872" y="168743"/>
                  <a:pt x="297354" y="-18777"/>
                  <a:pt x="584894" y="1502"/>
                </a:cubicBezTo>
                <a:close/>
              </a:path>
            </a:pathLst>
          </a:custGeom>
          <a:ln w="38100">
            <a:solidFill>
              <a:schemeClr val="accent1">
                <a:lumMod val="75000"/>
              </a:schemeClr>
            </a:solidFill>
          </a:ln>
        </p:spPr>
      </p:pic>
      <p:sp>
        <p:nvSpPr>
          <p:cNvPr id="12" name="Овал 11"/>
          <p:cNvSpPr/>
          <p:nvPr/>
        </p:nvSpPr>
        <p:spPr>
          <a:xfrm>
            <a:off x="1368014" y="3422073"/>
            <a:ext cx="1469144" cy="126958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pic>
        <p:nvPicPr>
          <p:cNvPr id="13" name="Объект 3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 xmlns="">
                  <a14:imgLayer r:embed="rId24">
                    <a14:imgEffect>
                      <a14:backgroundRemoval t="5963" b="100000" l="0" r="47186">
                        <a14:foregroundMark x1="18350" y1="59824" x2="33616" y2="57087"/>
                        <a14:foregroundMark x1="35004" y1="16129" x2="35004" y2="16129"/>
                        <a14:foregroundMark x1="34002" y1="20723" x2="34002" y2="20723"/>
                        <a14:foregroundMark x1="20740" y1="84751" x2="13955" y2="97458"/>
                        <a14:foregroundMark x1="37008" y1="83969" x2="42020" y2="97165"/>
                        <a14:foregroundMark x1="35621" y1="94917" x2="40786" y2="95210"/>
                        <a14:foregroundMark x1="35158" y1="95406" x2="36160" y2="94624"/>
                        <a14:foregroundMark x1="14958" y1="96970" x2="20740" y2="96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1194" b="32279"/>
          <a:stretch/>
        </p:blipFill>
        <p:spPr>
          <a:xfrm>
            <a:off x="1580881" y="3316953"/>
            <a:ext cx="1140301" cy="1227337"/>
          </a:xfrm>
          <a:prstGeom prst="rect">
            <a:avLst/>
          </a:prstGeom>
        </p:spPr>
      </p:pic>
      <p:pic>
        <p:nvPicPr>
          <p:cNvPr id="33" name="Наташа Королёва - Маленькая страна (minus)">
            <a:hlinkClick r:id="" action="ppaction://media"/>
            <a:extLst>
              <a:ext uri="{FF2B5EF4-FFF2-40B4-BE49-F238E27FC236}">
                <a16:creationId xmlns:a16="http://schemas.microsoft.com/office/drawing/2014/main" xmlns="" id="{494CF3FB-64E9-41CD-B525-9FE955F034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5">
                  <p14:trim end="199690.5625"/>
                  <p14:fade out="500"/>
                </p14:media>
              </p:ext>
            </p:extLst>
          </p:nvPr>
        </p:nvPicPr>
        <p:blipFill>
          <a:blip r:embed="rId26" cstate="print"/>
          <a:stretch>
            <a:fillRect/>
          </a:stretch>
        </p:blipFill>
        <p:spPr>
          <a:xfrm>
            <a:off x="243809" y="5867074"/>
            <a:ext cx="487363" cy="48736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5D63D0F7-D4A5-4291-8F5C-E396A4041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8773" y="1736501"/>
            <a:ext cx="1450910" cy="143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410631E9-8D7A-4816-B153-E691AA7EB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3619" y="2760382"/>
            <a:ext cx="1452247" cy="151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DF51EB6F-BAE7-48D8-A227-4396744A0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3532" y="157233"/>
            <a:ext cx="1264025" cy="137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A3474D9A-5033-4F3B-87D0-785F18AFE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6101" y="4845044"/>
            <a:ext cx="1251191" cy="149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AutoShape 12">
            <a:extLst>
              <a:ext uri="{FF2B5EF4-FFF2-40B4-BE49-F238E27FC236}">
                <a16:creationId xmlns:a16="http://schemas.microsoft.com/office/drawing/2014/main" xmlns="" id="{F549A086-FA11-49B1-8564-8AE6834A19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xmlns="" id="{75CE8019-B56F-4BA3-9197-0A9AC89D5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 xmlns="">
                  <a14:imgLayer r:embed="rId32">
                    <a14:imgEffect>
                      <a14:backgroundRemoval t="10000" b="96667" l="938" r="96484">
                        <a14:foregroundMark x1="27969" y1="62361" x2="26406" y2="75556"/>
                        <a14:foregroundMark x1="26406" y1="75556" x2="21094" y2="77917"/>
                        <a14:foregroundMark x1="21094" y1="77917" x2="20313" y2="70417"/>
                        <a14:foregroundMark x1="12578" y1="66528" x2="15234" y2="77361"/>
                        <a14:foregroundMark x1="15391" y1="66111" x2="14453" y2="93611"/>
                        <a14:foregroundMark x1="5703" y1="73333" x2="5703" y2="73333"/>
                        <a14:foregroundMark x1="938" y1="82361" x2="938" y2="82361"/>
                        <a14:foregroundMark x1="93281" y1="87500" x2="84063" y2="92778"/>
                        <a14:foregroundMark x1="84063" y1="92778" x2="40703" y2="87778"/>
                        <a14:foregroundMark x1="26563" y1="92361" x2="46250" y2="96667"/>
                        <a14:foregroundMark x1="96484" y1="86667" x2="96484" y2="86667"/>
                        <a14:foregroundMark x1="6172" y1="71250" x2="6172" y2="71250"/>
                        <a14:foregroundMark x1="4609" y1="71250" x2="4609" y2="71250"/>
                        <a14:backgroundMark x1="48438" y1="61389" x2="54453" y2="47639"/>
                        <a14:backgroundMark x1="54453" y1="47639" x2="58828" y2="41806"/>
                        <a14:backgroundMark x1="64766" y1="69306" x2="64766" y2="69306"/>
                        <a14:backgroundMark x1="40391" y1="68611" x2="40078" y2="65833"/>
                        <a14:backgroundMark x1="34297" y1="67222" x2="34297" y2="67222"/>
                        <a14:backgroundMark x1="6719" y1="78472" x2="6719" y2="78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7508" y="5411662"/>
            <a:ext cx="1957133" cy="110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4">
            <a:extLst>
              <a:ext uri="{FF2B5EF4-FFF2-40B4-BE49-F238E27FC236}">
                <a16:creationId xmlns:a16="http://schemas.microsoft.com/office/drawing/2014/main" xmlns="" id="{6C217CA4-3675-405D-9D1E-5591415E7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 xmlns="">
                  <a14:imgLayer r:embed="rId32">
                    <a14:imgEffect>
                      <a14:backgroundRemoval t="10000" b="96667" l="938" r="96484">
                        <a14:foregroundMark x1="27969" y1="62361" x2="26406" y2="75556"/>
                        <a14:foregroundMark x1="26406" y1="75556" x2="21094" y2="77917"/>
                        <a14:foregroundMark x1="21094" y1="77917" x2="20313" y2="70417"/>
                        <a14:foregroundMark x1="12578" y1="66528" x2="15234" y2="77361"/>
                        <a14:foregroundMark x1="15391" y1="66111" x2="14453" y2="93611"/>
                        <a14:foregroundMark x1="5703" y1="73333" x2="5703" y2="73333"/>
                        <a14:foregroundMark x1="938" y1="82361" x2="938" y2="82361"/>
                        <a14:foregroundMark x1="93281" y1="87500" x2="84063" y2="92778"/>
                        <a14:foregroundMark x1="84063" y1="92778" x2="40703" y2="87778"/>
                        <a14:foregroundMark x1="26563" y1="92361" x2="46250" y2="96667"/>
                        <a14:foregroundMark x1="96484" y1="86667" x2="96484" y2="86667"/>
                        <a14:foregroundMark x1="6172" y1="71250" x2="6172" y2="71250"/>
                        <a14:foregroundMark x1="4609" y1="71250" x2="4609" y2="71250"/>
                        <a14:backgroundMark x1="48438" y1="61389" x2="54453" y2="47639"/>
                        <a14:backgroundMark x1="54453" y1="47639" x2="58828" y2="41806"/>
                        <a14:backgroundMark x1="64766" y1="69306" x2="64766" y2="69306"/>
                        <a14:backgroundMark x1="40391" y1="68611" x2="40078" y2="65833"/>
                        <a14:backgroundMark x1="34297" y1="67222" x2="34297" y2="67222"/>
                        <a14:backgroundMark x1="6719" y1="78472" x2="6719" y2="78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27" y="5439353"/>
            <a:ext cx="1957133" cy="110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425AE3EF-DF64-454D-953E-51C63113C501}"/>
              </a:ext>
            </a:extLst>
          </p:cNvPr>
          <p:cNvSpPr/>
          <p:nvPr/>
        </p:nvSpPr>
        <p:spPr>
          <a:xfrm>
            <a:off x="207233" y="5769662"/>
            <a:ext cx="349979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Здоровье </a:t>
            </a:r>
          </a:p>
        </p:txBody>
      </p:sp>
      <p:pic>
        <p:nvPicPr>
          <p:cNvPr id="54" name="Picture 14">
            <a:extLst>
              <a:ext uri="{FF2B5EF4-FFF2-40B4-BE49-F238E27FC236}">
                <a16:creationId xmlns:a16="http://schemas.microsoft.com/office/drawing/2014/main" xmlns="" id="{5DF98446-EF1A-4191-ADAA-1E18A38D9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 xmlns="">
                  <a14:imgLayer r:embed="rId32">
                    <a14:imgEffect>
                      <a14:backgroundRemoval t="10000" b="96667" l="938" r="96484">
                        <a14:foregroundMark x1="27969" y1="62361" x2="26406" y2="75556"/>
                        <a14:foregroundMark x1="26406" y1="75556" x2="21094" y2="77917"/>
                        <a14:foregroundMark x1="21094" y1="77917" x2="20313" y2="70417"/>
                        <a14:foregroundMark x1="12578" y1="66528" x2="15234" y2="77361"/>
                        <a14:foregroundMark x1="15391" y1="66111" x2="14453" y2="93611"/>
                        <a14:foregroundMark x1="5703" y1="73333" x2="5703" y2="73333"/>
                        <a14:foregroundMark x1="938" y1="82361" x2="938" y2="82361"/>
                        <a14:foregroundMark x1="93281" y1="87500" x2="84063" y2="92778"/>
                        <a14:foregroundMark x1="84063" y1="92778" x2="40703" y2="87778"/>
                        <a14:foregroundMark x1="26563" y1="92361" x2="46250" y2="96667"/>
                        <a14:foregroundMark x1="96484" y1="86667" x2="96484" y2="86667"/>
                        <a14:foregroundMark x1="6172" y1="71250" x2="6172" y2="71250"/>
                        <a14:foregroundMark x1="4609" y1="71250" x2="4609" y2="71250"/>
                        <a14:backgroundMark x1="48438" y1="61389" x2="54453" y2="47639"/>
                        <a14:backgroundMark x1="54453" y1="47639" x2="58828" y2="41806"/>
                        <a14:backgroundMark x1="64766" y1="69306" x2="64766" y2="69306"/>
                        <a14:backgroundMark x1="40391" y1="68611" x2="40078" y2="65833"/>
                        <a14:backgroundMark x1="34297" y1="67222" x2="34297" y2="67222"/>
                        <a14:backgroundMark x1="6719" y1="78472" x2="6719" y2="78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3475" y="5445645"/>
            <a:ext cx="1957133" cy="110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Капля 28"/>
          <p:cNvSpPr/>
          <p:nvPr/>
        </p:nvSpPr>
        <p:spPr>
          <a:xfrm rot="7195516" flipV="1">
            <a:off x="7517849" y="4956106"/>
            <a:ext cx="1139131" cy="1096876"/>
          </a:xfrm>
          <a:prstGeom prst="teardrop">
            <a:avLst/>
          </a:prstGeom>
          <a:solidFill>
            <a:schemeClr val="accent6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2" name="Picture 14">
            <a:extLst>
              <a:ext uri="{FF2B5EF4-FFF2-40B4-BE49-F238E27FC236}">
                <a16:creationId xmlns:a16="http://schemas.microsoft.com/office/drawing/2014/main" xmlns="" id="{185816DC-038F-4D2C-9901-8F89D90FB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 xmlns="">
                  <a14:imgLayer r:embed="rId32">
                    <a14:imgEffect>
                      <a14:backgroundRemoval t="10000" b="96667" l="938" r="96484">
                        <a14:foregroundMark x1="27969" y1="62361" x2="26406" y2="75556"/>
                        <a14:foregroundMark x1="26406" y1="75556" x2="21094" y2="77917"/>
                        <a14:foregroundMark x1="21094" y1="77917" x2="20313" y2="70417"/>
                        <a14:foregroundMark x1="12578" y1="66528" x2="15234" y2="77361"/>
                        <a14:foregroundMark x1="15391" y1="66111" x2="14453" y2="93611"/>
                        <a14:foregroundMark x1="5703" y1="73333" x2="5703" y2="73333"/>
                        <a14:foregroundMark x1="938" y1="82361" x2="938" y2="82361"/>
                        <a14:foregroundMark x1="93281" y1="87500" x2="84063" y2="92778"/>
                        <a14:foregroundMark x1="84063" y1="92778" x2="40703" y2="87778"/>
                        <a14:foregroundMark x1="26563" y1="92361" x2="46250" y2="96667"/>
                        <a14:foregroundMark x1="96484" y1="86667" x2="96484" y2="86667"/>
                        <a14:foregroundMark x1="6172" y1="71250" x2="6172" y2="71250"/>
                        <a14:foregroundMark x1="4609" y1="71250" x2="4609" y2="71250"/>
                        <a14:backgroundMark x1="48438" y1="61389" x2="54453" y2="47639"/>
                        <a14:backgroundMark x1="54453" y1="47639" x2="58828" y2="41806"/>
                        <a14:backgroundMark x1="64766" y1="69306" x2="64766" y2="69306"/>
                        <a14:backgroundMark x1="40391" y1="68611" x2="40078" y2="65833"/>
                        <a14:backgroundMark x1="34297" y1="67222" x2="34297" y2="67222"/>
                        <a14:backgroundMark x1="6719" y1="78472" x2="6719" y2="78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3428" y="5439353"/>
            <a:ext cx="1957133" cy="110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EC742343-E67A-4851-8216-8CA5C3814147}"/>
              </a:ext>
            </a:extLst>
          </p:cNvPr>
          <p:cNvSpPr/>
          <p:nvPr/>
        </p:nvSpPr>
        <p:spPr>
          <a:xfrm>
            <a:off x="5632162" y="5649898"/>
            <a:ext cx="349979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Развитие</a:t>
            </a:r>
          </a:p>
        </p:txBody>
      </p:sp>
      <p:pic>
        <p:nvPicPr>
          <p:cNvPr id="1040" name="Picture 16">
            <a:extLst>
              <a:ext uri="{FF2B5EF4-FFF2-40B4-BE49-F238E27FC236}">
                <a16:creationId xmlns:a16="http://schemas.microsoft.com/office/drawing/2014/main" xmlns="" id="{E997CEF1-94B5-43DD-A6BC-32E44253A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 xmlns="">
                  <a14:imgLayer r:embed="rId34">
                    <a14:imgEffect>
                      <a14:backgroundRemoval t="1618" b="97500" l="1333" r="99667">
                        <a14:foregroundMark x1="36556" y1="11324" x2="23444" y2="5735"/>
                        <a14:foregroundMark x1="39778" y1="7941" x2="47444" y2="16471"/>
                        <a14:foregroundMark x1="47444" y1="16471" x2="50556" y2="24265"/>
                        <a14:foregroundMark x1="50556" y1="24265" x2="60333" y2="7794"/>
                        <a14:foregroundMark x1="60333" y1="7794" x2="65667" y2="4706"/>
                        <a14:foregroundMark x1="65667" y1="4706" x2="72222" y2="6324"/>
                        <a14:foregroundMark x1="72222" y1="6324" x2="78778" y2="5294"/>
                        <a14:foregroundMark x1="78778" y1="5294" x2="80778" y2="7647"/>
                        <a14:foregroundMark x1="74333" y1="5735" x2="58778" y2="28529"/>
                        <a14:foregroundMark x1="58778" y1="28529" x2="47444" y2="35294"/>
                        <a14:foregroundMark x1="19778" y1="27794" x2="32889" y2="22206"/>
                        <a14:foregroundMark x1="32889" y1="22206" x2="39111" y2="22206"/>
                        <a14:foregroundMark x1="10556" y1="44559" x2="25667" y2="44559"/>
                        <a14:foregroundMark x1="25667" y1="44559" x2="25889" y2="45000"/>
                        <a14:foregroundMark x1="14778" y1="64412" x2="39556" y2="52059"/>
                        <a14:foregroundMark x1="34222" y1="32941" x2="40222" y2="41618"/>
                        <a14:foregroundMark x1="40222" y1="41618" x2="40222" y2="41765"/>
                        <a14:foregroundMark x1="3556" y1="45735" x2="2444" y2="49559"/>
                        <a14:foregroundMark x1="29889" y1="82647" x2="22333" y2="86029"/>
                        <a14:foregroundMark x1="22333" y1="86029" x2="25000" y2="94118"/>
                        <a14:foregroundMark x1="25000" y1="94118" x2="44778" y2="97941"/>
                        <a14:foregroundMark x1="44778" y1="97941" x2="48333" y2="96618"/>
                        <a14:foregroundMark x1="94000" y1="26471" x2="94333" y2="34118"/>
                        <a14:foregroundMark x1="94333" y1="34118" x2="98667" y2="47353"/>
                        <a14:foregroundMark x1="98667" y1="47353" x2="91000" y2="56912"/>
                        <a14:foregroundMark x1="91000" y1="56912" x2="90000" y2="59853"/>
                        <a14:foregroundMark x1="97667" y1="41029" x2="99667" y2="47353"/>
                        <a14:foregroundMark x1="22333" y1="3824" x2="24556" y2="1618"/>
                        <a14:foregroundMark x1="1667" y1="46324" x2="1333" y2="50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995" y="1480897"/>
            <a:ext cx="989295" cy="74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6">
            <a:extLst>
              <a:ext uri="{FF2B5EF4-FFF2-40B4-BE49-F238E27FC236}">
                <a16:creationId xmlns:a16="http://schemas.microsoft.com/office/drawing/2014/main" xmlns="" id="{E148808F-2742-44EB-A454-9CBC2D4A8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 xmlns="">
                  <a14:imgLayer r:embed="rId34">
                    <a14:imgEffect>
                      <a14:backgroundRemoval t="1618" b="97500" l="1333" r="99667">
                        <a14:foregroundMark x1="36556" y1="11324" x2="23444" y2="5735"/>
                        <a14:foregroundMark x1="39778" y1="7941" x2="47444" y2="16471"/>
                        <a14:foregroundMark x1="47444" y1="16471" x2="50556" y2="24265"/>
                        <a14:foregroundMark x1="50556" y1="24265" x2="60333" y2="7794"/>
                        <a14:foregroundMark x1="60333" y1="7794" x2="65667" y2="4706"/>
                        <a14:foregroundMark x1="65667" y1="4706" x2="72222" y2="6324"/>
                        <a14:foregroundMark x1="72222" y1="6324" x2="78778" y2="5294"/>
                        <a14:foregroundMark x1="78778" y1="5294" x2="80778" y2="7647"/>
                        <a14:foregroundMark x1="74333" y1="5735" x2="58778" y2="28529"/>
                        <a14:foregroundMark x1="58778" y1="28529" x2="47444" y2="35294"/>
                        <a14:foregroundMark x1="19778" y1="27794" x2="32889" y2="22206"/>
                        <a14:foregroundMark x1="32889" y1="22206" x2="39111" y2="22206"/>
                        <a14:foregroundMark x1="10556" y1="44559" x2="25667" y2="44559"/>
                        <a14:foregroundMark x1="25667" y1="44559" x2="25889" y2="45000"/>
                        <a14:foregroundMark x1="14778" y1="64412" x2="39556" y2="52059"/>
                        <a14:foregroundMark x1="34222" y1="32941" x2="40222" y2="41618"/>
                        <a14:foregroundMark x1="40222" y1="41618" x2="40222" y2="41765"/>
                        <a14:foregroundMark x1="3556" y1="45735" x2="2444" y2="49559"/>
                        <a14:foregroundMark x1="29889" y1="82647" x2="22333" y2="86029"/>
                        <a14:foregroundMark x1="22333" y1="86029" x2="25000" y2="94118"/>
                        <a14:foregroundMark x1="25000" y1="94118" x2="44778" y2="97941"/>
                        <a14:foregroundMark x1="44778" y1="97941" x2="48333" y2="96618"/>
                        <a14:foregroundMark x1="94000" y1="26471" x2="94333" y2="34118"/>
                        <a14:foregroundMark x1="94333" y1="34118" x2="98667" y2="47353"/>
                        <a14:foregroundMark x1="98667" y1="47353" x2="91000" y2="56912"/>
                        <a14:foregroundMark x1="91000" y1="56912" x2="90000" y2="59853"/>
                        <a14:foregroundMark x1="97667" y1="41029" x2="99667" y2="47353"/>
                        <a14:foregroundMark x1="22333" y1="3824" x2="24556" y2="1618"/>
                        <a14:foregroundMark x1="1667" y1="46324" x2="1333" y2="50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87414" y="1454217"/>
            <a:ext cx="989295" cy="74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6">
            <a:extLst>
              <a:ext uri="{FF2B5EF4-FFF2-40B4-BE49-F238E27FC236}">
                <a16:creationId xmlns:a16="http://schemas.microsoft.com/office/drawing/2014/main" xmlns="" id="{3F659E46-71FD-44C1-ABC0-FFB5579A3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 xmlns="">
                  <a14:imgLayer r:embed="rId34">
                    <a14:imgEffect>
                      <a14:backgroundRemoval t="1618" b="97500" l="1333" r="99667">
                        <a14:foregroundMark x1="36556" y1="11324" x2="23444" y2="5735"/>
                        <a14:foregroundMark x1="39778" y1="7941" x2="47444" y2="16471"/>
                        <a14:foregroundMark x1="47444" y1="16471" x2="50556" y2="24265"/>
                        <a14:foregroundMark x1="50556" y1="24265" x2="60333" y2="7794"/>
                        <a14:foregroundMark x1="60333" y1="7794" x2="65667" y2="4706"/>
                        <a14:foregroundMark x1="65667" y1="4706" x2="72222" y2="6324"/>
                        <a14:foregroundMark x1="72222" y1="6324" x2="78778" y2="5294"/>
                        <a14:foregroundMark x1="78778" y1="5294" x2="80778" y2="7647"/>
                        <a14:foregroundMark x1="74333" y1="5735" x2="58778" y2="28529"/>
                        <a14:foregroundMark x1="58778" y1="28529" x2="47444" y2="35294"/>
                        <a14:foregroundMark x1="19778" y1="27794" x2="32889" y2="22206"/>
                        <a14:foregroundMark x1="32889" y1="22206" x2="39111" y2="22206"/>
                        <a14:foregroundMark x1="10556" y1="44559" x2="25667" y2="44559"/>
                        <a14:foregroundMark x1="25667" y1="44559" x2="25889" y2="45000"/>
                        <a14:foregroundMark x1="14778" y1="64412" x2="39556" y2="52059"/>
                        <a14:foregroundMark x1="34222" y1="32941" x2="40222" y2="41618"/>
                        <a14:foregroundMark x1="40222" y1="41618" x2="40222" y2="41765"/>
                        <a14:foregroundMark x1="3556" y1="45735" x2="2444" y2="49559"/>
                        <a14:foregroundMark x1="29889" y1="82647" x2="22333" y2="86029"/>
                        <a14:foregroundMark x1="22333" y1="86029" x2="25000" y2="94118"/>
                        <a14:foregroundMark x1="25000" y1="94118" x2="44778" y2="97941"/>
                        <a14:foregroundMark x1="44778" y1="97941" x2="48333" y2="96618"/>
                        <a14:foregroundMark x1="94000" y1="26471" x2="94333" y2="34118"/>
                        <a14:foregroundMark x1="94333" y1="34118" x2="98667" y2="47353"/>
                        <a14:foregroundMark x1="98667" y1="47353" x2="91000" y2="56912"/>
                        <a14:foregroundMark x1="91000" y1="56912" x2="90000" y2="59853"/>
                        <a14:foregroundMark x1="97667" y1="41029" x2="99667" y2="47353"/>
                        <a14:foregroundMark x1="22333" y1="3824" x2="24556" y2="1618"/>
                        <a14:foregroundMark x1="1667" y1="46324" x2="1333" y2="50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6472" y="297336"/>
            <a:ext cx="989295" cy="74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xmlns="" id="{20966203-0AA3-4BFA-A533-10D327AB1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 xmlns="">
                  <a14:imgLayer r:embed="rId36">
                    <a14:imgEffect>
                      <a14:backgroundRemoval t="2963" b="96667" l="4556" r="97000">
                        <a14:foregroundMark x1="38000" y1="91852" x2="44444" y2="91481"/>
                        <a14:foregroundMark x1="60778" y1="94630" x2="73333" y2="96667"/>
                        <a14:foregroundMark x1="73333" y1="96667" x2="74111" y2="96667"/>
                        <a14:foregroundMark x1="91778" y1="51852" x2="97111" y2="68889"/>
                        <a14:foregroundMark x1="97111" y1="68889" x2="96667" y2="72963"/>
                        <a14:foregroundMark x1="43444" y1="6296" x2="34778" y2="2963"/>
                        <a14:foregroundMark x1="5667" y1="42037" x2="4556" y2="55926"/>
                        <a14:foregroundMark x1="4556" y1="55926" x2="5778" y2="6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43887">
            <a:off x="7171021" y="6130517"/>
            <a:ext cx="649190" cy="38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8">
            <a:extLst>
              <a:ext uri="{FF2B5EF4-FFF2-40B4-BE49-F238E27FC236}">
                <a16:creationId xmlns:a16="http://schemas.microsoft.com/office/drawing/2014/main" xmlns="" id="{113724B4-8D19-47C6-BF75-1696A56A6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 xmlns="">
                  <a14:imgLayer r:embed="rId36">
                    <a14:imgEffect>
                      <a14:backgroundRemoval t="2963" b="96667" l="4556" r="97000">
                        <a14:foregroundMark x1="38000" y1="91852" x2="44444" y2="91481"/>
                        <a14:foregroundMark x1="60778" y1="94630" x2="73333" y2="96667"/>
                        <a14:foregroundMark x1="73333" y1="96667" x2="74111" y2="96667"/>
                        <a14:foregroundMark x1="91778" y1="51852" x2="97111" y2="68889"/>
                        <a14:foregroundMark x1="97111" y1="68889" x2="96667" y2="72963"/>
                        <a14:foregroundMark x1="43444" y1="6296" x2="34778" y2="2963"/>
                        <a14:foregroundMark x1="5667" y1="42037" x2="4556" y2="55926"/>
                        <a14:foregroundMark x1="4556" y1="55926" x2="5778" y2="6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43887">
            <a:off x="2254556" y="1192374"/>
            <a:ext cx="649190" cy="38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8">
            <a:extLst>
              <a:ext uri="{FF2B5EF4-FFF2-40B4-BE49-F238E27FC236}">
                <a16:creationId xmlns:a16="http://schemas.microsoft.com/office/drawing/2014/main" xmlns="" id="{5E456065-FF8A-4F8A-8670-563E63A01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 xmlns="">
                  <a14:imgLayer r:embed="rId36">
                    <a14:imgEffect>
                      <a14:backgroundRemoval t="2963" b="96667" l="4556" r="97000">
                        <a14:foregroundMark x1="38000" y1="91852" x2="44444" y2="91481"/>
                        <a14:foregroundMark x1="60778" y1="94630" x2="73333" y2="96667"/>
                        <a14:foregroundMark x1="73333" y1="96667" x2="74111" y2="96667"/>
                        <a14:foregroundMark x1="91778" y1="51852" x2="97111" y2="68889"/>
                        <a14:foregroundMark x1="97111" y1="68889" x2="96667" y2="72963"/>
                        <a14:foregroundMark x1="43444" y1="6296" x2="34778" y2="2963"/>
                        <a14:foregroundMark x1="5667" y1="42037" x2="4556" y2="55926"/>
                        <a14:foregroundMark x1="4556" y1="55926" x2="5778" y2="6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737002">
            <a:off x="6780216" y="1202393"/>
            <a:ext cx="649190" cy="38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27498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8000">
        <p15:prstTrans prst="peelOff"/>
      </p:transition>
    </mc:Choice>
    <mc:Fallback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07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4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8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8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8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8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8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8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8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8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8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8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8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8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8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8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17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17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187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1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187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1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nodeType="withEffect">
                                  <p:stCondLst>
                                    <p:cond delay="187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1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nodeType="withEffect">
                                  <p:stCondLst>
                                    <p:cond delay="18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1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nodeType="withEffect">
                                  <p:stCondLst>
                                    <p:cond delay="197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1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nodeType="withEffect">
                                  <p:stCondLst>
                                    <p:cond delay="197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1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nodeType="withEffect">
                                  <p:stCondLst>
                                    <p:cond delay="197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175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nodeType="withEffect">
                                  <p:stCondLst>
                                    <p:cond delay="19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1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nodeType="withEffect">
                                  <p:stCondLst>
                                    <p:cond delay="197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1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nodeType="withEffect">
                                  <p:stCondLst>
                                    <p:cond delay="197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nodeType="withEffect">
                                  <p:stCondLst>
                                    <p:cond delay="197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nodeType="withEffect">
                                  <p:stCondLst>
                                    <p:cond delay="197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nodeType="withEffect">
                                  <p:stCondLst>
                                    <p:cond delay="197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nodeType="withEffect">
                                  <p:stCondLst>
                                    <p:cond delay="1975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1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24" grpId="0" animBg="1"/>
      <p:bldP spid="23" grpId="0" animBg="1"/>
      <p:bldP spid="25" grpId="0" animBg="1"/>
      <p:bldP spid="28" grpId="0" animBg="1"/>
      <p:bldP spid="20" grpId="0" animBg="1"/>
      <p:bldP spid="3" grpId="0"/>
      <p:bldP spid="12" grpId="0" animBg="1"/>
      <p:bldP spid="14" grpId="0"/>
      <p:bldP spid="29" grpId="0" animBg="1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7" t="1905" r="857" b="1714"/>
          <a:stretch/>
        </p:blipFill>
        <p:spPr>
          <a:xfrm>
            <a:off x="-1" y="4452"/>
            <a:ext cx="9223849" cy="685354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88386" y="3537644"/>
            <a:ext cx="81904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29761" y="2614314"/>
            <a:ext cx="6907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4B49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Спасибо за внимание!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54B494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528918BA-35A9-4559-A398-2F8FEC74A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614239" y="2036338"/>
            <a:ext cx="1264025" cy="137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08908493-A3BF-4ED2-AB34-473F786CA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3002" y="1856241"/>
            <a:ext cx="1452247" cy="151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366677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8000">
        <p15:prstTrans prst="peelOff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8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8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7" t="1905" r="857" b="1714"/>
          <a:stretch/>
        </p:blipFill>
        <p:spPr>
          <a:xfrm>
            <a:off x="-1" y="4452"/>
            <a:ext cx="9223849" cy="68535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977" b="3387"/>
          <a:stretch/>
        </p:blipFill>
        <p:spPr>
          <a:xfrm>
            <a:off x="6270172" y="4020720"/>
            <a:ext cx="2873828" cy="28372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487" y="363528"/>
            <a:ext cx="5924804" cy="444360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89666" y="4892359"/>
            <a:ext cx="506285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Итогом </a:t>
            </a:r>
            <a:r>
              <a:rPr lang="ru-RU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познавательного проекта </a:t>
            </a:r>
            <a:r>
              <a:rPr lang="ru-RU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«Юные финансисты</a:t>
            </a:r>
            <a:r>
              <a:rPr lang="ru-RU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в подготовительной </a:t>
            </a:r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к школе группы «Акварельки» было представлено открытое занятие по финансовой </a:t>
            </a:r>
            <a:r>
              <a:rPr lang="ru-RU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</a:t>
            </a:r>
          </a:p>
          <a:p>
            <a:pPr algn="ctr"/>
            <a:r>
              <a:rPr lang="ru-RU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«Рекламное агентство»</a:t>
            </a:r>
            <a:r>
              <a:rPr lang="en-US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88131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00">
        <p15:prstTrans prst="peelOff"/>
      </p:transition>
    </mc:Choice>
    <mc:Fallback>
      <p:transition spd="slow" advClick="0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7" t="1905" r="857" b="1714"/>
          <a:stretch/>
        </p:blipFill>
        <p:spPr>
          <a:xfrm>
            <a:off x="-1" y="4452"/>
            <a:ext cx="9223849" cy="68535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977" b="3387"/>
          <a:stretch/>
        </p:blipFill>
        <p:spPr>
          <a:xfrm>
            <a:off x="6270172" y="4020720"/>
            <a:ext cx="2873828" cy="283728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45476" y="248495"/>
            <a:ext cx="7236822" cy="6365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Тема:</a:t>
            </a: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«Рекламное агентство»</a:t>
            </a:r>
            <a:endParaRPr lang="ru-RU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у детей представления о рекламе.</a:t>
            </a:r>
            <a:endParaRPr lang="ru-RU" sz="1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Образовательные:</a:t>
            </a:r>
            <a:endParaRPr lang="ru-RU" sz="1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Формировать интерес к рекламной деятельности. </a:t>
            </a:r>
            <a:endParaRPr lang="ru-RU" sz="1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Продолжать знакомить с профессиями людей, делающих рекламу.</a:t>
            </a:r>
            <a:endParaRPr lang="ru-RU" sz="1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Расширять словарный запас детей словами: «Копирайтер», «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рекламоизготовитель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«рекламодатель».</a:t>
            </a:r>
            <a:endParaRPr lang="ru-RU" sz="1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Развивающие:</a:t>
            </a:r>
            <a:endParaRPr lang="ru-RU" sz="1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у детей познавательную активность, речь, память, творческое воображение.</a:t>
            </a:r>
            <a:endParaRPr lang="ru-RU" sz="1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Развивать способность у детей к моделированию в виде рисунка.</a:t>
            </a:r>
            <a:endParaRPr lang="ru-RU" sz="1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Закрепить представления детей о назначении рекламы.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Воспитательные:</a:t>
            </a:r>
            <a:endParaRPr lang="ru-RU" sz="1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Воспитывать экономическую культуру детей.</a:t>
            </a:r>
            <a:endParaRPr lang="ru-RU" sz="1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Воспитывать уважительное отношение друг к другу, чувство взаимопомощи и желание оказывать помощь товарищу.</a:t>
            </a:r>
            <a:endParaRPr lang="ru-RU" sz="1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99838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8000">
        <p15:prstTrans prst="peelOff"/>
      </p:transition>
    </mc:Choice>
    <mc:Fallback>
      <p:transition spd="slow" advClick="0" advTm="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7" t="1905" r="857" b="1714"/>
          <a:stretch/>
        </p:blipFill>
        <p:spPr>
          <a:xfrm>
            <a:off x="-1" y="4452"/>
            <a:ext cx="9223849" cy="68535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20" t="17398" r="14310" b="12357"/>
          <a:stretch/>
        </p:blipFill>
        <p:spPr>
          <a:xfrm>
            <a:off x="4891787" y="470261"/>
            <a:ext cx="4049485" cy="291562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62594" y="470261"/>
            <a:ext cx="3513910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занятия:</a:t>
            </a:r>
          </a:p>
          <a:p>
            <a:pPr algn="ctr"/>
            <a:r>
              <a:rPr lang="ru-RU" b="1" i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Вводная часть занятия </a:t>
            </a:r>
            <a:r>
              <a:rPr lang="ru-RU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началась с психологической гимнастики «Друзья»</a:t>
            </a:r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в ходе которой дети поприветствовали друг друга и пожелали хорошего и удачного дня</a:t>
            </a:r>
            <a:r>
              <a:rPr lang="en-US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26855" y="3043017"/>
            <a:ext cx="3585388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мотивационной ситуации: </a:t>
            </a:r>
          </a:p>
          <a:p>
            <a:pPr algn="ctr"/>
            <a:r>
              <a:rPr lang="ru-RU" sz="1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о том, что дети стали большими и скоро уйдут в школу. На их место должны придти новые маленькие дети. </a:t>
            </a:r>
          </a:p>
          <a:p>
            <a:pPr algn="ctr"/>
            <a:r>
              <a:rPr lang="ru-RU" sz="1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Как дети и их родители узнают, как выбрать именно наш детский сад?</a:t>
            </a:r>
          </a:p>
          <a:p>
            <a:pPr algn="ctr"/>
            <a:r>
              <a:rPr lang="ru-RU" sz="1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Выслушав рассуждение и предложение детей, решили создать </a:t>
            </a:r>
            <a:r>
              <a:rPr lang="ru-RU" sz="16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рекламу детского сада и изготовить её в рекламном агентстве</a:t>
            </a:r>
            <a:r>
              <a:rPr lang="en-US" sz="16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600" b="0" cap="none" spc="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2" t="7742" b="2005"/>
          <a:stretch/>
        </p:blipFill>
        <p:spPr>
          <a:xfrm>
            <a:off x="4883441" y="3541799"/>
            <a:ext cx="4042409" cy="291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21110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8000">
        <p15:prstTrans prst="peelOff"/>
      </p:transition>
    </mc:Choice>
    <mc:Fallback>
      <p:transition spd="slow" advClick="0" advTm="8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7" t="1905" r="857" b="1714"/>
          <a:stretch/>
        </p:blipFill>
        <p:spPr>
          <a:xfrm>
            <a:off x="-1" y="4452"/>
            <a:ext cx="9223849" cy="685354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23406" y="444139"/>
            <a:ext cx="3618411" cy="36933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часть:</a:t>
            </a:r>
          </a:p>
          <a:p>
            <a:pPr algn="ctr"/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Была проведена беседа, сопровождающаяся показом презентации о профессиях людей, работающих над созданием рекламы</a:t>
            </a:r>
            <a:r>
              <a:rPr lang="en-US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Дети распредели роли в процессе игры «Возьми нужный предмет» и обозначили свою роль в агентстве (</a:t>
            </a:r>
            <a:r>
              <a:rPr lang="ru-RU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бейджики</a:t>
            </a:r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3644" y="3520283"/>
            <a:ext cx="3594284" cy="26957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903"/>
          <a:stretch/>
        </p:blipFill>
        <p:spPr>
          <a:xfrm>
            <a:off x="4923644" y="444139"/>
            <a:ext cx="3669077" cy="261687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2" t="7452" r="3806" b="5363"/>
          <a:stretch/>
        </p:blipFill>
        <p:spPr>
          <a:xfrm>
            <a:off x="1229012" y="3703285"/>
            <a:ext cx="3407198" cy="232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9229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8000">
        <p15:prstTrans prst="peelOff"/>
      </p:transition>
    </mc:Choice>
    <mc:Fallback>
      <p:transition spd="slow" advClick="0" advTm="8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7" t="1905" r="857" b="1714"/>
          <a:stretch/>
        </p:blipFill>
        <p:spPr>
          <a:xfrm>
            <a:off x="-1" y="4452"/>
            <a:ext cx="9223849" cy="68535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4331" y="240324"/>
            <a:ext cx="3367688" cy="25257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2256" y="2035987"/>
            <a:ext cx="2793279" cy="20949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3544" y="2865635"/>
            <a:ext cx="2794750" cy="209606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79599" y="191138"/>
            <a:ext cx="3657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о видах рекламы подвела детей к выбору той рекламы, изготовление которой будет доступно в рекламном агентстве</a:t>
            </a:r>
            <a:r>
              <a:rPr lang="en-US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Беседы сопровождались презентацией</a:t>
            </a:r>
            <a:r>
              <a:rPr lang="en-US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8061" y="3779950"/>
            <a:ext cx="2768980" cy="207673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18341" y="4182406"/>
            <a:ext cx="25603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Художники-рекламисты</a:t>
            </a:r>
          </a:p>
          <a:p>
            <a:pPr algn="ctr"/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раскрашивают и украшают рисунок детского сада</a:t>
            </a:r>
            <a:r>
              <a:rPr lang="en-US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39785" y="5052220"/>
            <a:ext cx="25442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Копирайтеры-печатают </a:t>
            </a:r>
          </a:p>
          <a:p>
            <a:pPr algn="ctr"/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 детского сада</a:t>
            </a:r>
            <a:r>
              <a:rPr lang="en-US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937760" y="5789074"/>
            <a:ext cx="4206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Фоторедакторы-расскажут посредством фотографий какие услуги предоставляет детский сад</a:t>
            </a:r>
            <a:r>
              <a:rPr lang="en-US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2123747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8000">
        <p15:prstTrans prst="peelOff"/>
      </p:transition>
    </mc:Choice>
    <mc:Fallback>
      <p:transition spd="slow" advClick="0" advTm="8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7" t="1905" r="857" b="1714"/>
          <a:stretch/>
        </p:blipFill>
        <p:spPr>
          <a:xfrm>
            <a:off x="-1" y="4452"/>
            <a:ext cx="9223849" cy="685354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20686" y="776472"/>
            <a:ext cx="523820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Физкультминутка «Прогулка по городу»</a:t>
            </a:r>
          </a:p>
          <a:p>
            <a:pPr algn="ctr"/>
            <a:endParaRPr lang="ru-RU" sz="1600" i="1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422" r="8230"/>
          <a:stretch/>
        </p:blipFill>
        <p:spPr>
          <a:xfrm>
            <a:off x="2220686" y="2681980"/>
            <a:ext cx="5428328" cy="38852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2980" y="167951"/>
            <a:ext cx="7725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        Перед тем, как начать работу в агентстве, было предложено отдохнуть и прогулять по родному городу.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94068" y="1204652"/>
            <a:ext cx="393192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И деревья и кусты</a:t>
            </a:r>
            <a:r>
              <a:rPr lang="en-US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i="1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И конечно детский сад</a:t>
            </a:r>
            <a:r>
              <a:rPr lang="en-US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i="1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Сюда хожу пять дней подряд</a:t>
            </a:r>
            <a:r>
              <a:rPr lang="en-US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i="1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Очень любим мы наш город</a:t>
            </a:r>
            <a:r>
              <a:rPr lang="en-US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i="1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Он красив и очень молод</a:t>
            </a:r>
            <a:r>
              <a:rPr lang="en-US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i="1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53587" y="1204652"/>
            <a:ext cx="43559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Мы по городу гуляем</a:t>
            </a:r>
            <a:r>
              <a:rPr lang="en-US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i="1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То что видим называем:</a:t>
            </a:r>
          </a:p>
          <a:p>
            <a:pPr algn="ctr"/>
            <a:r>
              <a:rPr lang="ru-RU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Светофоры и машины</a:t>
            </a:r>
            <a:r>
              <a:rPr lang="en-US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Ярмарки и магазины</a:t>
            </a:r>
            <a:r>
              <a:rPr lang="en-US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i="1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Скверы</a:t>
            </a:r>
            <a:r>
              <a:rPr lang="en-US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улицы</a:t>
            </a:r>
            <a:r>
              <a:rPr lang="en-US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мосты</a:t>
            </a:r>
            <a:r>
              <a:rPr lang="en-US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i="1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60930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8000">
        <p15:prstTrans prst="peelOff"/>
      </p:transition>
    </mc:Choice>
    <mc:Fallback>
      <p:transition spd="slow" advClick="0" advTm="8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7" t="1905" r="857" b="1714"/>
          <a:stretch/>
        </p:blipFill>
        <p:spPr>
          <a:xfrm>
            <a:off x="-1" y="4452"/>
            <a:ext cx="9223849" cy="685354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61745" y="244940"/>
            <a:ext cx="36576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u="sng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часть: </a:t>
            </a:r>
          </a:p>
          <a:p>
            <a:pPr algn="ctr"/>
            <a:r>
              <a:rPr lang="ru-RU" sz="20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рекламы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9923" y="244940"/>
            <a:ext cx="3755938" cy="28169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943324" y="1812937"/>
            <a:ext cx="3530857" cy="26481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9923" y="3489158"/>
            <a:ext cx="3674194" cy="275564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48766" y="3038869"/>
            <a:ext cx="4038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фоторедакторов-рекламистов</a:t>
            </a:r>
            <a:r>
              <a:rPr lang="en-US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30622" y="5036575"/>
            <a:ext cx="27562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копирайтеров</a:t>
            </a:r>
            <a:r>
              <a:rPr lang="en-US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819015" y="6257952"/>
            <a:ext cx="35451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художников-рекламистов</a:t>
            </a:r>
            <a:r>
              <a:rPr lang="en-US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2594805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8000">
        <p15:prstTrans prst="peelOff"/>
      </p:transition>
    </mc:Choice>
    <mc:Fallback>
      <p:transition spd="slow" advClick="0" advTm="8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7" t="1905" r="857" b="1714"/>
          <a:stretch/>
        </p:blipFill>
        <p:spPr>
          <a:xfrm>
            <a:off x="-1" y="4452"/>
            <a:ext cx="9223849" cy="685354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53589" y="132083"/>
            <a:ext cx="81904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Сбор рекламы в единый рекламный плакат из результатов работы каждой группы</a:t>
            </a:r>
            <a:r>
              <a:rPr lang="en-US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В процессе практической деятельности дети были увлечены и выполняли задания с интересом</a:t>
            </a:r>
            <a:r>
              <a:rPr lang="en-US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430"/>
          <a:stretch/>
        </p:blipFill>
        <p:spPr>
          <a:xfrm>
            <a:off x="1302175" y="1119788"/>
            <a:ext cx="7274522" cy="515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4674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00">
        <p15:prstTrans prst="peelOff"/>
      </p:transition>
    </mc:Choice>
    <mc:Fallback>
      <p:transition spd="slow" advClick="0" advTm="6000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924</TotalTime>
  <Words>668</Words>
  <Application>Microsoft Office PowerPoint</Application>
  <PresentationFormat>Экран (4:3)</PresentationFormat>
  <Paragraphs>91</Paragraphs>
  <Slides>15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nata.natalia.komissarova@mail.ru</dc:creator>
  <cp:lastModifiedBy>ГлавБух</cp:lastModifiedBy>
  <cp:revision>90</cp:revision>
  <dcterms:created xsi:type="dcterms:W3CDTF">2022-04-06T11:49:45Z</dcterms:created>
  <dcterms:modified xsi:type="dcterms:W3CDTF">2022-04-25T05:29:40Z</dcterms:modified>
</cp:coreProperties>
</file>