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8"/>
  </p:handoutMasterIdLst>
  <p:sldIdLst>
    <p:sldId id="273" r:id="rId5"/>
    <p:sldId id="257" r:id="rId6"/>
    <p:sldId id="263" r:id="rId7"/>
    <p:sldId id="267" r:id="rId8"/>
    <p:sldId id="264" r:id="rId9"/>
    <p:sldId id="265" r:id="rId10"/>
    <p:sldId id="268" r:id="rId11"/>
    <p:sldId id="266" r:id="rId12"/>
    <p:sldId id="269" r:id="rId13"/>
    <p:sldId id="270" r:id="rId14"/>
    <p:sldId id="271" r:id="rId15"/>
    <p:sldId id="272" r:id="rId16"/>
    <p:sldId id="26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8" y="1898977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6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101" y="505796"/>
            <a:ext cx="6388621" cy="44836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49" y="1482683"/>
            <a:ext cx="6614173" cy="2529845"/>
          </a:xfrm>
          <a:prstGeom prst="rect">
            <a:avLst/>
          </a:prstGeom>
        </p:spPr>
      </p:pic>
      <p:sp>
        <p:nvSpPr>
          <p:cNvPr id="1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76968" y="2569705"/>
            <a:ext cx="6614173" cy="699587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б</a:t>
            </a:r>
            <a:r>
              <a:rPr lang="en-US" dirty="0"/>
              <a:t> </a:t>
            </a:r>
            <a:r>
              <a:rPr lang="ru-RU" dirty="0"/>
              <a:t>р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е</a:t>
            </a:r>
            <a:r>
              <a:rPr lang="en-US" dirty="0"/>
              <a:t> </a:t>
            </a:r>
            <a:r>
              <a:rPr lang="ru-RU" dirty="0"/>
              <a:t>ц</a:t>
            </a:r>
            <a:r>
              <a:rPr lang="en-US" dirty="0"/>
              <a:t> 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г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л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</a:t>
            </a:r>
            <a:r>
              <a:rPr lang="ru-RU" dirty="0"/>
              <a:t>к</a:t>
            </a:r>
            <a:r>
              <a:rPr lang="en-US" dirty="0"/>
              <a:t> </a:t>
            </a:r>
            <a:r>
              <a:rPr lang="ru-RU" dirty="0"/>
              <a:t>а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6" y="2569705"/>
            <a:ext cx="1690142" cy="36839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98" y="4089357"/>
            <a:ext cx="1563627" cy="19537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02" y="1959719"/>
            <a:ext cx="2320644" cy="408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00078 -0.134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67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54167E-6 -4.44444E-6 L 0.00065 -0.16851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842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9167E-6 -4.44444E-6 L -0.0004 -0.17407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870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2.96296E-6 L 0.1987 -0.004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3.33333E-6 L -0.21927 0.001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9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9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30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edagogtop.ru/wp-content/uploads/2018/10/Syuzhetno-rolevye_igry_v_detskom_sadu_2.jpg">
            <a:extLst>
              <a:ext uri="{FF2B5EF4-FFF2-40B4-BE49-F238E27FC236}">
                <a16:creationId xmlns:a16="http://schemas.microsoft.com/office/drawing/2014/main" id="{59BBBC20-C132-4D15-A86F-DE3596FAE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290513"/>
            <a:ext cx="5022849" cy="37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dei.club/raznoe/uploads/posts/2023-05/1685441043_idei-club-p-ugolok-dlya-malchikov-v-detskom-sadu-insta-11.jpg">
            <a:extLst>
              <a:ext uri="{FF2B5EF4-FFF2-40B4-BE49-F238E27FC236}">
                <a16:creationId xmlns:a16="http://schemas.microsoft.com/office/drawing/2014/main" id="{C59CC879-8EDD-431D-9100-8073722C5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7" y="2366962"/>
            <a:ext cx="6415088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74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60.userapi.com/impg/rUI--hI13ecI7Ua08lVMxEQF8vsZjNLS46SJzg/8eN4yk0cHH4.jpg?size=506x675&amp;quality=96&amp;sign=a5a0ae14a1fd6656e9b7a7c672923d2b&amp;c_uniq_tag=pwAB-HQ_UwKiWdcizXrjZLCXFQBNHu6OhbTM4Vab4K0&amp;type=album">
            <a:extLst>
              <a:ext uri="{FF2B5EF4-FFF2-40B4-BE49-F238E27FC236}">
                <a16:creationId xmlns:a16="http://schemas.microsoft.com/office/drawing/2014/main" id="{19DFC5EF-FACA-4732-84EC-43C8AF052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2"/>
            <a:ext cx="481965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etsadyar.ru/upload/iblock/0b5/0b5f1cc2552a0eb09eda981984c80e04.jpg">
            <a:extLst>
              <a:ext uri="{FF2B5EF4-FFF2-40B4-BE49-F238E27FC236}">
                <a16:creationId xmlns:a16="http://schemas.microsoft.com/office/drawing/2014/main" id="{99390E9B-BA1F-4FD0-8C73-89EA5C407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1304924"/>
            <a:ext cx="6838950" cy="456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91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44.stpulscen.ru/images/product/487/482/625_big.jpg">
            <a:extLst>
              <a:ext uri="{FF2B5EF4-FFF2-40B4-BE49-F238E27FC236}">
                <a16:creationId xmlns:a16="http://schemas.microsoft.com/office/drawing/2014/main" id="{2BC924FF-5E8A-45B7-A853-A04E75F95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542925"/>
            <a:ext cx="485775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136.lipetskddo.ru/files/images/albums/foto_27368.jpg">
            <a:extLst>
              <a:ext uri="{FF2B5EF4-FFF2-40B4-BE49-F238E27FC236}">
                <a16:creationId xmlns:a16="http://schemas.microsoft.com/office/drawing/2014/main" id="{1AE73A53-19EE-4838-B700-0E0CE882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151001"/>
            <a:ext cx="6086257" cy="455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30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9808" y="2569705"/>
            <a:ext cx="6614173" cy="69958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989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698" y="3292383"/>
            <a:ext cx="2115316" cy="314554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47848" y="3182206"/>
            <a:ext cx="9144000" cy="264457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ОРГАНИЗАЦИЯ </a:t>
            </a:r>
          </a:p>
          <a:p>
            <a:r>
              <a:rPr lang="ru-RU" b="1" dirty="0"/>
              <a:t>СЮЖЕТНО – РОЛЕВОЙ ИГРЫ</a:t>
            </a:r>
          </a:p>
        </p:txBody>
      </p:sp>
      <p:pic>
        <p:nvPicPr>
          <p:cNvPr id="10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7900" y="4416550"/>
            <a:ext cx="573534" cy="505026"/>
          </a:xfrm>
          <a:prstGeom prst="rect">
            <a:avLst/>
          </a:prstGeom>
        </p:spPr>
      </p:pic>
      <p:grpSp>
        <p:nvGrpSpPr>
          <p:cNvPr id="11" name="Group 2"/>
          <p:cNvGrpSpPr/>
          <p:nvPr/>
        </p:nvGrpSpPr>
        <p:grpSpPr>
          <a:xfrm>
            <a:off x="420982" y="3182206"/>
            <a:ext cx="2417069" cy="3456439"/>
            <a:chOff x="3344569" y="426786"/>
            <a:chExt cx="2417069" cy="3456439"/>
          </a:xfrm>
        </p:grpSpPr>
        <p:pic>
          <p:nvPicPr>
            <p:cNvPr id="12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4569" y="426786"/>
              <a:ext cx="1863051" cy="3456439"/>
            </a:xfrm>
            <a:prstGeom prst="rect">
              <a:avLst/>
            </a:prstGeom>
          </p:spPr>
        </p:pic>
        <p:pic>
          <p:nvPicPr>
            <p:cNvPr id="13" name="Рисунок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6898" y="2129883"/>
              <a:ext cx="754740" cy="3791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7.40741E-7 L -0.19362 0.006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3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4.81481E-6 C 0.00443 -0.00741 0.01992 -0.01413 0.02565 -0.01413 C 0.06016 -0.01413 0.09584 0.09884 0.09584 0.21203 C 0.09584 0.15486 0.1138 0.09884 0.13047 0.09884 C 0.14831 0.09884 0.16498 0.15555 0.16498 0.21203 C 0.16498 0.18379 0.17383 0.15486 0.18282 0.15486 C 0.19167 0.15486 0.20065 0.18287 0.20065 0.21203 C 0.20065 0.19722 0.20521 0.18379 0.20951 0.18379 C 0.21407 0.18379 0.21836 0.19814 0.21836 0.21203 C 0.21836 0.20439 0.22058 0.19722 0.22292 0.19722 C 0.22409 0.19722 0.22735 0.20486 0.22735 0.21203 C 0.22735 0.2081 0.22852 0.20439 0.22956 0.20439 C 0.22956 0.20532 0.23177 0.20787 0.23177 0.21203 C 0.23177 0.20995 0.23177 0.2081 0.23295 0.2081 C 0.23295 0.20902 0.23412 0.21018 0.23412 0.21203 C 0.23412 0.21111 0.23412 0.20995 0.23412 0.20902 C 0.23529 0.20902 0.23529 0.20995 0.23529 0.21111 C 0.23646 0.21111 0.23646 0.21018 0.23646 0.20902 C 0.23763 0.20902 0.23763 0.20995 0.23763 0.21111 " pathEditMode="relative" rAng="0" ptsTypes="AAAAAAAAAAAAAAAAA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815893"/>
            <a:ext cx="7153275" cy="4613357"/>
          </a:xfrm>
        </p:spPr>
        <p:txBody>
          <a:bodyPr>
            <a:normAutofit/>
          </a:bodyPr>
          <a:lstStyle/>
          <a:p>
            <a:r>
              <a:rPr lang="ru-RU" dirty="0"/>
              <a:t>«Игра – есть наиболее спонтанное проявление ребёнка и вместе с тем она строится на взаимодействии ребёнка со взрослым»</a:t>
            </a:r>
            <a:br>
              <a:rPr lang="ru-RU" dirty="0"/>
            </a:br>
            <a:r>
              <a:rPr lang="ru-RU" dirty="0"/>
              <a:t>         </a:t>
            </a:r>
            <a:r>
              <a:rPr lang="ru-RU" sz="2800" dirty="0"/>
              <a:t> </a:t>
            </a:r>
            <a:r>
              <a:rPr lang="ru-RU" sz="2000" dirty="0"/>
              <a:t>    </a:t>
            </a:r>
            <a:r>
              <a:rPr lang="ru-RU" sz="2400" dirty="0"/>
              <a:t>                                  </a:t>
            </a:r>
            <a:r>
              <a:rPr lang="ru-RU" sz="2700" dirty="0"/>
              <a:t>С.Л. Рубинштейн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0" y="2585668"/>
            <a:ext cx="2417069" cy="34564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287" y="2896565"/>
            <a:ext cx="2115316" cy="314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4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815893"/>
            <a:ext cx="7153275" cy="4613357"/>
          </a:xfrm>
        </p:spPr>
        <p:txBody>
          <a:bodyPr>
            <a:normAutofit/>
          </a:bodyPr>
          <a:lstStyle/>
          <a:p>
            <a:r>
              <a:rPr lang="ru-RU" sz="4000" dirty="0"/>
              <a:t>Сюжетно – ролевая игра – это деятельность, в которой дети берут на себя роли взрослых или каких – либо сказочных персонажей и от имени этих ролей проигрывают воображаемые сюжеты.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0" y="2585668"/>
            <a:ext cx="2417069" cy="34564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287" y="2896565"/>
            <a:ext cx="2115316" cy="314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4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7825" y="1209233"/>
            <a:ext cx="9426927" cy="976889"/>
          </a:xfrm>
        </p:spPr>
        <p:txBody>
          <a:bodyPr/>
          <a:lstStyle/>
          <a:p>
            <a:r>
              <a:rPr lang="ru-RU" dirty="0"/>
              <a:t>Особенность сюжетно – ролевой игры: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01" y="3040221"/>
            <a:ext cx="2298197" cy="32979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17" y="2586068"/>
            <a:ext cx="1642875" cy="3752096"/>
          </a:xfrm>
          <a:prstGeom prst="rect">
            <a:avLst/>
          </a:prstGeom>
        </p:spPr>
      </p:pic>
      <p:sp>
        <p:nvSpPr>
          <p:cNvPr id="9" name="Прямоугольник 8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2888998" y="4330992"/>
            <a:ext cx="2866042" cy="71640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СЮЖЕТ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9294" y="2900357"/>
            <a:ext cx="4273411" cy="71640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Наличие воображаемой ситуации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51739" y="4330992"/>
            <a:ext cx="2949436" cy="71640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РОЛЬ</a:t>
            </a:r>
          </a:p>
        </p:txBody>
      </p:sp>
    </p:spTree>
    <p:extLst>
      <p:ext uri="{BB962C8B-B14F-4D97-AF65-F5344CB8AC3E}">
        <p14:creationId xmlns:p14="http://schemas.microsoft.com/office/powerpoint/2010/main" val="249854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B3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3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9175" y="385200"/>
            <a:ext cx="10277475" cy="881625"/>
          </a:xfrm>
        </p:spPr>
        <p:txBody>
          <a:bodyPr>
            <a:normAutofit fontScale="90000"/>
          </a:bodyPr>
          <a:lstStyle/>
          <a:p>
            <a:r>
              <a:rPr lang="ru-RU" dirty="0"/>
              <a:t>Этапы формирования сюжетно – ролевой игры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17" y="2788041"/>
            <a:ext cx="1463043" cy="36423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143" y="2708792"/>
            <a:ext cx="2002540" cy="37216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112357" y="2337286"/>
            <a:ext cx="410058" cy="371506"/>
          </a:xfrm>
          <a:prstGeom prst="rect">
            <a:avLst/>
          </a:prstGeom>
        </p:spPr>
      </p:pic>
      <p:sp>
        <p:nvSpPr>
          <p:cNvPr id="9" name="Прямоугольник 8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3853846" y="5417638"/>
            <a:ext cx="4484308" cy="964138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III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этап (5-7 лет)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53846" y="3781426"/>
            <a:ext cx="4484308" cy="964139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II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этап (3 года – 5 лет)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53846" y="2112437"/>
            <a:ext cx="4484308" cy="964138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I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этап (1,5 – 3 года)</a:t>
            </a:r>
          </a:p>
        </p:txBody>
      </p:sp>
    </p:spTree>
    <p:extLst>
      <p:ext uri="{BB962C8B-B14F-4D97-AF65-F5344CB8AC3E}">
        <p14:creationId xmlns:p14="http://schemas.microsoft.com/office/powerpoint/2010/main" val="336256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-4.07407E-6 C -0.06419 -0.00926 -0.12356 -0.03263 -0.19192 -0.02708 C -0.24049 -0.0206 -0.2862 -0.01666 -0.33294 0.02848 C -0.38672 0.08033 -0.42734 0.13403 -0.44922 0.19561 L -0.55403 0.48033 " pathEditMode="relative" rAng="20040000" ptsTypes="AAA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86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8545" y="326591"/>
            <a:ext cx="8982075" cy="881625"/>
          </a:xfrm>
        </p:spPr>
        <p:txBody>
          <a:bodyPr>
            <a:normAutofit/>
          </a:bodyPr>
          <a:lstStyle/>
          <a:p>
            <a:r>
              <a:rPr lang="ru-RU" dirty="0"/>
              <a:t>Структура сюжетно – ролевой игры: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66" y="2788039"/>
            <a:ext cx="1463043" cy="36423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2674487"/>
            <a:ext cx="2002540" cy="37216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112357" y="2337286"/>
            <a:ext cx="410058" cy="371506"/>
          </a:xfrm>
          <a:prstGeom prst="rect">
            <a:avLst/>
          </a:prstGeom>
        </p:spPr>
      </p:pic>
      <p:sp>
        <p:nvSpPr>
          <p:cNvPr id="9" name="Прямоугольник 8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7591802" y="6275448"/>
            <a:ext cx="3861225" cy="491127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8. Завершение игры.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68141" y="4547045"/>
            <a:ext cx="3298290" cy="40376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5.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Распределение ролей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1945" y="1502512"/>
            <a:ext cx="2318355" cy="444038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1.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Выбор игры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7E9404-2061-4EAA-A839-4C54B5F32B5B}"/>
              </a:ext>
            </a:extLst>
          </p:cNvPr>
          <p:cNvSpPr/>
          <p:nvPr/>
        </p:nvSpPr>
        <p:spPr>
          <a:xfrm>
            <a:off x="557900" y="2204956"/>
            <a:ext cx="5043488" cy="444038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2.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Педагогическая разработка плана игры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E7FFAC2-2D24-4F57-9170-8442ACD244BA}"/>
              </a:ext>
            </a:extLst>
          </p:cNvPr>
          <p:cNvSpPr/>
          <p:nvPr/>
        </p:nvSpPr>
        <p:spPr>
          <a:xfrm>
            <a:off x="1413117" y="2833618"/>
            <a:ext cx="7938491" cy="596355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3.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Ознакомление детей с планом игры и совместная его доработка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BB4723F-6EBE-4090-B19F-EE6F90C68493}"/>
              </a:ext>
            </a:extLst>
          </p:cNvPr>
          <p:cNvSpPr/>
          <p:nvPr/>
        </p:nvSpPr>
        <p:spPr>
          <a:xfrm>
            <a:off x="2400300" y="3733335"/>
            <a:ext cx="5055000" cy="516304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Создание воображаемой ситуации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46BD760-1412-47D5-A8B6-72AEE4411819}"/>
              </a:ext>
            </a:extLst>
          </p:cNvPr>
          <p:cNvSpPr/>
          <p:nvPr/>
        </p:nvSpPr>
        <p:spPr>
          <a:xfrm>
            <a:off x="5382363" y="5106052"/>
            <a:ext cx="2727928" cy="40376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6. Начало игры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D95E6C7-946E-44D0-9AA7-FDDB60AAA023}"/>
              </a:ext>
            </a:extLst>
          </p:cNvPr>
          <p:cNvSpPr/>
          <p:nvPr/>
        </p:nvSpPr>
        <p:spPr>
          <a:xfrm>
            <a:off x="6181231" y="5641334"/>
            <a:ext cx="4362450" cy="491127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7. Сохранение игровой 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54327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-4.07407E-6 C -0.06419 -0.00926 -0.12356 -0.03263 -0.19192 -0.02708 C -0.24049 -0.0206 -0.2862 -0.01666 -0.33294 0.02848 C -0.38672 0.08033 -0.42734 0.13403 -0.44922 0.19561 L -0.55403 0.48033 " pathEditMode="relative" rAng="20040000" ptsTypes="AAA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86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398" y="276225"/>
            <a:ext cx="8421754" cy="3701105"/>
          </a:xfrm>
        </p:spPr>
        <p:txBody>
          <a:bodyPr>
            <a:normAutofit fontScale="90000"/>
          </a:bodyPr>
          <a:lstStyle/>
          <a:p>
            <a:r>
              <a:rPr lang="ru-RU" dirty="0"/>
              <a:t>Термин «руководство игрой» обозначает совокупность методов и приёмов , направленных на организацию конкретных игр детей и овладение ими игровыми умениями.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2" y="2398215"/>
            <a:ext cx="2176276" cy="38465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558" y="2382975"/>
            <a:ext cx="2575565" cy="3861824"/>
          </a:xfrm>
          <a:prstGeom prst="rect">
            <a:avLst/>
          </a:prstGeom>
        </p:spPr>
      </p:pic>
      <p:sp>
        <p:nvSpPr>
          <p:cNvPr id="11" name="Прямоугольник 10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4101496" y="4207052"/>
            <a:ext cx="3989008" cy="71640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Прямое руководство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01496" y="5528399"/>
            <a:ext cx="3989008" cy="71640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Косвенное руководство</a:t>
            </a:r>
          </a:p>
        </p:txBody>
      </p:sp>
    </p:spTree>
    <p:extLst>
      <p:ext uri="{BB962C8B-B14F-4D97-AF65-F5344CB8AC3E}">
        <p14:creationId xmlns:p14="http://schemas.microsoft.com/office/powerpoint/2010/main" val="31517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B3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ostroiki.cdnbro.com/posts/733941-oformlenie-ugolka-kukhni-v-detskom-sadu-4.jpg">
            <a:extLst>
              <a:ext uri="{FF2B5EF4-FFF2-40B4-BE49-F238E27FC236}">
                <a16:creationId xmlns:a16="http://schemas.microsoft.com/office/drawing/2014/main" id="{728A7D04-F9FD-4AF3-80F7-70BF01986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968401"/>
            <a:ext cx="5729509" cy="322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maam.ru/upload/blogs/detsad-1192194-1513651728.jpg">
            <a:extLst>
              <a:ext uri="{FF2B5EF4-FFF2-40B4-BE49-F238E27FC236}">
                <a16:creationId xmlns:a16="http://schemas.microsoft.com/office/drawing/2014/main" id="{3FC4616F-1321-472C-8304-583B7E3E3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304" y="598042"/>
            <a:ext cx="6119896" cy="45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68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2FF6AE2C-0855-4436-BAB0-964168DB80F7}" vid="{82FFDBF2-270A-4196-BBA2-1947BAF14E3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67FFB0-F441-4120-8FA0-C46780EE30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2C15FF-1675-4B64-8D0C-D78E36D0F68C}">
  <ds:schemaRefs>
    <ds:schemaRef ds:uri="http://purl.org/dc/terms/"/>
    <ds:schemaRef ds:uri="http://schemas.microsoft.com/sharepoint/v3"/>
    <ds:schemaRef ds:uri="http://schemas.microsoft.com/office/2006/documentManagement/types"/>
    <ds:schemaRef ds:uri="http://purl.org/dc/dcmitype/"/>
    <ds:schemaRef ds:uri="6ee78bd2-4339-4042-adc0-bcc646419980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2547570a-e5f4-4946-a4c3-82580e42479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F8F9056-19CC-403D-A4E3-D0BFC3D9E6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с играющими детьми</Template>
  <TotalTime>0</TotalTime>
  <Words>191</Words>
  <Application>Microsoft Office PowerPoint</Application>
  <PresentationFormat>Широкоэкранный</PresentationFormat>
  <Paragraphs>25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Segoe UI</vt:lpstr>
      <vt:lpstr>Тема1</vt:lpstr>
      <vt:lpstr>Презентация PowerPoint</vt:lpstr>
      <vt:lpstr>Презентация PowerPoint</vt:lpstr>
      <vt:lpstr>«Игра – есть наиболее спонтанное проявление ребёнка и вместе с тем она строится на взаимодействии ребёнка со взрослым»                                                 С.Л. Рубинштейн</vt:lpstr>
      <vt:lpstr>Сюжетно – ролевая игра – это деятельность, в которой дети берут на себя роли взрослых или каких – либо сказочных персонажей и от имени этих ролей проигрывают воображаемые сюжеты.</vt:lpstr>
      <vt:lpstr>Особенность сюжетно – ролевой игры:</vt:lpstr>
      <vt:lpstr>Этапы формирования сюжетно – ролевой игры</vt:lpstr>
      <vt:lpstr>Структура сюжетно – ролевой игры:</vt:lpstr>
      <vt:lpstr>Термин «руководство игрой» обозначает совокупность методов и приёмов , направленных на организацию конкретных игр детей и овладение ими игровыми умениями.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2023-10-12T08:32:59Z</dcterms:created>
  <dcterms:modified xsi:type="dcterms:W3CDTF">2023-10-18T09:08:24Z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