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60" r:id="rId2"/>
    <p:sldId id="262" r:id="rId3"/>
    <p:sldId id="258" r:id="rId4"/>
    <p:sldId id="261" r:id="rId5"/>
    <p:sldId id="263" r:id="rId6"/>
    <p:sldId id="259" r:id="rId7"/>
    <p:sldId id="268" r:id="rId8"/>
    <p:sldId id="269" r:id="rId9"/>
    <p:sldId id="270" r:id="rId10"/>
    <p:sldId id="271" r:id="rId11"/>
    <p:sldId id="264" r:id="rId12"/>
    <p:sldId id="265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85" autoAdjust="0"/>
    <p:restoredTop sz="94660"/>
  </p:normalViewPr>
  <p:slideViewPr>
    <p:cSldViewPr snapToGrid="0">
      <p:cViewPr varScale="1">
        <p:scale>
          <a:sx n="63" d="100"/>
          <a:sy n="63" d="100"/>
        </p:scale>
        <p:origin x="-62" y="-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600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781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277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3311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07780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026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4836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696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152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1584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340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038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385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30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341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345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DA9C4-16C2-41E4-BE5B-EE573BAE8B1A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EAE02C-1B3B-4E8C-9F0B-35A34768D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91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5689" y="203201"/>
            <a:ext cx="821831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МДО</a:t>
            </a:r>
            <a:r>
              <a:rPr lang="en-US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A</a:t>
            </a: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У  «ЦРР-детский </a:t>
            </a:r>
            <a:r>
              <a:rPr lang="ru-RU" altLang="ru-RU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сад </a:t>
            </a: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№</a:t>
            </a:r>
            <a:r>
              <a:rPr lang="en-US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56</a:t>
            </a: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«Надежда»</a:t>
            </a:r>
          </a:p>
          <a:p>
            <a:pPr algn="ctr"/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г. Орск </a:t>
            </a:r>
            <a:endParaRPr lang="ru-RU" altLang="ru-RU" sz="28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ctr"/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799" y="1422401"/>
            <a:ext cx="933591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Ранняя  профессиональная ориентация детей дошкольного </a:t>
            </a:r>
            <a:r>
              <a:rPr lang="ru-RU" altLang="ru-RU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возраста через различные виды художественного творчества</a:t>
            </a:r>
          </a:p>
          <a:p>
            <a:pPr algn="ctr"/>
            <a:endParaRPr lang="ru-RU" altLang="ru-RU" sz="4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Петрищева Наталья Николаевна</a:t>
            </a:r>
          </a:p>
          <a:p>
            <a:pPr algn="ctr"/>
            <a:r>
              <a:rPr lang="ru-RU" alt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высшей </a:t>
            </a:r>
            <a:r>
              <a:rPr lang="ru-RU" altLang="ru-RU" sz="28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кв.категории</a:t>
            </a:r>
            <a:endParaRPr lang="ru-RU" altLang="ru-RU" sz="2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593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737" y="257908"/>
            <a:ext cx="10421817" cy="6365630"/>
          </a:xfrm>
        </p:spPr>
        <p:txBody>
          <a:bodyPr>
            <a:normAutofit/>
          </a:bodyPr>
          <a:lstStyle/>
          <a:p>
            <a:r>
              <a:rPr lang="ru-RU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проектной </a:t>
            </a:r>
            <a:r>
              <a:rPr lang="ru-RU" sz="2800" b="1" i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МОДЫ»</a:t>
            </a:r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5598659" y="1541082"/>
            <a:ext cx="2231838" cy="17666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7619804" y="1540375"/>
            <a:ext cx="2231838" cy="17680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74325" y="1293886"/>
            <a:ext cx="3233396" cy="22318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 flipV="1">
            <a:off x="258069" y="1401039"/>
            <a:ext cx="2246436" cy="20321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48696" y="4091355"/>
            <a:ext cx="2532188" cy="18991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2110440" y="4091354"/>
            <a:ext cx="2532189" cy="18991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4143186" y="4091354"/>
            <a:ext cx="2532190" cy="18991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6213809" y="4091355"/>
            <a:ext cx="2532187" cy="18991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8246553" y="4091354"/>
            <a:ext cx="2532189" cy="189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7720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930" y="128954"/>
            <a:ext cx="10559515" cy="6542779"/>
          </a:xfrm>
        </p:spPr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Предметно-развивающая среда</a:t>
            </a:r>
            <a:r>
              <a:rPr lang="ru-RU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(Дидактические игры, лото, словесные игры)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8" descr="1674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95395" y="3100978"/>
            <a:ext cx="3263368" cy="231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0" descr="1109988-1000x134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6894" y="626155"/>
            <a:ext cx="2894063" cy="207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2" descr="95f058a2548791eabbb687af62b5cd7d_h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6894" y="4711051"/>
            <a:ext cx="2828378" cy="195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6" descr="854637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7015" y="2785007"/>
            <a:ext cx="2818257" cy="183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6" descr="3ed2689f05fb46e6d9accdde8724c67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89124" y="702132"/>
            <a:ext cx="3369639" cy="224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998387" y="734385"/>
            <a:ext cx="3404892" cy="22415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98387" y="3109431"/>
            <a:ext cx="3404892" cy="230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6148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9990667" cy="655884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</a:t>
            </a:r>
            <a:endParaRPr lang="ru-RU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262" y="3237083"/>
            <a:ext cx="1957632" cy="22258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423138" y="846009"/>
            <a:ext cx="2591922" cy="17497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52383" y="903539"/>
            <a:ext cx="2679185" cy="16922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7863" y="846009"/>
            <a:ext cx="2333036" cy="17497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7438" y="2670195"/>
            <a:ext cx="1762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«Продавец»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423138" y="2684585"/>
            <a:ext cx="261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«Врач» , «Медсестра»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6857999" y="2675814"/>
            <a:ext cx="2231033" cy="378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«Полицейский»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350844" y="3237083"/>
            <a:ext cx="2736509" cy="18329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262" y="5782732"/>
            <a:ext cx="1957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«Парикмахер»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3669323" y="5253174"/>
            <a:ext cx="2418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«Воспитатель»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19830" y="3237083"/>
            <a:ext cx="2711739" cy="18329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18787" y="5215844"/>
            <a:ext cx="2151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«Экскурсовод», «Гид»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46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1689" y="112889"/>
            <a:ext cx="6141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9" t="3976" r="4304" b="6760"/>
          <a:stretch/>
        </p:blipFill>
        <p:spPr>
          <a:xfrm>
            <a:off x="180623" y="940909"/>
            <a:ext cx="5461158" cy="39358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1466" y="2262363"/>
            <a:ext cx="6114445" cy="409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7671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25" t="13146" r="12065" b="13409"/>
          <a:stretch/>
        </p:blipFill>
        <p:spPr>
          <a:xfrm flipH="1">
            <a:off x="60196" y="997991"/>
            <a:ext cx="5068710" cy="4730044"/>
          </a:xfrm>
          <a:prstGeom prst="rect">
            <a:avLst/>
          </a:prstGeom>
        </p:spPr>
      </p:pic>
      <p:sp>
        <p:nvSpPr>
          <p:cNvPr id="6" name="Стрелка влево 5"/>
          <p:cNvSpPr/>
          <p:nvPr/>
        </p:nvSpPr>
        <p:spPr>
          <a:xfrm>
            <a:off x="3885209" y="5161199"/>
            <a:ext cx="2728187" cy="6712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1. </a:t>
            </a:r>
            <a:r>
              <a:rPr lang="ru-RU" dirty="0" smtClean="0"/>
              <a:t>Мизинец - задумка</a:t>
            </a:r>
            <a:endParaRPr lang="ru-RU" dirty="0"/>
          </a:p>
        </p:txBody>
      </p:sp>
      <p:sp>
        <p:nvSpPr>
          <p:cNvPr id="7" name="Стрелка влево 6"/>
          <p:cNvSpPr/>
          <p:nvPr/>
        </p:nvSpPr>
        <p:spPr>
          <a:xfrm>
            <a:off x="4831644" y="4575333"/>
            <a:ext cx="3375378" cy="721876"/>
          </a:xfrm>
          <a:prstGeom prst="leftArrow">
            <a:avLst>
              <a:gd name="adj1" fmla="val 50000"/>
              <a:gd name="adj2" fmla="val 551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2. </a:t>
            </a:r>
            <a:r>
              <a:rPr lang="ru-RU" dirty="0" smtClean="0"/>
              <a:t>Безымянный- материал</a:t>
            </a:r>
            <a:endParaRPr lang="ru-RU" dirty="0"/>
          </a:p>
        </p:txBody>
      </p:sp>
      <p:sp>
        <p:nvSpPr>
          <p:cNvPr id="8" name="Стрелка влево 7"/>
          <p:cNvSpPr/>
          <p:nvPr/>
        </p:nvSpPr>
        <p:spPr>
          <a:xfrm>
            <a:off x="5128906" y="3731371"/>
            <a:ext cx="3213583" cy="6173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3. </a:t>
            </a:r>
            <a:r>
              <a:rPr lang="ru-RU" dirty="0" smtClean="0"/>
              <a:t>Средний - </a:t>
            </a:r>
            <a:r>
              <a:rPr lang="ru-RU" dirty="0" err="1" smtClean="0"/>
              <a:t>инструманты</a:t>
            </a:r>
            <a:endParaRPr lang="ru-RU" dirty="0"/>
          </a:p>
        </p:txBody>
      </p:sp>
      <p:sp>
        <p:nvSpPr>
          <p:cNvPr id="9" name="Стрелка влево 8"/>
          <p:cNvSpPr/>
          <p:nvPr/>
        </p:nvSpPr>
        <p:spPr>
          <a:xfrm>
            <a:off x="5046129" y="2714563"/>
            <a:ext cx="4323647" cy="6636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4. </a:t>
            </a:r>
            <a:r>
              <a:rPr lang="ru-RU" dirty="0" smtClean="0"/>
              <a:t>Указательный – порядок действий</a:t>
            </a:r>
            <a:endParaRPr lang="ru-RU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3437434" y="997991"/>
            <a:ext cx="3217391" cy="6466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5. </a:t>
            </a:r>
            <a:r>
              <a:rPr lang="ru-RU" dirty="0" smtClean="0"/>
              <a:t>Большой - результат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83732" y="193600"/>
            <a:ext cx="828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- «Система пяти пальцев»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8363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511" y="434340"/>
            <a:ext cx="9364839" cy="586486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профессиональная ориентация?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мероприятий, направленных на выявление личностных особенностей, интересов и способностей каждого человека для оказания ему помощи в разумном выборе профессии, наиболее соответствующих его индивидуальным возможностям.</a:t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006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221" y="361246"/>
            <a:ext cx="9256889" cy="6050844"/>
          </a:xfrm>
        </p:spPr>
        <p:txBody>
          <a:bodyPr>
            <a:no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сформировать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эмоциональное отношение к миру профессий, предоставить ему возможность использовать свои силы в доступных видах деятельности. 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обогащать и конкретизировать представления детей о профессиях; 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формировать у детей обобщенные представления о структуре трудового процесса; 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закреплять умения детей выражать в игровой и продуктивной деятельности свои впечатления; 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стимулировать развитие познавательных, коммуникативных, творческих способностей детей; 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воспитывать бережное отношение к труду взрослых и его результатам; 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помочь детям осознать важность, необходимость и незаменимость каждой профессии.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6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645" y="237067"/>
            <a:ext cx="8963378" cy="6276622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ранней 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профориентации детей дошкольного возраста</a:t>
            </a:r>
            <a:r>
              <a:rPr lang="ru-RU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ранней профориентации личности, начиная с детского возраста, является актуальной в отечественной педагогике, поскольку имеет социальную значимость для поступательного развития общества, его высоких достижений в различных сферах деятельности. В условиях введения ФГОС дошкольного образования особое значение приобретают вопросы раннего трудового ориентирования детей, так как именно в дошкольном периоде закладываются базовые характеристики, определяющие в дальнейшем профессиональную направленность личности человека.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396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88" y="191910"/>
            <a:ext cx="9886897" cy="6355645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творчество и его основные виды</a:t>
            </a:r>
            <a:b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597877"/>
            <a:ext cx="9542585" cy="505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это: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рисование с использованием разнообразных средств для рисования,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лепка поделок из теста, глины и пластилина,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создание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художественных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композиций, поделок и аппликаций из различных природных и искусственных материалов,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вышивание,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создание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каких либо произведений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(стихов, сказок, рассказов, песен, музыки).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Каждый ребёнок талантлив по-своему и по этому в работе по ранней профориентации дошкольников - для меня, безусловно, важнейшим стало развитие творческого потенциала моих воспитанников через разнообразные виды художественного творчества. Это приоритетное направление помогает мне увидеть каждого ребёнка. Застенчивые и стеснительные – становятся раскрепощенными, тихие и не заметные – раскрываются и светятся, как звёздочки.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452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511" y="361245"/>
            <a:ext cx="9392356" cy="6028266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ранней профориентации дошкольников строится с учётом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Принцип личностно ориентированного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Принцип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Принцип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открытости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Принцип диалогичности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Принцип активного включения детей в практическую деятельность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Принцип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рефлексивности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Принцип регионального компонента</a:t>
            </a:r>
            <a:endParaRPr lang="ru-RU" sz="3200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043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7569"/>
            <a:ext cx="10269415" cy="6389077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32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технологии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Экспериментльная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технология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«Хочу стать, как Данила Мастер!»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69631" y="1224190"/>
            <a:ext cx="2417583" cy="2058272"/>
          </a:xfrm>
          <a:prstGeom prst="rect">
            <a:avLst/>
          </a:prstGeom>
        </p:spPr>
      </p:pic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399697" y="1224191"/>
            <a:ext cx="2117221" cy="205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333"/>
          <a:stretch/>
        </p:blipFill>
        <p:spPr>
          <a:xfrm>
            <a:off x="4251571" y="1224191"/>
            <a:ext cx="2711937" cy="2058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6848771" y="1338925"/>
            <a:ext cx="2058272" cy="18288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786" y="3316217"/>
            <a:ext cx="10245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СДЕЛАТЬ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малахит и яшму в стенах детского сада?            «Хочу стать ювелиром!» </a:t>
            </a:r>
          </a:p>
          <a:p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14573" y="3946407"/>
            <a:ext cx="2985347" cy="22390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8494310" y="1507359"/>
            <a:ext cx="2073104" cy="14771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537437" y="3946407"/>
            <a:ext cx="1668715" cy="22390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652046" y="3946407"/>
            <a:ext cx="1617369" cy="2239011"/>
          </a:xfrm>
          <a:prstGeom prst="rect">
            <a:avLst/>
          </a:prstGeom>
        </p:spPr>
      </p:pic>
      <p:pic>
        <p:nvPicPr>
          <p:cNvPr id="14" name="Объект 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9631" y="3921512"/>
            <a:ext cx="2743199" cy="223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3047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846" y="339969"/>
            <a:ext cx="11101754" cy="6224954"/>
          </a:xfrm>
        </p:spPr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интегрированного обучения</a:t>
            </a:r>
            <a:b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«Распишу костюм и буду в нём выступать!»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46339" y="1118773"/>
            <a:ext cx="3111565" cy="23336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40403" y="1113692"/>
            <a:ext cx="2841380" cy="37396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87018" y="3118339"/>
            <a:ext cx="3460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«Хочу стать солисткой народного хора!»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082245" y="3681143"/>
            <a:ext cx="5636186" cy="29673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87017" y="1113692"/>
            <a:ext cx="3331414" cy="200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7654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846" y="128953"/>
            <a:ext cx="10972800" cy="6611815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организации сюжетно-ролевых игр</a:t>
            </a:r>
            <a:br>
              <a:rPr lang="ru-RU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7546" y="836490"/>
            <a:ext cx="1666837" cy="13716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56585" y="836489"/>
            <a:ext cx="2529879" cy="1716842"/>
          </a:xfrm>
          <a:prstGeom prst="rect">
            <a:avLst/>
          </a:prstGeom>
        </p:spPr>
      </p:pic>
      <p:pic>
        <p:nvPicPr>
          <p:cNvPr id="6" name="Рисунок 5" descr="IMG_971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6701" y="2801073"/>
            <a:ext cx="1767682" cy="1267573"/>
          </a:xfrm>
          <a:prstGeom prst="rect">
            <a:avLst/>
          </a:prstGeom>
        </p:spPr>
      </p:pic>
      <p:pic>
        <p:nvPicPr>
          <p:cNvPr id="7" name="Рисунок 6" descr="IMG_974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56585" y="2672862"/>
            <a:ext cx="2529879" cy="15826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423040" y="4398104"/>
            <a:ext cx="1675003" cy="17676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02323" y="4573397"/>
            <a:ext cx="2438401" cy="1675004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>
            <a:off x="2555628" y="999725"/>
            <a:ext cx="4478219" cy="1208365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Слепим  печенье - поиграем в «Магазин»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534644" y="2892784"/>
            <a:ext cx="4331679" cy="1175862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Вырежем и украсим строения  -  построим «Кафе»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2461847" y="4573397"/>
            <a:ext cx="4425460" cy="1288141"/>
          </a:xfrm>
          <a:prstGeom prst="rightArrow">
            <a:avLst>
              <a:gd name="adj1" fmla="val 100000"/>
              <a:gd name="adj2" fmla="val 33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Украсим платья и костюмы  - поиграем в «Ателье»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99244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2969</TotalTime>
  <Words>230</Words>
  <Application>Microsoft Office PowerPoint</Application>
  <PresentationFormat>Произвольный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Слайд 1</vt:lpstr>
      <vt:lpstr>Что такое профессиональная ориентация?                                                                                           Это система мероприятий, направленных на выявление личностных особенностей, интересов и способностей каждого человека для оказания ему помощи в разумном выборе профессии, наиболее соответствующих его индивидуальным возможностям. </vt:lpstr>
      <vt:lpstr>Цель: - сформировать у ребенка эмоциональное отношение к миру профессий, предоставить ему возможность использовать свои силы в доступных видах деятельности.   Задачи:  – обогащать и конкретизировать представления детей о профессиях;  – формировать у детей обобщенные представления о структуре трудового процесса;  – закреплять умения детей выражать в игровой и продуктивной деятельности свои впечатления;  – стимулировать развитие познавательных, коммуникативных, творческих способностей детей;  – воспитывать бережное отношение к труду взрослых и его результатам;  – помочь детям осознать важность, необходимость и незаменимость каждой профессии.  </vt:lpstr>
      <vt:lpstr>Актуальность ранней профориентации детей дошкольного возраста  Проблема ранней профориентации личности, начиная с детского возраста, является актуальной в отечественной педагогике, поскольку имеет социальную значимость для поступательного развития общества, его высоких достижений в различных сферах деятельности. В условиях введения ФГОС дошкольного образования особое значение приобретают вопросы раннего трудового ориентирования детей, так как именно в дошкольном периоде закладываются базовые характеристики, определяющие в дальнейшем профессиональную направленность личности человека.   </vt:lpstr>
      <vt:lpstr>            Детское творчество и его основные виды                  </vt:lpstr>
      <vt:lpstr>Работа по ранней профориентации дошкольников строится с учётом следующих принципов:   1. Принцип личностно ориентированного взаимодействия  2. Принцип доступности 3. Принцип открытости 4. Принцип диалогичности  5. Принцип активного включения детей в практическую деятельность  6. Принцип рефлексивности 7. Принцип регионального компонента</vt:lpstr>
      <vt:lpstr>                         Современные технологии     Экспериментльная технология  -  «Хочу стать, как Данила Мастер!»</vt:lpstr>
      <vt:lpstr>Технология интегрированного обучения «Распишу костюм и буду в нём выступать!» </vt:lpstr>
      <vt:lpstr> Технология организации сюжетно-ролевых игр </vt:lpstr>
      <vt:lpstr>Технология проектной деятельности  -  «ДОМ МОДЫ»                                        </vt:lpstr>
      <vt:lpstr>Предметно-развивающая среда  (Дидактические игры, лото, словесные игры) </vt:lpstr>
      <vt:lpstr>                 Сюжетно-ролевые игры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Ранняя профориентация дошкольников</dc:title>
  <dc:creator>Natalya</dc:creator>
  <cp:lastModifiedBy>ГлавБух</cp:lastModifiedBy>
  <cp:revision>86</cp:revision>
  <dcterms:created xsi:type="dcterms:W3CDTF">2020-10-21T18:13:05Z</dcterms:created>
  <dcterms:modified xsi:type="dcterms:W3CDTF">2022-04-28T04:14:55Z</dcterms:modified>
</cp:coreProperties>
</file>