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5" r:id="rId6"/>
    <p:sldId id="266" r:id="rId7"/>
    <p:sldId id="264" r:id="rId8"/>
    <p:sldId id="267" r:id="rId9"/>
    <p:sldId id="268" r:id="rId10"/>
    <p:sldId id="263" r:id="rId11"/>
    <p:sldId id="258" r:id="rId12"/>
    <p:sldId id="270" r:id="rId13"/>
    <p:sldId id="269" r:id="rId14"/>
    <p:sldId id="274" r:id="rId15"/>
    <p:sldId id="271" r:id="rId16"/>
    <p:sldId id="272" r:id="rId17"/>
    <p:sldId id="273" r:id="rId18"/>
    <p:sldId id="259" r:id="rId19"/>
    <p:sldId id="277" r:id="rId20"/>
    <p:sldId id="279" r:id="rId21"/>
    <p:sldId id="280" r:id="rId22"/>
    <p:sldId id="278" r:id="rId23"/>
    <p:sldId id="275" r:id="rId24"/>
    <p:sldId id="260" r:id="rId25"/>
    <p:sldId id="285" r:id="rId26"/>
    <p:sldId id="286" r:id="rId27"/>
    <p:sldId id="276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732A0-0415-46A0-BF70-D60A0DB8E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5F6A-0C0D-4645-84A2-A89136396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D3080-F6A5-492D-ABE2-58F88DD6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295B8-E4E6-42C8-AED9-9DA5D34E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0903A-4AE2-4A6C-B570-75222BA4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9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74B05-4362-40CA-BC34-2322E46A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DD6421-225C-4A7D-AB91-BC1ABF840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606A7-6DF7-4A45-B813-80344B94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77293-D0D7-4924-95DC-AFB12BD7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97337-065A-4883-93B0-3CECCC80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C341A7-F151-4A64-A213-A43D3342A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BF08A8-FFB5-4799-AB4D-B3285D53D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90DE8-A1D5-4F4F-AACC-A13464EE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4C92D-F76E-43C0-9DC3-A3B3E965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F0310-A0D3-4BFF-9601-33D5817B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76EC8-DE4E-484E-8333-5BC35FA3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D514C-4659-4497-8C11-99655C064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860342-1F13-4657-9580-134B75CB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B01C24-2530-4826-A47F-195CF4A0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E578F-6924-4085-9E51-BDE5BD67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9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BD2A4-7995-42E5-AEE3-94546AA2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9EF908-1204-4FA1-96AA-FBDB51E2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CB1B5-3636-479B-8B48-19093E8B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2345B-4D42-4978-A30F-74F082D4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08E85-1573-46AC-9644-9286DD95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5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962E-CA46-405A-8BCA-EAF55922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FFAB6-8F47-4F1D-9D60-2362FFFF4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6C8038-E12B-47BD-B79B-048EE6D0A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C8913-4E3E-4430-B20C-3A915AE6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29C96A-BCF2-45B4-982C-3F9AE312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190B1-3BBC-4918-8E8A-BEF524F3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3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F375-A5D5-461E-9274-B55B92DA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22DD7-9AEC-429D-A3C7-FF3E3948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C1E4D-EDBD-4880-BF0B-C169C191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F5FD91-F544-43A0-B930-E72A4D82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BB752A-5A88-4393-88CD-C4F0138B7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A185BB-0016-4AC5-B9BF-09D08668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261155-1D75-42ED-8FCA-8305D4A7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5E6A33-DA90-42B2-8E0F-96F60EDA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3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5776E-2CC7-4D15-8CFD-D57D2144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89139A-1D10-4182-B29B-CF038804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DA240E-0B60-4A63-AD55-C27A1419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D6A7DC-2BA0-4C05-BA82-A6FC8E02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DA116-4FF8-4DB8-AA62-CF91041E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F9F17-4176-43E5-A291-7E7404B1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423C26-9651-49BC-AFB5-1E9CA1B6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0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CC76B-B900-4C2F-8D57-94570F8E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BE25D-2890-4C48-BD5D-636CF9BF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788317-E4F1-4CED-A544-C7EA84453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0FBBB4-E284-43CA-A939-C2BDEE16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96E511-65C7-4673-BC19-CE137A21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633D23-F9E5-4EE6-A9E3-C1532F8A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3AC8C-468E-49CE-913C-DA7E63AD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D447DE-7F44-4003-9EEA-2E9EDAD22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E14CC6-D709-4214-9A1A-1E0F1223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8E0081-0ACB-4A2C-8DC3-894C10C3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48507-78B5-4B6E-B5EE-5CD4B30A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4020F-7A39-42D0-82E7-DA686BAF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3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EED1C-9582-4AE4-86D4-47BDB09E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C85F6C-0220-4E44-A96C-9A9BE410E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37551-4B24-42D9-86B9-E09E093E0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4500-6AF1-4ABC-B0C0-4596C44896D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7F209-29C8-4AD5-B2BC-3FB0B797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2AAD7-2AF2-490E-9639-0DF2B40A9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A4E6-2EAC-4DE3-8F40-9C03E8A2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3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имулирование двигательной активности — обязательный компонент образовательного процесса">
            <a:extLst>
              <a:ext uri="{FF2B5EF4-FFF2-40B4-BE49-F238E27FC236}">
                <a16:creationId xmlns:a16="http://schemas.microsoft.com/office/drawing/2014/main" id="{3CEAE48D-04A2-4BEC-9150-CCA3941DB7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250D5F-48EB-4736-8876-E9C6A08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442909"/>
            <a:ext cx="8771965" cy="14415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Консультация для педагогов</a:t>
            </a:r>
            <a:br>
              <a:rPr lang="ru-RU" sz="2400" b="1" dirty="0"/>
            </a:br>
            <a:r>
              <a:rPr lang="ru-RU" sz="3200" b="1" dirty="0"/>
              <a:t>«Оснащение центра физической культуры </a:t>
            </a:r>
            <a:r>
              <a:rPr lang="ru-RU" sz="3200" dirty="0"/>
              <a:t>в ДОУ»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85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37A6E-A9DC-48E5-8BB0-BE25A288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s://i.simpalsmedia.com/999.md/BoardImages/900x900/ad556f79d5f56c0e76d186af9f4ff140.jpg">
            <a:extLst>
              <a:ext uri="{FF2B5EF4-FFF2-40B4-BE49-F238E27FC236}">
                <a16:creationId xmlns:a16="http://schemas.microsoft.com/office/drawing/2014/main" id="{0D1EE16A-3220-4311-A377-B5311D5E4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96" y="11113"/>
            <a:ext cx="10310607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6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CB8EE-3571-4049-9546-06DE4CFB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31"/>
            <a:ext cx="10515600" cy="52030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/>
              <a:t>     </a:t>
            </a:r>
            <a:r>
              <a:rPr lang="ru-RU" sz="3600" b="1" u="sng" dirty="0"/>
              <a:t>Картотеки: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F12C0-E04F-4CC3-AF12-AE248C9A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13" y="841768"/>
            <a:ext cx="9843247" cy="5774185"/>
          </a:xfrm>
        </p:spPr>
        <p:txBody>
          <a:bodyPr>
            <a:normAutofit/>
          </a:bodyPr>
          <a:lstStyle/>
          <a:p>
            <a:r>
              <a:rPr lang="ru-RU" sz="2400" dirty="0"/>
              <a:t>Комплекс упражнений с массажными мячиками.</a:t>
            </a:r>
          </a:p>
          <a:p>
            <a:r>
              <a:rPr lang="ru-RU" sz="2400" dirty="0"/>
              <a:t>Картотеки игр: подвижных игр для детей, малоподвижных, на развитие дыхания.</a:t>
            </a:r>
          </a:p>
          <a:p>
            <a:r>
              <a:rPr lang="ru-RU" sz="2400" dirty="0"/>
              <a:t>Картотека релаксационных игр.</a:t>
            </a:r>
          </a:p>
          <a:p>
            <a:r>
              <a:rPr lang="ru-RU" sz="2400" dirty="0"/>
              <a:t>Картотека </a:t>
            </a:r>
            <a:r>
              <a:rPr lang="ru-RU" sz="2400" i="1" dirty="0"/>
              <a:t>«Упражнения после дневного сна»</a:t>
            </a:r>
            <a:endParaRPr lang="ru-RU" sz="2400" dirty="0"/>
          </a:p>
          <a:p>
            <a:r>
              <a:rPr lang="ru-RU" sz="2400" dirty="0"/>
              <a:t>Картотека полезных стихов и сказок </a:t>
            </a:r>
            <a:r>
              <a:rPr lang="ru-RU" sz="2400" i="1" dirty="0"/>
              <a:t>(гигиенические процедуры)</a:t>
            </a:r>
            <a:endParaRPr lang="ru-RU" sz="2400" dirty="0"/>
          </a:p>
          <a:p>
            <a:r>
              <a:rPr lang="ru-RU" sz="2400" dirty="0"/>
              <a:t>Картотека загадок о спорте и спортсменах, о спортивном оборудовании.</a:t>
            </a:r>
          </a:p>
          <a:p>
            <a:r>
              <a:rPr lang="ru-RU" sz="2400" dirty="0"/>
              <a:t>Картотека считалок.</a:t>
            </a:r>
          </a:p>
          <a:p>
            <a:r>
              <a:rPr lang="ru-RU" sz="2400" dirty="0"/>
              <a:t>Картотека пальчиковых игр.</a:t>
            </a:r>
          </a:p>
          <a:p>
            <a:r>
              <a:rPr lang="ru-RU" sz="2400" i="1" dirty="0"/>
              <a:t>«Звуки природы»</a:t>
            </a:r>
            <a:r>
              <a:rPr lang="ru-RU" sz="2400" dirty="0"/>
              <a:t>. Музыка для релаксации.</a:t>
            </a:r>
          </a:p>
          <a:p>
            <a:r>
              <a:rPr lang="ru-RU" sz="2400" i="1" dirty="0"/>
              <a:t>«Дождь и гроза. Музыка природы»</a:t>
            </a:r>
            <a:endParaRPr lang="ru-RU" sz="2400" dirty="0"/>
          </a:p>
          <a:p>
            <a:r>
              <a:rPr lang="ru-RU" sz="2400" i="1" dirty="0"/>
              <a:t>«Детский музыкальный альбом»</a:t>
            </a:r>
            <a:r>
              <a:rPr lang="ru-RU" sz="2400" dirty="0"/>
              <a:t> </a:t>
            </a:r>
            <a:r>
              <a:rPr lang="ru-RU" sz="2400" i="1" dirty="0"/>
              <a:t>(для движения под музыку)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14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5879F-5E85-4B20-BB09-E01A18AA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maam.ru/upload/blogs/detsad-28333-1447341274.jpg">
            <a:extLst>
              <a:ext uri="{FF2B5EF4-FFF2-40B4-BE49-F238E27FC236}">
                <a16:creationId xmlns:a16="http://schemas.microsoft.com/office/drawing/2014/main" id="{81143B43-5A9A-4EEB-B7BB-9F6D8348CE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9043" y="2944"/>
            <a:ext cx="6826237" cy="68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4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5678F-E4CB-4725-A757-0D3A9757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maam.ru/upload/blogs/detsad-28333-1447341211.jpg">
            <a:extLst>
              <a:ext uri="{FF2B5EF4-FFF2-40B4-BE49-F238E27FC236}">
                <a16:creationId xmlns:a16="http://schemas.microsoft.com/office/drawing/2014/main" id="{FC8A6D3D-55E3-4F3A-A08A-EB0F859D48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34" y="88750"/>
            <a:ext cx="8907331" cy="66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4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4F0BB-58C5-43DD-B88E-8665CC95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369D30-6E92-41B4-9ABC-522DD6EC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maam.ru/upload/blogs/detsad-28333-1447341345.jpg">
            <a:extLst>
              <a:ext uri="{FF2B5EF4-FFF2-40B4-BE49-F238E27FC236}">
                <a16:creationId xmlns:a16="http://schemas.microsoft.com/office/drawing/2014/main" id="{B162C950-7709-4553-83E3-81587EFC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46" y="77992"/>
            <a:ext cx="9466728" cy="67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6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69F6A-3EF8-40CC-8997-F901D892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maam.ru/upload/blogs/detsad-28333-1447341232.jpg">
            <a:extLst>
              <a:ext uri="{FF2B5EF4-FFF2-40B4-BE49-F238E27FC236}">
                <a16:creationId xmlns:a16="http://schemas.microsoft.com/office/drawing/2014/main" id="{056383D8-5083-4EE5-93B4-90A8B47DD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66" y="31937"/>
            <a:ext cx="9058835" cy="67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3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FCF07-5B6A-471C-BCC0-A3999426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www.maam.ru/upload/blogs/detsad-28333-1447341301.jpg">
            <a:extLst>
              <a:ext uri="{FF2B5EF4-FFF2-40B4-BE49-F238E27FC236}">
                <a16:creationId xmlns:a16="http://schemas.microsoft.com/office/drawing/2014/main" id="{53E8ADDE-ACA5-4CBA-A9BC-DC3217809D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98" y="72614"/>
            <a:ext cx="9047181" cy="67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05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861A3-B290-4671-A536-89AC8A9C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www.maam.ru/upload/blogs/detsad-28333-1447341321.jpg">
            <a:extLst>
              <a:ext uri="{FF2B5EF4-FFF2-40B4-BE49-F238E27FC236}">
                <a16:creationId xmlns:a16="http://schemas.microsoft.com/office/drawing/2014/main" id="{FADE106F-C060-426E-8DBF-3165ED3E6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22" y="68855"/>
            <a:ext cx="9422964" cy="67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9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3D9F6-90D3-4957-941E-52A5E404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882"/>
          </a:xfrm>
        </p:spPr>
        <p:txBody>
          <a:bodyPr>
            <a:normAutofit fontScale="90000"/>
          </a:bodyPr>
          <a:lstStyle/>
          <a:p>
            <a:br>
              <a:rPr lang="ru-RU" u="sng" dirty="0"/>
            </a:br>
            <a:r>
              <a:rPr lang="ru-RU" sz="4000" b="1" u="sng" dirty="0"/>
              <a:t>Дидактические игры</a:t>
            </a:r>
            <a:r>
              <a:rPr lang="ru-RU" sz="4000" b="1" dirty="0"/>
              <a:t>:</a:t>
            </a:r>
            <a:br>
              <a:rPr lang="ru-RU" sz="4000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D5B3F-F282-4389-8B33-B3BB8F331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«Назови виды спорта»</a:t>
            </a:r>
            <a:r>
              <a:rPr lang="ru-RU" dirty="0"/>
              <a:t>.</a:t>
            </a:r>
          </a:p>
          <a:p>
            <a:r>
              <a:rPr lang="ru-RU" i="1" dirty="0"/>
              <a:t>«Четвертый лишний»</a:t>
            </a:r>
            <a:r>
              <a:rPr lang="ru-RU" dirty="0"/>
              <a:t>.</a:t>
            </a:r>
          </a:p>
          <a:p>
            <a:r>
              <a:rPr lang="ru-RU" i="1" dirty="0"/>
              <a:t>«Найди отличия»</a:t>
            </a:r>
            <a:r>
              <a:rPr lang="ru-RU" dirty="0"/>
              <a:t>.</a:t>
            </a:r>
          </a:p>
          <a:p>
            <a:r>
              <a:rPr lang="ru-RU" i="1" dirty="0"/>
              <a:t>«Собери картинку»</a:t>
            </a:r>
            <a:r>
              <a:rPr lang="ru-RU" dirty="0"/>
              <a:t>.</a:t>
            </a:r>
          </a:p>
          <a:p>
            <a:r>
              <a:rPr lang="ru-RU" i="1" dirty="0"/>
              <a:t>«10 видов спорта»</a:t>
            </a:r>
            <a:r>
              <a:rPr lang="ru-RU" dirty="0"/>
              <a:t>.</a:t>
            </a:r>
          </a:p>
          <a:p>
            <a:r>
              <a:rPr lang="ru-RU" dirty="0"/>
              <a:t>Настольные игры</a:t>
            </a:r>
          </a:p>
          <a:p>
            <a:r>
              <a:rPr lang="ru-RU" dirty="0"/>
              <a:t>Шахматы, шашки.</a:t>
            </a:r>
          </a:p>
          <a:p>
            <a:r>
              <a:rPr lang="ru-RU" dirty="0"/>
              <a:t>Шапочки и медальки для подвижных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78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CCB8-31E1-4FAD-A9EA-4AAF41C6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www.maam.ru/upload/blogs/detsad-311566-1470582170.jpg">
            <a:extLst>
              <a:ext uri="{FF2B5EF4-FFF2-40B4-BE49-F238E27FC236}">
                <a16:creationId xmlns:a16="http://schemas.microsoft.com/office/drawing/2014/main" id="{93A92426-2417-4697-8F6F-40252B461A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39" y="117938"/>
            <a:ext cx="8833860" cy="66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1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CBBF7-6DC0-4D0D-BE6C-236E2938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2" y="285079"/>
            <a:ext cx="11575228" cy="121023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r>
              <a:rPr lang="ru-RU" sz="3600" b="1" dirty="0"/>
              <a:t>Обязательные условия комплектации центра физической культуры </a:t>
            </a:r>
            <a:br>
              <a:rPr lang="ru-RU" sz="3600" b="1" dirty="0"/>
            </a:br>
            <a:r>
              <a:rPr lang="ru-RU" sz="3600" b="1" dirty="0"/>
              <a:t>на основе ФГОС: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E0306-073A-496F-A45E-CBD1375C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8" y="1495314"/>
            <a:ext cx="7175351" cy="50776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содержательная </a:t>
            </a:r>
            <a:r>
              <a:rPr lang="ru-RU" b="1" i="1" dirty="0"/>
              <a:t>насыщенность</a:t>
            </a:r>
            <a:r>
              <a:rPr lang="ru-RU" dirty="0"/>
              <a:t>, необходимые и достаточные материалы для всех видов детской деятельности;</a:t>
            </a:r>
          </a:p>
          <a:p>
            <a:r>
              <a:rPr lang="ru-RU" dirty="0"/>
              <a:t>- гибкость игрового пространства, </a:t>
            </a:r>
            <a:r>
              <a:rPr lang="ru-RU" b="1" i="1" dirty="0" err="1"/>
              <a:t>полифункциональность</a:t>
            </a:r>
            <a:r>
              <a:rPr lang="ru-RU" dirty="0"/>
              <a:t> среды и игровых материалов </a:t>
            </a:r>
            <a:r>
              <a:rPr lang="ru-RU" b="1" i="1" dirty="0"/>
              <a:t>(наличие предметов-заместителей) </a:t>
            </a:r>
            <a:r>
              <a:rPr lang="ru-RU" b="1" dirty="0"/>
              <a:t>;</a:t>
            </a:r>
            <a:endParaRPr lang="ru-RU" dirty="0"/>
          </a:p>
          <a:p>
            <a:r>
              <a:rPr lang="ru-RU" dirty="0"/>
              <a:t>- </a:t>
            </a:r>
            <a:r>
              <a:rPr lang="ru-RU" b="1" i="1" dirty="0"/>
              <a:t>вариативность-</a:t>
            </a:r>
            <a:r>
              <a:rPr lang="ru-RU" i="1" dirty="0"/>
              <a:t> </a:t>
            </a:r>
            <a:r>
              <a:rPr lang="ru-RU" dirty="0"/>
              <a:t>наличие материалов и оборудования, для свободного выбора детей;</a:t>
            </a:r>
          </a:p>
          <a:p>
            <a:r>
              <a:rPr lang="ru-RU" dirty="0"/>
              <a:t>- периодическая </a:t>
            </a:r>
            <a:r>
              <a:rPr lang="ru-RU" b="1" i="1" dirty="0"/>
              <a:t>сменяемость</a:t>
            </a:r>
            <a:r>
              <a:rPr lang="ru-RU" b="1" dirty="0"/>
              <a:t> </a:t>
            </a:r>
            <a:r>
              <a:rPr lang="ru-RU" dirty="0"/>
              <a:t>игрового материала, </a:t>
            </a:r>
            <a:r>
              <a:rPr lang="ru-RU" b="1" i="1" dirty="0"/>
              <a:t>доступность</a:t>
            </a:r>
            <a:r>
              <a:rPr lang="ru-RU" b="1" dirty="0"/>
              <a:t> </a:t>
            </a:r>
            <a:r>
              <a:rPr lang="ru-RU" dirty="0"/>
              <a:t>игровых материалов, возможность использовать все элементы среды.</a:t>
            </a:r>
          </a:p>
          <a:p>
            <a:r>
              <a:rPr lang="ru-RU" b="1" dirty="0"/>
              <a:t>- </a:t>
            </a:r>
            <a:r>
              <a:rPr lang="ru-RU" b="1" i="1" dirty="0"/>
              <a:t>безопасность</a:t>
            </a:r>
            <a:r>
              <a:rPr lang="ru-RU" dirty="0"/>
              <a:t> (каждое пособие должно быть прочным, надежным, пригодным для эксплуатации).</a:t>
            </a:r>
          </a:p>
          <a:p>
            <a:endParaRPr lang="ru-RU" dirty="0"/>
          </a:p>
        </p:txBody>
      </p:sp>
      <p:pic>
        <p:nvPicPr>
          <p:cNvPr id="1028" name="Picture 4" descr="http://xn--101-mdd3bn9a.xn--p1ai/wp-content/uploads/2014/01/0211.jpg">
            <a:extLst>
              <a:ext uri="{FF2B5EF4-FFF2-40B4-BE49-F238E27FC236}">
                <a16:creationId xmlns:a16="http://schemas.microsoft.com/office/drawing/2014/main" id="{885082A7-F4A9-4C60-9548-88D41C84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6" y="1307055"/>
            <a:ext cx="4684956" cy="54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5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532D-DF72-4E90-8A20-D8B730FA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9CD89-74B0-493E-92A1-627EC58F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loud.prezentacii.org/18/09/72975/images/screen2.jpg">
            <a:extLst>
              <a:ext uri="{FF2B5EF4-FFF2-40B4-BE49-F238E27FC236}">
                <a16:creationId xmlns:a16="http://schemas.microsoft.com/office/drawing/2014/main" id="{771A3E35-997D-480F-B019-C9157814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29" y="0"/>
            <a:ext cx="8946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52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26DC8-F952-4ED1-95E8-1CDFFC68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cf.ppt-online.org/files/slide/e/eZPzdKnoLyQgT8DSj3Ekf7xXc4phWbBYOrFs9U/slide-1.jpg">
            <a:extLst>
              <a:ext uri="{FF2B5EF4-FFF2-40B4-BE49-F238E27FC236}">
                <a16:creationId xmlns:a16="http://schemas.microsoft.com/office/drawing/2014/main" id="{C1DDE942-237C-4E64-B8A5-B93F19FD50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28" y="0"/>
            <a:ext cx="9207595" cy="68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4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53F55-AFCB-4C4B-9BB9-5D5B34FB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900igr.net/datas/fizkultura/Olimpijskij-sport/0007-007-Kakaja-kartinka-lishnjaja-i-pochemu.jpg">
            <a:extLst>
              <a:ext uri="{FF2B5EF4-FFF2-40B4-BE49-F238E27FC236}">
                <a16:creationId xmlns:a16="http://schemas.microsoft.com/office/drawing/2014/main" id="{3B594F31-D800-4D37-892A-53EE7DB96D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76" y="153847"/>
            <a:ext cx="8938871" cy="67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6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BDFB9-245F-4140-9E31-6E9D97B9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5c975430cbc09a4737749134b167276e-l&amp;n=13">
            <a:extLst>
              <a:ext uri="{FF2B5EF4-FFF2-40B4-BE49-F238E27FC236}">
                <a16:creationId xmlns:a16="http://schemas.microsoft.com/office/drawing/2014/main" id="{5E0D68DC-FC88-49F6-B504-2C719D901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33" y="-11827"/>
            <a:ext cx="9175539" cy="68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15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E4417-A585-4567-A5F5-215DBE30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84" y="472850"/>
            <a:ext cx="11364558" cy="104397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3600" b="1" u="sng" dirty="0"/>
              <a:t>Плакаты, к</a:t>
            </a:r>
            <a:r>
              <a:rPr lang="ru-RU" sz="3600" b="1" i="1" u="sng" dirty="0"/>
              <a:t>артинки, фотографии, иллюстрации, р</a:t>
            </a:r>
            <a:r>
              <a:rPr lang="ru-RU" sz="3600" b="1" u="sng" dirty="0"/>
              <a:t>аскраски</a:t>
            </a:r>
            <a:br>
              <a:rPr lang="ru-RU" sz="3600" b="1" u="sng" dirty="0"/>
            </a:br>
            <a:br>
              <a:rPr lang="ru-RU" sz="3600" b="1" i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395A9-8422-4498-A135-73AC6E17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436697"/>
            <a:ext cx="10515600" cy="494845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Режим дня</a:t>
            </a:r>
          </a:p>
          <a:p>
            <a:r>
              <a:rPr lang="ru-RU" i="1" dirty="0"/>
              <a:t>«Летние виды спорта»</a:t>
            </a:r>
            <a:endParaRPr lang="ru-RU" dirty="0"/>
          </a:p>
          <a:p>
            <a:r>
              <a:rPr lang="ru-RU" i="1" dirty="0"/>
              <a:t>«Зимние виды спорта»</a:t>
            </a:r>
            <a:endParaRPr lang="ru-RU" dirty="0"/>
          </a:p>
          <a:p>
            <a:r>
              <a:rPr lang="ru-RU" i="1" dirty="0"/>
              <a:t>«Олимпийская символика»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95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17E50-12FB-4A5F-8FB5-75CD308A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https://i.pinimg.com/736x/bc/d2/a8/bcd2a89bb635d24fae46e3efe925eee7--lapbook-menu.jpg">
            <a:extLst>
              <a:ext uri="{FF2B5EF4-FFF2-40B4-BE49-F238E27FC236}">
                <a16:creationId xmlns:a16="http://schemas.microsoft.com/office/drawing/2014/main" id="{C24BF21F-820D-4599-BCD8-940E0B037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74" y="50288"/>
            <a:ext cx="4625787" cy="68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2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10A5A-2AEB-48BC-A0A4-0FED677A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zabavnik.club/wp-content/uploads/kartinki_rezhim_dnya_detsad_22_27125736.jpg">
            <a:extLst>
              <a:ext uri="{FF2B5EF4-FFF2-40B4-BE49-F238E27FC236}">
                <a16:creationId xmlns:a16="http://schemas.microsoft.com/office/drawing/2014/main" id="{DF86C6AC-153D-4D08-8B6A-E1D39C1BE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51875"/>
            <a:ext cx="11947519" cy="65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7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3D4C0-994E-4B37-97C4-78A3FD7F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melkie.net/wp-content/uploads/2018/02/plakat-dlya-sportivnogo-ugolka.jpg">
            <a:extLst>
              <a:ext uri="{FF2B5EF4-FFF2-40B4-BE49-F238E27FC236}">
                <a16:creationId xmlns:a16="http://schemas.microsoft.com/office/drawing/2014/main" id="{17A24DB8-4EC5-4F9B-A602-4738730D7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1" y="100442"/>
            <a:ext cx="9412374" cy="66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90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1D406-9474-42BA-B635-C75F1D93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v3toys.ru/kiwi-public-data/Kiwi_Img/578f7fb16a1a1.jpg">
            <a:extLst>
              <a:ext uri="{FF2B5EF4-FFF2-40B4-BE49-F238E27FC236}">
                <a16:creationId xmlns:a16="http://schemas.microsoft.com/office/drawing/2014/main" id="{C84F935C-5C78-440D-87CB-217C0EA4D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s://main-cdn.goods.ru/big1/hlr-system/1546452414/100024290828b0.jpg">
            <a:extLst>
              <a:ext uri="{FF2B5EF4-FFF2-40B4-BE49-F238E27FC236}">
                <a16:creationId xmlns:a16="http://schemas.microsoft.com/office/drawing/2014/main" id="{EC326959-B5A8-4AE9-9CAE-09A6FA9A05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8" y="0"/>
            <a:ext cx="5045336" cy="69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get-pdb/921063/c55b03a4-916d-44a3-bd5f-c5aa2c8d9d46/s1200?webp=false">
            <a:extLst>
              <a:ext uri="{FF2B5EF4-FFF2-40B4-BE49-F238E27FC236}">
                <a16:creationId xmlns:a16="http://schemas.microsoft.com/office/drawing/2014/main" id="{632FFB75-3CDC-4AAC-9894-7800DE8DF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t="1634" r="17728" b="1581"/>
          <a:stretch/>
        </p:blipFill>
        <p:spPr bwMode="auto">
          <a:xfrm>
            <a:off x="6603766" y="10404"/>
            <a:ext cx="4750034" cy="68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5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AF7A1-73A9-4404-BE56-D0804E5E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or-teacher.ru/edu/data/img/pic-0238865d2z-004.png">
            <a:extLst>
              <a:ext uri="{FF2B5EF4-FFF2-40B4-BE49-F238E27FC236}">
                <a16:creationId xmlns:a16="http://schemas.microsoft.com/office/drawing/2014/main" id="{20737CBF-549B-4FAE-8A64-DA6C7DB48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74" y="122782"/>
            <a:ext cx="8746171" cy="68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4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B57C5-72E6-4F7F-8695-985CAEC6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73" y="282687"/>
            <a:ext cx="10515600" cy="5994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/>
            </a:br>
            <a:r>
              <a:rPr lang="ru-RU" sz="3600" b="1" u="sng" dirty="0"/>
              <a:t>Требования к центру физической культуры:</a:t>
            </a:r>
            <a:br>
              <a:rPr lang="ru-RU" sz="3600" u="sng" dirty="0"/>
            </a:br>
            <a:endParaRPr lang="ru-RU" sz="40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B448B-815B-4CD9-8FD4-BB87CD6B4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72" y="1011220"/>
            <a:ext cx="6798833" cy="566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/>
              <a:t>1. Безопасность размещения: центр физической культуры не следует размещать рядом с окнами, центром науки и природы, центром песка и воды, центром театра, музыки и самостоятельной художественной деятельности. Он может быть размещен в групповой или спальной комнате.</a:t>
            </a:r>
          </a:p>
          <a:p>
            <a:pPr marL="0" indent="0">
              <a:buNone/>
            </a:pPr>
            <a:r>
              <a:rPr lang="ru-RU" sz="2200" dirty="0"/>
              <a:t>2. Отвечать гигиеническим и педагогическим требованиям, а расположение - принципу целесообразности.</a:t>
            </a:r>
          </a:p>
          <a:p>
            <a:pPr marL="0" indent="0">
              <a:buNone/>
            </a:pPr>
            <a:r>
              <a:rPr lang="ru-RU" sz="2200" dirty="0"/>
              <a:t>3. Центр должен логично вписываться в интерьер комнаты и быть эстетически оформлен.</a:t>
            </a:r>
          </a:p>
          <a:p>
            <a:pPr marL="0" indent="0">
              <a:buNone/>
            </a:pPr>
            <a:r>
              <a:rPr lang="en-US" sz="2200" dirty="0"/>
              <a:t>4</a:t>
            </a:r>
            <a:r>
              <a:rPr lang="ru-RU" sz="2200" dirty="0"/>
              <a:t>. ЦФР должен соответствовать возрасту детей и требованиям программы, обеспечивать свободный выбор и доступ детей.</a:t>
            </a:r>
          </a:p>
          <a:p>
            <a:pPr marL="0" indent="0">
              <a:buNone/>
            </a:pPr>
            <a:r>
              <a:rPr lang="en-US" sz="2200" dirty="0"/>
              <a:t>5</a:t>
            </a:r>
            <a:r>
              <a:rPr lang="ru-RU" sz="2200" dirty="0"/>
              <a:t>. Материалы, из которых изготовлено оборудование, должны отвечать гигиеническим требованиям, быть экологически чистыми и прочными, необходимо учитывать </a:t>
            </a:r>
            <a:r>
              <a:rPr lang="ru-RU" sz="2200" dirty="0" err="1"/>
              <a:t>взаимосочетание</a:t>
            </a:r>
            <a:r>
              <a:rPr lang="ru-RU" sz="2200" dirty="0"/>
              <a:t> отдельных снарядов по форме, цвету, величине.</a:t>
            </a:r>
          </a:p>
          <a:p>
            <a:endParaRPr lang="ru-RU" dirty="0"/>
          </a:p>
        </p:txBody>
      </p:sp>
      <p:pic>
        <p:nvPicPr>
          <p:cNvPr id="2050" name="Picture 2" descr="https://www.maam.ru/upload/blogs/detsad-76873-1394986335.jpg">
            <a:extLst>
              <a:ext uri="{FF2B5EF4-FFF2-40B4-BE49-F238E27FC236}">
                <a16:creationId xmlns:a16="http://schemas.microsoft.com/office/drawing/2014/main" id="{71F4EF59-78EE-4979-B142-876B4551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05" y="1296298"/>
            <a:ext cx="4816176" cy="50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2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46C04-FC30-42A9-BC8A-AA7061C2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raskraski-dlya-malchikov.ru/wp-content/uploads/sportivnye-raskraski-40.jpg">
            <a:extLst>
              <a:ext uri="{FF2B5EF4-FFF2-40B4-BE49-F238E27FC236}">
                <a16:creationId xmlns:a16="http://schemas.microsoft.com/office/drawing/2014/main" id="{B7A8A11B-A138-4585-B42D-3F0C4F17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4" y="86061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get-pdb/875592/fca14348-1781-4b0c-8095-8b7741d75bff/s1200?webp=false">
            <a:extLst>
              <a:ext uri="{FF2B5EF4-FFF2-40B4-BE49-F238E27FC236}">
                <a16:creationId xmlns:a16="http://schemas.microsoft.com/office/drawing/2014/main" id="{26F157F9-8FD7-4494-9678-3E619CD83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061"/>
            <a:ext cx="4995084" cy="67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57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FE5FD-C4D0-4912-A629-28537CF7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xn--80aaygb6acgd.ot7.ru/admin/uploads/8/5/6/%D0%A0%D0%B0%D1%81%D0%BA%D1%80%D0%B0%D1%81%D0%BA%D0%B0-%D0%B4%D0%BB%D1%8F-%D0%B4%D0%B5%D1%82%D0%B5%D0%B9-%D1%84%D0%B8%D0%B7%D0%BA%D1%83%D0%BB%D1%8C%D1%82%D1%83%D1%80%D0%B0-%D0%B8-%D1%81%D0%BF%D0%BE%D1%80%D1%82-%D0%94%D0%B5%D1%82%D0%B8-%D0%BB%D1%8E%D0%B1%D1%8F%D1%82-%D1%81%D0%BF%D0%BE%D1%80%D1%82-1020.gif">
            <a:extLst>
              <a:ext uri="{FF2B5EF4-FFF2-40B4-BE49-F238E27FC236}">
                <a16:creationId xmlns:a16="http://schemas.microsoft.com/office/drawing/2014/main" id="{6E9B9309-10B1-4F7E-808D-313C0D13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8" y="0"/>
            <a:ext cx="4854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raskraska1.com/assets/images/resources/319/raskraski-sport4.jpg">
            <a:extLst>
              <a:ext uri="{FF2B5EF4-FFF2-40B4-BE49-F238E27FC236}">
                <a16:creationId xmlns:a16="http://schemas.microsoft.com/office/drawing/2014/main" id="{7B6D566D-A02D-436B-B3F0-A55CE29484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56" y="0"/>
            <a:ext cx="5341926" cy="68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7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709D47-57DE-4849-9512-ACB49817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646094"/>
          </a:xfrm>
        </p:spPr>
        <p:txBody>
          <a:bodyPr>
            <a:normAutofit fontScale="90000"/>
          </a:bodyPr>
          <a:lstStyle/>
          <a:p>
            <a:br>
              <a:rPr lang="ru-RU" sz="3600" u="sng" dirty="0"/>
            </a:br>
            <a:r>
              <a:rPr lang="ru-RU" sz="3600" b="1" u="sng" dirty="0"/>
              <a:t>Традиционное оборудование для физического развития</a:t>
            </a:r>
            <a:r>
              <a:rPr lang="ru-RU" sz="3600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93DBE53-F278-46A3-8FBA-27383057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1" y="849855"/>
            <a:ext cx="6852621" cy="580438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ленточки разных цветов </a:t>
            </a:r>
            <a:r>
              <a:rPr lang="ru-RU" i="1" dirty="0"/>
              <a:t>(по 2 шт. на каждого ребенка)</a:t>
            </a:r>
            <a:endParaRPr lang="ru-RU" dirty="0"/>
          </a:p>
          <a:p>
            <a:r>
              <a:rPr lang="ru-RU" dirty="0"/>
              <a:t>платочки разных цветов </a:t>
            </a:r>
            <a:r>
              <a:rPr lang="ru-RU" i="1" dirty="0"/>
              <a:t>(по 2 шт. на каждого ребенка)</a:t>
            </a:r>
            <a:endParaRPr lang="ru-RU" dirty="0"/>
          </a:p>
          <a:p>
            <a:r>
              <a:rPr lang="ru-RU" dirty="0"/>
              <a:t>султанчики </a:t>
            </a:r>
            <a:r>
              <a:rPr lang="ru-RU" i="1" dirty="0"/>
              <a:t>(по 2 шт. на каждого ребенка)</a:t>
            </a:r>
            <a:endParaRPr lang="ru-RU" dirty="0"/>
          </a:p>
          <a:p>
            <a:r>
              <a:rPr lang="ru-RU" dirty="0"/>
              <a:t>бубны</a:t>
            </a:r>
          </a:p>
          <a:p>
            <a:r>
              <a:rPr lang="ru-RU" dirty="0"/>
              <a:t>мяч средний</a:t>
            </a:r>
          </a:p>
          <a:p>
            <a:r>
              <a:rPr lang="ru-RU" dirty="0"/>
              <a:t>кегли</a:t>
            </a:r>
          </a:p>
          <a:p>
            <a:r>
              <a:rPr lang="ru-RU" dirty="0"/>
              <a:t>вертушки</a:t>
            </a:r>
          </a:p>
          <a:p>
            <a:r>
              <a:rPr lang="ru-RU" dirty="0"/>
              <a:t>мячи резиновые</a:t>
            </a:r>
          </a:p>
          <a:p>
            <a:r>
              <a:rPr lang="ru-RU" dirty="0"/>
              <a:t>детские эспандеры</a:t>
            </a:r>
          </a:p>
          <a:p>
            <a:r>
              <a:rPr lang="ru-RU" dirty="0"/>
              <a:t>обручи</a:t>
            </a:r>
          </a:p>
          <a:p>
            <a:r>
              <a:rPr lang="ru-RU" dirty="0" err="1"/>
              <a:t>кольцеброс</a:t>
            </a:r>
            <a:r>
              <a:rPr lang="ru-RU" dirty="0"/>
              <a:t> </a:t>
            </a:r>
            <a:r>
              <a:rPr lang="ru-RU" i="1" dirty="0"/>
              <a:t>(настенный и напольный)</a:t>
            </a:r>
            <a:endParaRPr lang="ru-RU" dirty="0"/>
          </a:p>
          <a:p>
            <a:r>
              <a:rPr lang="ru-RU" dirty="0"/>
              <a:t>гантели детские</a:t>
            </a:r>
          </a:p>
          <a:p>
            <a:r>
              <a:rPr lang="ru-RU" dirty="0"/>
              <a:t>мешочки для метания</a:t>
            </a:r>
          </a:p>
          <a:p>
            <a:r>
              <a:rPr lang="ru-RU" dirty="0"/>
              <a:t>летающие тарелки</a:t>
            </a:r>
          </a:p>
          <a:p>
            <a:r>
              <a:rPr lang="ru-RU" dirty="0"/>
              <a:t>массажные мячики СУ-ДЖОК </a:t>
            </a:r>
            <a:r>
              <a:rPr lang="ru-RU" i="1" dirty="0"/>
              <a:t>(на каждого ребенка)</a:t>
            </a:r>
            <a:endParaRPr lang="ru-RU" dirty="0"/>
          </a:p>
          <a:p>
            <a:r>
              <a:rPr lang="ru-RU" dirty="0"/>
              <a:t>массажные дорожки</a:t>
            </a:r>
          </a:p>
          <a:p>
            <a:r>
              <a:rPr lang="ru-RU" dirty="0"/>
              <a:t>скакалки </a:t>
            </a:r>
            <a:r>
              <a:rPr lang="ru-RU" i="1" dirty="0"/>
              <a:t>(резиновые, веревочные, пластиковые)</a:t>
            </a:r>
            <a:endParaRPr lang="ru-RU" dirty="0"/>
          </a:p>
          <a:p>
            <a:r>
              <a:rPr lang="ru-RU" dirty="0"/>
              <a:t>канаты</a:t>
            </a:r>
          </a:p>
          <a:p>
            <a:r>
              <a:rPr lang="ru-RU" dirty="0"/>
              <a:t>для зимних игр – детские клюшки и шайбы</a:t>
            </a:r>
          </a:p>
          <a:p>
            <a:r>
              <a:rPr lang="ru-RU" dirty="0"/>
              <a:t>санки-ледянки</a:t>
            </a:r>
          </a:p>
        </p:txBody>
      </p:sp>
      <p:pic>
        <p:nvPicPr>
          <p:cNvPr id="1026" name="Picture 2" descr="https://avatars.mds.yandex.net/get-zen_doc/1533996/pub_5cc1848fa7763100b2db0181_5cc186d916856600af6fc405/scale_1200">
            <a:extLst>
              <a:ext uri="{FF2B5EF4-FFF2-40B4-BE49-F238E27FC236}">
                <a16:creationId xmlns:a16="http://schemas.microsoft.com/office/drawing/2014/main" id="{14FE4454-BEA3-46FB-80AC-14251C57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4731"/>
            <a:ext cx="5014632" cy="50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9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F3E98-F487-46BF-A0AD-3564FE8B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maam.ru/upload/blogs/detsad-28333-1447338722.jpg">
            <a:extLst>
              <a:ext uri="{FF2B5EF4-FFF2-40B4-BE49-F238E27FC236}">
                <a16:creationId xmlns:a16="http://schemas.microsoft.com/office/drawing/2014/main" id="{98D748EF-7D3E-41AE-9EFD-CB91D9FE4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6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578AF-7C82-4E40-AEB8-6680DC7D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maam.ru/upload/blogs/detsad-28333-1447338763.jpg">
            <a:extLst>
              <a:ext uri="{FF2B5EF4-FFF2-40B4-BE49-F238E27FC236}">
                <a16:creationId xmlns:a16="http://schemas.microsoft.com/office/drawing/2014/main" id="{6DEE2E04-88FE-4B78-AEDB-3834D1EE2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5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87B92-5E5E-44C6-ABD3-653EE93B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www.maam.ru/upload/blogs/detsad-28333-1447338785.jpg">
            <a:extLst>
              <a:ext uri="{FF2B5EF4-FFF2-40B4-BE49-F238E27FC236}">
                <a16:creationId xmlns:a16="http://schemas.microsoft.com/office/drawing/2014/main" id="{73FE6DC0-BDE7-4754-A941-8D3681555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96" y="0"/>
            <a:ext cx="9499002" cy="68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9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A5CF-EE22-44B7-82F6-C14DDD59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olimpia-nsk.ru/wp-content/uploads/2015/03/Obruch-gimnasticheskiy.jpg">
            <a:extLst>
              <a:ext uri="{FF2B5EF4-FFF2-40B4-BE49-F238E27FC236}">
                <a16:creationId xmlns:a16="http://schemas.microsoft.com/office/drawing/2014/main" id="{BA6F815D-D15D-421B-8D37-895BB1412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36" y="16688"/>
            <a:ext cx="9121749" cy="68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0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F6609-294A-4BA0-90FB-112781C1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images.ru.prom.st/71602840_w640_h640_dsc0208.jpg">
            <a:extLst>
              <a:ext uri="{FF2B5EF4-FFF2-40B4-BE49-F238E27FC236}">
                <a16:creationId xmlns:a16="http://schemas.microsoft.com/office/drawing/2014/main" id="{4B258BFA-8F7C-42E3-9668-C5734757CA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07" y="-7505"/>
            <a:ext cx="9757186" cy="68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12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113</Words>
  <Application>Microsoft Office PowerPoint</Application>
  <PresentationFormat>Широкоэкранный</PresentationFormat>
  <Paragraphs>61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Консультация для педагогов «Оснащение центра физической культуры в ДОУ»</vt:lpstr>
      <vt:lpstr> Обязательные условия комплектации центра физической культуры  на основе ФГОС: </vt:lpstr>
      <vt:lpstr> Требования к центру физической культуры: </vt:lpstr>
      <vt:lpstr> Традиционное оборудование для физического развития: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Картотеки: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Дидактические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Плакаты, картинки, фотографии, иллюстрации, раскраски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«Оснащение центра физической культуры в ДОУ»</dc:title>
  <dc:creator>D!akov RePack</dc:creator>
  <cp:lastModifiedBy>D!akov RePack</cp:lastModifiedBy>
  <cp:revision>14</cp:revision>
  <dcterms:created xsi:type="dcterms:W3CDTF">2020-03-23T16:27:16Z</dcterms:created>
  <dcterms:modified xsi:type="dcterms:W3CDTF">2020-03-24T16:50:50Z</dcterms:modified>
</cp:coreProperties>
</file>