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6B58-42EF-4EA7-A497-62DF86E30894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0E56-4CBC-4485-9C99-55B41D0E4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11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6B58-42EF-4EA7-A497-62DF86E30894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0E56-4CBC-4485-9C99-55B41D0E4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10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6B58-42EF-4EA7-A497-62DF86E30894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0E56-4CBC-4485-9C99-55B41D0E4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828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6B58-42EF-4EA7-A497-62DF86E30894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0E56-4CBC-4485-9C99-55B41D0E4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76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6B58-42EF-4EA7-A497-62DF86E30894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0E56-4CBC-4485-9C99-55B41D0E4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857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6B58-42EF-4EA7-A497-62DF86E30894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0E56-4CBC-4485-9C99-55B41D0E4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301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6B58-42EF-4EA7-A497-62DF86E30894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0E56-4CBC-4485-9C99-55B41D0E4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88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6B58-42EF-4EA7-A497-62DF86E30894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0E56-4CBC-4485-9C99-55B41D0E4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03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6B58-42EF-4EA7-A497-62DF86E30894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0E56-4CBC-4485-9C99-55B41D0E4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15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6B58-42EF-4EA7-A497-62DF86E30894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0E56-4CBC-4485-9C99-55B41D0E4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534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6B58-42EF-4EA7-A497-62DF86E30894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0E56-4CBC-4485-9C99-55B41D0E4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851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06B58-42EF-4EA7-A497-62DF86E30894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70E56-4CBC-4485-9C99-55B41D0E4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24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03214"/>
            <a:ext cx="9144000" cy="8113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4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педагогов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0449" y="1639614"/>
            <a:ext cx="9307551" cy="2396796"/>
          </a:xfrm>
        </p:spPr>
        <p:txBody>
          <a:bodyPr>
            <a:normAutofit fontScale="92500" lnSpcReduction="10000"/>
          </a:bodyPr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 формы </a:t>
            </a:r>
          </a:p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родительских собраний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gym1505.ru/sites/default/files/news/sobranie.jpg">
            <a:extLst>
              <a:ext uri="{FF2B5EF4-FFF2-40B4-BE49-F238E27FC236}">
                <a16:creationId xmlns:a16="http://schemas.microsoft.com/office/drawing/2014/main" id="{20843ACE-AAF4-4D7D-B8CD-ED8B13F50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622" y="4036410"/>
            <a:ext cx="7567448" cy="263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777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million-wallpapers.ru/wallpapers/3/1/511608491354657.jpg">
            <a:extLst>
              <a:ext uri="{FF2B5EF4-FFF2-40B4-BE49-F238E27FC236}">
                <a16:creationId xmlns:a16="http://schemas.microsoft.com/office/drawing/2014/main" id="{30401C3A-3D04-4857-8D79-AA9E29EA7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176" y="0"/>
            <a:ext cx="10515600" cy="1032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940" y="487478"/>
            <a:ext cx="11361235" cy="6047137"/>
          </a:xfrm>
        </p:spPr>
        <p:txBody>
          <a:bodyPr/>
          <a:lstStyle/>
          <a:p>
            <a:r>
              <a:rPr lang="ru-RU" b="1" u="sng" dirty="0"/>
              <a:t>«Мастер – класс»</a:t>
            </a:r>
          </a:p>
          <a:p>
            <a:pPr marL="0" indent="0">
              <a:buNone/>
            </a:pPr>
            <a:r>
              <a:rPr lang="ru-RU" i="1" dirty="0"/>
              <a:t>Форма проведения:</a:t>
            </a:r>
          </a:p>
          <a:p>
            <a:pPr marL="0" indent="0">
              <a:buNone/>
            </a:pPr>
            <a:r>
              <a:rPr lang="ru-RU" dirty="0"/>
              <a:t>Демонстрация родителями достижений в области воспитания детей.</a:t>
            </a:r>
          </a:p>
          <a:p>
            <a:pPr marL="0" indent="0">
              <a:buNone/>
            </a:pPr>
            <a:r>
              <a:rPr lang="ru-RU" i="1" dirty="0"/>
              <a:t>Этапы проведения:</a:t>
            </a:r>
          </a:p>
          <a:p>
            <a:pPr marL="514350" indent="-514350">
              <a:buAutoNum type="arabicPeriod"/>
            </a:pPr>
            <a:r>
              <a:rPr lang="ru-RU" dirty="0"/>
              <a:t>Подготовительный.</a:t>
            </a:r>
          </a:p>
          <a:p>
            <a:pPr marL="0" indent="0">
              <a:buNone/>
            </a:pPr>
            <a:r>
              <a:rPr lang="ru-RU" dirty="0"/>
              <a:t>Один или несколько родителей проводят урок – делятся своим опытом.</a:t>
            </a:r>
          </a:p>
          <a:p>
            <a:pPr marL="0" indent="0">
              <a:buNone/>
            </a:pPr>
            <a:r>
              <a:rPr lang="ru-RU" dirty="0"/>
              <a:t>2. Основной.</a:t>
            </a:r>
          </a:p>
          <a:p>
            <a:pPr marL="0" indent="0">
              <a:buNone/>
            </a:pPr>
            <a:r>
              <a:rPr lang="ru-RU" dirty="0"/>
              <a:t>Родители дают практические советы, делятся перечнем игр, которые ими используются.</a:t>
            </a:r>
          </a:p>
          <a:p>
            <a:pPr marL="0" indent="0">
              <a:buNone/>
            </a:pPr>
            <a:r>
              <a:rPr lang="ru-RU" dirty="0"/>
              <a:t>3. Подведение итогов.</a:t>
            </a:r>
          </a:p>
          <a:p>
            <a:pPr marL="0" indent="0">
              <a:buNone/>
            </a:pPr>
            <a:r>
              <a:rPr lang="ru-RU" dirty="0"/>
              <a:t>Выбираются наиболее ценные советы, которые размещаются в «Копилке педагогического мастерства» </a:t>
            </a:r>
          </a:p>
        </p:txBody>
      </p:sp>
    </p:spTree>
    <p:extLst>
      <p:ext uri="{BB962C8B-B14F-4D97-AF65-F5344CB8AC3E}">
        <p14:creationId xmlns:p14="http://schemas.microsoft.com/office/powerpoint/2010/main" val="353454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s://million-wallpapers.ru/wallpapers/3/1/511608491354657.jpg">
            <a:extLst>
              <a:ext uri="{FF2B5EF4-FFF2-40B4-BE49-F238E27FC236}">
                <a16:creationId xmlns:a16="http://schemas.microsoft.com/office/drawing/2014/main" id="{9270F329-09BC-4CF2-A098-9065F54BF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545" y="732804"/>
            <a:ext cx="11294327" cy="5846415"/>
          </a:xfrm>
        </p:spPr>
        <p:txBody>
          <a:bodyPr/>
          <a:lstStyle/>
          <a:p>
            <a:r>
              <a:rPr lang="ru-RU" b="1" u="sng" dirty="0"/>
              <a:t>«Ток – шоу»</a:t>
            </a:r>
          </a:p>
          <a:p>
            <a:pPr marL="0" indent="0">
              <a:buNone/>
            </a:pPr>
            <a:r>
              <a:rPr lang="ru-RU" dirty="0"/>
              <a:t>Обсуждение одного вопроса с различных точек зрения, детализация проблемы и поиск возможных путей её решения.</a:t>
            </a:r>
          </a:p>
          <a:p>
            <a:pPr marL="0" indent="0">
              <a:buNone/>
            </a:pPr>
            <a:r>
              <a:rPr lang="ru-RU" i="1" dirty="0"/>
              <a:t>Участники: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Родители;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Воспитатели;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Специалисты.</a:t>
            </a:r>
          </a:p>
          <a:p>
            <a:pPr marL="0" indent="0">
              <a:buNone/>
            </a:pPr>
            <a:r>
              <a:rPr lang="ru-RU" dirty="0"/>
              <a:t>При такой форме проведения собрания предлагаются различные ситуации с общей проблемой. Их нужно рассмотреть с разных точек зрения, обязательно аргументируя их. Все позиции совместно обсуждаются. Родители сами определяют пути решения проблемы.</a:t>
            </a:r>
          </a:p>
        </p:txBody>
      </p:sp>
      <p:pic>
        <p:nvPicPr>
          <p:cNvPr id="7" name="Picture 12" descr="https://sun9-11.userapi.com/c852136/v852136120/c7b0d/qAd7Zhqr7Ek.jpg">
            <a:extLst>
              <a:ext uri="{FF2B5EF4-FFF2-40B4-BE49-F238E27FC236}">
                <a16:creationId xmlns:a16="http://schemas.microsoft.com/office/drawing/2014/main" id="{D2FBF5E2-D638-4B2F-B0A2-13A70AB76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659" y="1749778"/>
            <a:ext cx="2635920" cy="240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356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13F591-508A-48E0-B0A2-2E4ECE4C1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444" y="196146"/>
            <a:ext cx="10515600" cy="5379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Педагогический аукцион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F33DB2-50CE-4C5F-9EF9-52AF7648C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4132"/>
            <a:ext cx="10515600" cy="53798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«Воспитание у детей культурно – гигиенических навыков»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028" name="Picture 4" descr="http://deti-i-mama.ru/wp-content/uploads/2017/02/pyatnistaya-chitalka-219x300.jpg">
            <a:extLst>
              <a:ext uri="{FF2B5EF4-FFF2-40B4-BE49-F238E27FC236}">
                <a16:creationId xmlns:a16="http://schemas.microsoft.com/office/drawing/2014/main" id="{C084F033-BF6C-4A06-BB22-0DDDC8941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329" y="1476725"/>
            <a:ext cx="4685872" cy="518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594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51306-76D5-4A53-AC18-55623926D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889" y="146755"/>
            <a:ext cx="10653889" cy="124179"/>
          </a:xfrm>
        </p:spPr>
        <p:txBody>
          <a:bodyPr>
            <a:normAutofit fontScale="90000"/>
          </a:bodyPr>
          <a:lstStyle/>
          <a:p>
            <a:endParaRPr lang="ru-RU" sz="9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8A0DC1-6D14-475C-B58C-81D5821B0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1" y="337216"/>
            <a:ext cx="7222066" cy="624420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Культурно – гигиенические навыки у ребёнка прививаются не за один раз. Это длительная, ежедневная работа;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В процессе закрепление обязательно проводить демонстрацию картинок, изображающих процесс умывания, причёсывания, приёма пищи;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Гигиенические процедуры полезно сопровождать чтением потешек, соответствующих тематических стихов;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Приобретённые навыки необходимо закреплять чтением художественной литературы;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Процессы умывания, приёма пищи, причёсывания важно не только демонстрировать личным примером, но и сопровождать показ объяснением;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Одобрять даже маленькие успехи, вызывая тем самым стремление становиться самостоятельным, аккуратным.</a:t>
            </a:r>
          </a:p>
          <a:p>
            <a:endParaRPr lang="ru-RU" sz="2000" dirty="0"/>
          </a:p>
        </p:txBody>
      </p:sp>
      <p:pic>
        <p:nvPicPr>
          <p:cNvPr id="2052" name="Picture 4" descr="https://i.pinimg.com/236x/57/ec/d7/57ecd732d06317b22dcbcfa5fa6d6517--leone.jpg">
            <a:extLst>
              <a:ext uri="{FF2B5EF4-FFF2-40B4-BE49-F238E27FC236}">
                <a16:creationId xmlns:a16="http://schemas.microsoft.com/office/drawing/2014/main" id="{19E1E2E6-69FA-4706-9D0F-A1116D9F3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022" y="516114"/>
            <a:ext cx="3901017" cy="624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495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million-wallpapers.ru/wallpapers/3/1/511608491354657.jpg">
            <a:extLst>
              <a:ext uri="{FF2B5EF4-FFF2-40B4-BE49-F238E27FC236}">
                <a16:creationId xmlns:a16="http://schemas.microsoft.com/office/drawing/2014/main" id="{8CF4F7A1-2680-437D-B9EC-9C474D71C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7629" y="245327"/>
            <a:ext cx="11664175" cy="6356195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собрания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одна из эффективных форм повышения педагогической культуры родителей и формирования педагогического коллектива.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собраний: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Общие:</a:t>
            </a:r>
            <a:b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2-3 раза в год. Обсуждение общих вопросов: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задачи на новый учебный год;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результаты образовательной работы;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вопросы физического воспитания и проч.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Приглашаются врачи, специалисты, юристы, детские писатели и др.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Предусматривается выступление родителей.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2.Групповые: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раз в 2-3 месяца.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организационное (начало учебного года (сентябрь-октябрь));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итоговое (конец учебного года (май));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собрание по итогам летней оздоровительной кампании (август);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 различным вопросам воспитания (январь-февраль).</a:t>
            </a:r>
          </a:p>
        </p:txBody>
      </p:sp>
    </p:spTree>
    <p:extLst>
      <p:ext uri="{BB962C8B-B14F-4D97-AF65-F5344CB8AC3E}">
        <p14:creationId xmlns:p14="http://schemas.microsoft.com/office/powerpoint/2010/main" val="4232758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illion-wallpapers.ru/wallpapers/3/1/511608491354657.jpg">
            <a:extLst>
              <a:ext uri="{FF2B5EF4-FFF2-40B4-BE49-F238E27FC236}">
                <a16:creationId xmlns:a16="http://schemas.microsoft.com/office/drawing/2014/main" id="{10A4AAA0-719D-4426-AA39-504551125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 формы проведения родительских собраний: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059" y="822014"/>
            <a:ext cx="10515600" cy="58018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Родительская конференция;</a:t>
            </a:r>
          </a:p>
          <a:p>
            <a:pPr>
              <a:lnSpc>
                <a:spcPct val="100000"/>
              </a:lnSpc>
            </a:pPr>
            <a:r>
              <a:rPr lang="ru-RU" dirty="0"/>
              <a:t>Семейные клубы;</a:t>
            </a:r>
          </a:p>
          <a:p>
            <a:pPr>
              <a:lnSpc>
                <a:spcPct val="100000"/>
              </a:lnSpc>
            </a:pPr>
            <a:r>
              <a:rPr lang="ru-RU" dirty="0"/>
              <a:t>Вечер вопросов и ответов;</a:t>
            </a:r>
          </a:p>
          <a:p>
            <a:pPr>
              <a:lnSpc>
                <a:spcPct val="100000"/>
              </a:lnSpc>
            </a:pPr>
            <a:r>
              <a:rPr lang="ru-RU" dirty="0"/>
              <a:t>Педагогическая лаборатория;</a:t>
            </a:r>
          </a:p>
          <a:p>
            <a:pPr>
              <a:lnSpc>
                <a:spcPct val="100000"/>
              </a:lnSpc>
            </a:pPr>
            <a:r>
              <a:rPr lang="ru-RU" dirty="0"/>
              <a:t>Аукцион;</a:t>
            </a:r>
          </a:p>
          <a:p>
            <a:pPr>
              <a:lnSpc>
                <a:spcPct val="100000"/>
              </a:lnSpc>
            </a:pPr>
            <a:r>
              <a:rPr lang="ru-RU" dirty="0"/>
              <a:t>Семинар – практикум;</a:t>
            </a:r>
          </a:p>
          <a:p>
            <a:pPr>
              <a:lnSpc>
                <a:spcPct val="100000"/>
              </a:lnSpc>
            </a:pPr>
            <a:r>
              <a:rPr lang="ru-RU" dirty="0"/>
              <a:t>Мастер – класс;</a:t>
            </a:r>
          </a:p>
          <a:p>
            <a:pPr>
              <a:lnSpc>
                <a:spcPct val="100000"/>
              </a:lnSpc>
            </a:pPr>
            <a:r>
              <a:rPr lang="ru-RU" dirty="0"/>
              <a:t>Ток – шоу;</a:t>
            </a:r>
          </a:p>
        </p:txBody>
      </p:sp>
      <p:pic>
        <p:nvPicPr>
          <p:cNvPr id="7" name="Picture 4" descr="https://n-e-n.ru/images/2019-02-07/5c5c3704c33e0_0x0.png">
            <a:extLst>
              <a:ext uri="{FF2B5EF4-FFF2-40B4-BE49-F238E27FC236}">
                <a16:creationId xmlns:a16="http://schemas.microsoft.com/office/drawing/2014/main" id="{31CF0C72-17E3-48C8-8890-1A172AF39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380" y="1027906"/>
            <a:ext cx="5502718" cy="5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335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illion-wallpapers.ru/wallpapers/3/1/511608491354657.jpg">
            <a:extLst>
              <a:ext uri="{FF2B5EF4-FFF2-40B4-BE49-F238E27FC236}">
                <a16:creationId xmlns:a16="http://schemas.microsoft.com/office/drawing/2014/main" id="{701735E4-F496-41F7-8F32-B55638525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595" y="295043"/>
            <a:ext cx="10515600" cy="173309"/>
          </a:xfrm>
        </p:spPr>
        <p:txBody>
          <a:bodyPr>
            <a:normAutofit fontScale="90000"/>
          </a:bodyPr>
          <a:lstStyle/>
          <a:p>
            <a:pPr algn="ctr"/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854" y="741091"/>
            <a:ext cx="11731082" cy="5615104"/>
          </a:xfrm>
        </p:spPr>
        <p:txBody>
          <a:bodyPr/>
          <a:lstStyle/>
          <a:p>
            <a:r>
              <a:rPr lang="ru-RU" sz="2400" b="1" u="sng" dirty="0"/>
              <a:t>Родительская конференция</a:t>
            </a:r>
          </a:p>
          <a:p>
            <a:pPr marL="0" indent="0">
              <a:buNone/>
            </a:pPr>
            <a:r>
              <a:rPr lang="ru-RU" sz="2400" b="1" i="1" dirty="0"/>
              <a:t>Цель: </a:t>
            </a:r>
            <a:r>
              <a:rPr lang="ru-RU" sz="2400" dirty="0"/>
              <a:t>обмен опытом семейного воспитания.</a:t>
            </a:r>
          </a:p>
          <a:p>
            <a:pPr marL="0" indent="0">
              <a:buNone/>
            </a:pPr>
            <a:r>
              <a:rPr lang="ru-RU" sz="2400" b="1" i="1" dirty="0"/>
              <a:t>Важно:</a:t>
            </a:r>
          </a:p>
          <a:p>
            <a:pPr marL="0" indent="0">
              <a:buNone/>
            </a:pPr>
            <a:r>
              <a:rPr lang="ru-RU" sz="2400" dirty="0"/>
              <a:t>Актуальная для обсуждения тема определяется заранее. По выбранной теме родители готовят сообщение</a:t>
            </a:r>
          </a:p>
          <a:p>
            <a:pPr marL="0" indent="0">
              <a:buNone/>
            </a:pPr>
            <a:r>
              <a:rPr lang="ru-RU" sz="2400" dirty="0"/>
              <a:t>В конференции может принимать участие специалист, выступление которого должно вызвать обсуждение и дискуссию.</a:t>
            </a:r>
          </a:p>
          <a:p>
            <a:pPr marL="0" indent="0">
              <a:buNone/>
            </a:pPr>
            <a:r>
              <a:rPr lang="ru-RU" sz="2400" i="1" dirty="0"/>
              <a:t>К конференции готовятся: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Выставки детских работ;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Выставки педагогической литературы и др.</a:t>
            </a:r>
          </a:p>
          <a:p>
            <a:pPr marL="0" indent="0">
              <a:buNone/>
            </a:pPr>
            <a:r>
              <a:rPr lang="ru-RU" sz="2400" i="1" dirty="0"/>
              <a:t>Итогом может стать:</a:t>
            </a:r>
          </a:p>
          <a:p>
            <a:pPr marL="0" indent="0">
              <a:buNone/>
            </a:pPr>
            <a:r>
              <a:rPr lang="ru-RU" sz="2400" dirty="0"/>
              <a:t> Совместный концерт детей, их семей и сотрудников ДОУ.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</p:txBody>
      </p:sp>
      <p:pic>
        <p:nvPicPr>
          <p:cNvPr id="7" name="Picture 2" descr="http://ddu366.minsk.edu.by/be/sm.aspx?guid=17623">
            <a:extLst>
              <a:ext uri="{FF2B5EF4-FFF2-40B4-BE49-F238E27FC236}">
                <a16:creationId xmlns:a16="http://schemas.microsoft.com/office/drawing/2014/main" id="{BD092211-5385-4F38-B887-AD9809C97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469" y="3331779"/>
            <a:ext cx="4186613" cy="226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283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million-wallpapers.ru/wallpapers/3/1/511608491354657.jpg">
            <a:extLst>
              <a:ext uri="{FF2B5EF4-FFF2-40B4-BE49-F238E27FC236}">
                <a16:creationId xmlns:a16="http://schemas.microsoft.com/office/drawing/2014/main" id="{FF1D74E3-A41E-4D48-8B35-406B617C2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6634" y="365126"/>
            <a:ext cx="10127166" cy="10322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186" y="1520859"/>
            <a:ext cx="7971126" cy="3816281"/>
          </a:xfrm>
        </p:spPr>
        <p:txBody>
          <a:bodyPr>
            <a:normAutofit fontScale="92500" lnSpcReduction="20000"/>
          </a:bodyPr>
          <a:lstStyle/>
          <a:p>
            <a:r>
              <a:rPr lang="ru-RU" b="1" u="sng" dirty="0"/>
              <a:t>Семейные клубы.</a:t>
            </a:r>
          </a:p>
          <a:p>
            <a:pPr marL="0" indent="0">
              <a:buNone/>
            </a:pPr>
            <a:r>
              <a:rPr lang="ru-RU" b="1" i="1" dirty="0"/>
              <a:t>Цель</a:t>
            </a:r>
            <a:r>
              <a:rPr lang="ru-RU" i="1" dirty="0"/>
              <a:t>: </a:t>
            </a:r>
            <a:r>
              <a:rPr lang="ru-RU" dirty="0"/>
              <a:t>совместный поиск решения общей 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проблемы воспитания .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Тематика определяется родителями.</a:t>
            </a:r>
          </a:p>
          <a:p>
            <a:pPr marL="0" indent="0">
              <a:buNone/>
            </a:pPr>
            <a:r>
              <a:rPr lang="ru-RU" dirty="0"/>
              <a:t>Имеет динамическую структуру, которая может объединяться в одну большую тему, либо дробиться на более мелкие в зависимости от темы и замысла.</a:t>
            </a:r>
          </a:p>
          <a:p>
            <a:pPr marL="0" indent="0">
              <a:buNone/>
            </a:pPr>
            <a:r>
              <a:rPr lang="ru-RU" dirty="0"/>
              <a:t>Дополнение работы клуба – библиотека специальной литературы для повышения уровня педагогической грамотности родителей.</a:t>
            </a:r>
          </a:p>
        </p:txBody>
      </p:sp>
      <p:pic>
        <p:nvPicPr>
          <p:cNvPr id="6" name="Picture 4" descr="https://p0.zoon.ru/a/0/57dff30f40c088ff4a8c3f96_5a69580fbbdda.jpg">
            <a:extLst>
              <a:ext uri="{FF2B5EF4-FFF2-40B4-BE49-F238E27FC236}">
                <a16:creationId xmlns:a16="http://schemas.microsoft.com/office/drawing/2014/main" id="{365E86D9-8ED1-4D22-9BB2-EA9FB16AF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358" y="115613"/>
            <a:ext cx="3558457" cy="411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762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million-wallpapers.ru/wallpapers/3/1/511608491354657.jpg">
            <a:extLst>
              <a:ext uri="{FF2B5EF4-FFF2-40B4-BE49-F238E27FC236}">
                <a16:creationId xmlns:a16="http://schemas.microsoft.com/office/drawing/2014/main" id="{8BA69C52-ABA6-4F04-A79D-580F9613D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614" y="0"/>
            <a:ext cx="123076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978483" cy="2147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948" y="853902"/>
            <a:ext cx="11376103" cy="5374075"/>
          </a:xfrm>
        </p:spPr>
        <p:txBody>
          <a:bodyPr/>
          <a:lstStyle/>
          <a:p>
            <a:r>
              <a:rPr lang="ru-RU" b="1" u="sng" dirty="0"/>
              <a:t>Вечер вопросов и ответов.</a:t>
            </a:r>
          </a:p>
          <a:p>
            <a:pPr marL="0" indent="0">
              <a:buNone/>
            </a:pPr>
            <a:r>
              <a:rPr lang="ru-RU" dirty="0"/>
              <a:t>Обсуждение самых разнообразных вопросов.</a:t>
            </a:r>
          </a:p>
          <a:p>
            <a:pPr marL="0" indent="0">
              <a:buNone/>
            </a:pPr>
            <a:r>
              <a:rPr lang="ru-RU" i="1" dirty="0"/>
              <a:t>Форма проведения:</a:t>
            </a:r>
          </a:p>
          <a:p>
            <a:pPr marL="0" indent="0">
              <a:buNone/>
            </a:pPr>
            <a:r>
              <a:rPr lang="ru-RU" dirty="0"/>
              <a:t>Непринужденное, равноправное общение родителей и педагога.</a:t>
            </a:r>
          </a:p>
          <a:p>
            <a:pPr marL="0" indent="0">
              <a:buNone/>
            </a:pPr>
            <a:r>
              <a:rPr lang="ru-RU" dirty="0"/>
              <a:t>Обсуждение вопросов носит дискуссионный характер.</a:t>
            </a:r>
          </a:p>
          <a:p>
            <a:pPr marL="0" indent="0">
              <a:buNone/>
            </a:pPr>
            <a:r>
              <a:rPr lang="ru-RU" dirty="0"/>
              <a:t>Организаторы вечера проводят предварительный сбор вопросов от родителей.</a:t>
            </a:r>
          </a:p>
        </p:txBody>
      </p:sp>
      <p:pic>
        <p:nvPicPr>
          <p:cNvPr id="7" name="Picture 6" descr="https://s3.eu-central-1.amazonaws.com/listmusor/production/afisha/46895/5ad5dfe7e2345.jpg">
            <a:extLst>
              <a:ext uri="{FF2B5EF4-FFF2-40B4-BE49-F238E27FC236}">
                <a16:creationId xmlns:a16="http://schemas.microsoft.com/office/drawing/2014/main" id="{66FC5B93-4EE3-452D-9F37-E29D00B65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110" y="3962401"/>
            <a:ext cx="6264166" cy="280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54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million-wallpapers.ru/wallpapers/3/1/511608491354657.jpg">
            <a:extLst>
              <a:ext uri="{FF2B5EF4-FFF2-40B4-BE49-F238E27FC236}">
                <a16:creationId xmlns:a16="http://schemas.microsoft.com/office/drawing/2014/main" id="{2FBCE12C-60BD-461C-97E7-A0DDDE209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1444" y="20446"/>
            <a:ext cx="10515600" cy="192436"/>
          </a:xfrm>
        </p:spPr>
        <p:txBody>
          <a:bodyPr>
            <a:noAutofit/>
          </a:bodyPr>
          <a:lstStyle/>
          <a:p>
            <a:endParaRPr lang="ru-RU" sz="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6172" y="341216"/>
            <a:ext cx="11539655" cy="4351338"/>
          </a:xfrm>
        </p:spPr>
        <p:txBody>
          <a:bodyPr/>
          <a:lstStyle/>
          <a:p>
            <a:r>
              <a:rPr lang="ru-RU" b="1" u="sng" dirty="0"/>
              <a:t>Педагогическая лаборатория.</a:t>
            </a:r>
          </a:p>
          <a:p>
            <a:pPr marL="0" indent="0">
              <a:buNone/>
            </a:pPr>
            <a:r>
              <a:rPr lang="ru-RU" dirty="0"/>
              <a:t>Обсуждение участия родителей в различных мероприятиях. </a:t>
            </a:r>
          </a:p>
          <a:p>
            <a:pPr marL="0" indent="0">
              <a:buNone/>
            </a:pPr>
            <a:r>
              <a:rPr lang="ru-RU" i="1" dirty="0"/>
              <a:t>Этапы проведения: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Ознакомление с запланированными на год мероприятиями;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Выступления родителей с предложениями о помощи и поддержке;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Внесение родителями пожеланий и предложений на новый учебный год.</a:t>
            </a:r>
          </a:p>
          <a:p>
            <a:endParaRPr lang="ru-RU" dirty="0"/>
          </a:p>
        </p:txBody>
      </p:sp>
      <p:pic>
        <p:nvPicPr>
          <p:cNvPr id="6" name="Picture 8" descr="https://keto22.com/wp-content/uploads/2019/01/calculate-macros1.jpg">
            <a:extLst>
              <a:ext uri="{FF2B5EF4-FFF2-40B4-BE49-F238E27FC236}">
                <a16:creationId xmlns:a16="http://schemas.microsoft.com/office/drawing/2014/main" id="{FDCA3832-5A7B-44C1-9D63-0001F36E5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166" y="3567289"/>
            <a:ext cx="8648456" cy="327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798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million-wallpapers.ru/wallpapers/3/1/511608491354657.jpg">
            <a:extLst>
              <a:ext uri="{FF2B5EF4-FFF2-40B4-BE49-F238E27FC236}">
                <a16:creationId xmlns:a16="http://schemas.microsoft.com/office/drawing/2014/main" id="{FA8B0CC5-7C96-42A2-813C-C02B0B955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147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653" y="733574"/>
            <a:ext cx="8326925" cy="5001181"/>
          </a:xfrm>
        </p:spPr>
        <p:txBody>
          <a:bodyPr/>
          <a:lstStyle/>
          <a:p>
            <a:r>
              <a:rPr lang="ru-RU" b="1" u="sng" dirty="0"/>
              <a:t>Аукцион</a:t>
            </a:r>
          </a:p>
          <a:p>
            <a:pPr marL="0" indent="0">
              <a:buNone/>
            </a:pPr>
            <a:r>
              <a:rPr lang="ru-RU" dirty="0"/>
              <a:t>Собрание проходит в виде «продажи» полезных советов по выбранной теме в игровой форме.</a:t>
            </a:r>
          </a:p>
          <a:p>
            <a:pPr marL="0" indent="0">
              <a:buNone/>
            </a:pPr>
            <a:r>
              <a:rPr lang="ru-RU" dirty="0"/>
              <a:t>Родители в обсуждении делятся советами, опытом, приёмами, используемыми для достижения цели.</a:t>
            </a:r>
          </a:p>
          <a:p>
            <a:pPr marL="0" indent="0">
              <a:buNone/>
            </a:pPr>
            <a:r>
              <a:rPr lang="ru-RU" dirty="0"/>
              <a:t>За каждый совет участники аукциона получают фишки. Советы, набравшие большее количество фишек помещаются в «Копилку родительского опыта»</a:t>
            </a:r>
          </a:p>
        </p:txBody>
      </p:sp>
      <p:pic>
        <p:nvPicPr>
          <p:cNvPr id="5" name="Picture 10" descr="https://i.ya-webdesign.com/images/judge-clipart-sentencing-1.jpg">
            <a:extLst>
              <a:ext uri="{FF2B5EF4-FFF2-40B4-BE49-F238E27FC236}">
                <a16:creationId xmlns:a16="http://schemas.microsoft.com/office/drawing/2014/main" id="{9730B228-DD10-41A6-8878-B964491B3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882" y="1413830"/>
            <a:ext cx="3418465" cy="404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990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million-wallpapers.ru/wallpapers/3/1/511608491354657.jpg">
            <a:extLst>
              <a:ext uri="{FF2B5EF4-FFF2-40B4-BE49-F238E27FC236}">
                <a16:creationId xmlns:a16="http://schemas.microsoft.com/office/drawing/2014/main" id="{CCC77D64-8810-41D9-82F6-D602B7C27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010" y="0"/>
            <a:ext cx="10515600" cy="23704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932" y="699662"/>
            <a:ext cx="11485756" cy="5879557"/>
          </a:xfrm>
        </p:spPr>
        <p:txBody>
          <a:bodyPr/>
          <a:lstStyle/>
          <a:p>
            <a:r>
              <a:rPr lang="ru-RU" b="1" u="sng" dirty="0"/>
              <a:t>Семинар – практикум.</a:t>
            </a:r>
          </a:p>
          <a:p>
            <a:pPr marL="0" indent="0">
              <a:buNone/>
            </a:pPr>
            <a:r>
              <a:rPr lang="ru-RU" i="1" dirty="0"/>
              <a:t>Могут выступать: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Воспитатель,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Родители;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Психолог;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Специалисты.</a:t>
            </a:r>
          </a:p>
          <a:p>
            <a:pPr marL="0" indent="0">
              <a:buNone/>
            </a:pPr>
            <a:r>
              <a:rPr lang="ru-RU" dirty="0"/>
              <a:t>Совместно с родителями происходит обыгрывание или решение проблемных ситуаций, могут присутствовать элементы тренинга.</a:t>
            </a:r>
          </a:p>
          <a:p>
            <a:pPr marL="0" indent="0">
              <a:buNone/>
            </a:pPr>
            <a:r>
              <a:rPr lang="ru-RU" dirty="0"/>
              <a:t>Определяется тема и ведущий, им может быть как педагог, так и родители, приглашённые специалисты.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71318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588</Words>
  <Application>Microsoft Office PowerPoint</Application>
  <PresentationFormat>Широкоэкранный</PresentationFormat>
  <Paragraphs>78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Тема Office</vt:lpstr>
      <vt:lpstr>Консультация для педагогов</vt:lpstr>
      <vt:lpstr>Родительские собрания – одна из эффективных форм повышения педагогической культуры родителей и формирования педагогического коллектива. Виды собраний: 1. Общие: Проводятся 2-3 раза в год. Обсуждение общих вопросов: - задачи на новый учебный год; - результаты образовательной работы; - вопросы физического воспитания и проч. Приглашаются врачи, специалисты, юристы, детские писатели и др. Предусматривается выступление родителей. 2.Групповые: Проводятся раз в 2-3 месяца. - организационное (начало учебного года (сентябрь-октябрь)); - итоговое (конец учебного года (май)); - собрание по итогам летней оздоровительной кампании (август); - по различным вопросам воспитания (январь-февраль).</vt:lpstr>
      <vt:lpstr>Нетрадиционные формы проведения родительских собраний: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Педагогический аукцион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педагогов</dc:title>
  <dc:creator>galikov oleg</dc:creator>
  <cp:lastModifiedBy>D!akov RePack</cp:lastModifiedBy>
  <cp:revision>21</cp:revision>
  <dcterms:created xsi:type="dcterms:W3CDTF">2019-10-08T09:03:29Z</dcterms:created>
  <dcterms:modified xsi:type="dcterms:W3CDTF">2019-10-22T15:21:16Z</dcterms:modified>
</cp:coreProperties>
</file>