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3" r:id="rId6"/>
    <p:sldId id="264" r:id="rId7"/>
    <p:sldId id="278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7" r:id="rId19"/>
    <p:sldId id="279" r:id="rId20"/>
    <p:sldId id="280" r:id="rId21"/>
    <p:sldId id="281" r:id="rId22"/>
    <p:sldId id="282" r:id="rId23"/>
    <p:sldId id="283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5DEE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4660"/>
  </p:normalViewPr>
  <p:slideViewPr>
    <p:cSldViewPr>
      <p:cViewPr>
        <p:scale>
          <a:sx n="94" d="100"/>
          <a:sy n="94" d="100"/>
        </p:scale>
        <p:origin x="-462" y="10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ABFC-CF63-47A0-A48A-02DCEB64A420}" type="datetimeFigureOut">
              <a:rPr lang="ru-RU" smtClean="0"/>
              <a:pPr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526-D905-401A-AC5B-F5F6124FC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ABFC-CF63-47A0-A48A-02DCEB64A420}" type="datetimeFigureOut">
              <a:rPr lang="ru-RU" smtClean="0"/>
              <a:pPr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526-D905-401A-AC5B-F5F6124FC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ABFC-CF63-47A0-A48A-02DCEB64A420}" type="datetimeFigureOut">
              <a:rPr lang="ru-RU" smtClean="0"/>
              <a:pPr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526-D905-401A-AC5B-F5F6124FC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ABFC-CF63-47A0-A48A-02DCEB64A420}" type="datetimeFigureOut">
              <a:rPr lang="ru-RU" smtClean="0"/>
              <a:pPr/>
              <a:t>08.10.2021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526-D905-401A-AC5B-F5F6124FC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ABFC-CF63-47A0-A48A-02DCEB64A420}" type="datetimeFigureOut">
              <a:rPr lang="ru-RU" smtClean="0"/>
              <a:pPr/>
              <a:t>08.10.2021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526-D905-401A-AC5B-F5F6124FC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ABFC-CF63-47A0-A48A-02DCEB64A420}" type="datetimeFigureOut">
              <a:rPr lang="ru-RU" smtClean="0"/>
              <a:pPr/>
              <a:t>08.10.2021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526-D905-401A-AC5B-F5F6124FC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ABFC-CF63-47A0-A48A-02DCEB64A420}" type="datetimeFigureOut">
              <a:rPr lang="ru-RU" smtClean="0"/>
              <a:pPr/>
              <a:t>08.10.2021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526-D905-401A-AC5B-F5F6124FC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ABFC-CF63-47A0-A48A-02DCEB64A420}" type="datetimeFigureOut">
              <a:rPr lang="ru-RU" smtClean="0"/>
              <a:pPr/>
              <a:t>08.10.2021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526-D905-401A-AC5B-F5F6124FC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ABFC-CF63-47A0-A48A-02DCEB64A420}" type="datetimeFigureOut">
              <a:rPr lang="ru-RU" smtClean="0"/>
              <a:pPr/>
              <a:t>08.10.2021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526-D905-401A-AC5B-F5F6124FC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ABFC-CF63-47A0-A48A-02DCEB64A420}" type="datetimeFigureOut">
              <a:rPr lang="ru-RU" smtClean="0"/>
              <a:pPr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526-D905-401A-AC5B-F5F6124FC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3ABFC-CF63-47A0-A48A-02DCEB64A420}" type="datetimeFigureOut">
              <a:rPr lang="ru-RU" smtClean="0"/>
              <a:pPr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72526-D905-401A-AC5B-F5F6124FC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3ABFC-CF63-47A0-A48A-02DCEB64A420}" type="datetimeFigureOut">
              <a:rPr lang="ru-RU" smtClean="0"/>
              <a:pPr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72526-D905-401A-AC5B-F5F6124FC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78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197784" y="1214904"/>
            <a:ext cx="676875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</a:p>
          <a:p>
            <a:pPr algn="ctr"/>
            <a:r>
              <a:rPr lang="ru-RU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формированию основ здорового образа жизни</a:t>
            </a:r>
          </a:p>
          <a:p>
            <a:pPr algn="ctr"/>
            <a:r>
              <a:rPr lang="ru-RU" sz="28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 детей дошкольного возраста через физическое развитие</a:t>
            </a:r>
          </a:p>
          <a:p>
            <a:pPr algn="ctr"/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«Путь к здоровью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Инструктор по</a:t>
            </a:r>
          </a:p>
          <a:p>
            <a:pPr algn="r"/>
            <a:r>
              <a:rPr lang="ru-RU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физической культуре  </a:t>
            </a:r>
          </a:p>
          <a:p>
            <a:pPr algn="r"/>
            <a:r>
              <a:rPr lang="ru-RU" sz="1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МБДОУ </a:t>
            </a:r>
            <a:r>
              <a:rPr lang="ru-RU" sz="14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д/сад </a:t>
            </a:r>
            <a:r>
              <a:rPr lang="ru-RU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№4 «Чиполлино» </a:t>
            </a:r>
          </a:p>
          <a:p>
            <a:pPr algn="r"/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Янова </a:t>
            </a:r>
            <a:r>
              <a:rPr lang="ru-RU" sz="1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Анастасия Геннадьевна</a:t>
            </a:r>
          </a:p>
          <a:p>
            <a:pPr algn="ctr"/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Ольга Валерьевна\Pictures\Спорт\Рисунок1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AD425"/>
              </a:clrFrom>
              <a:clrTo>
                <a:srgbClr val="FAD42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4509120"/>
            <a:ext cx="2088231" cy="1826632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0" y="188640"/>
            <a:ext cx="882047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етский сад №4 «Чиполлино»</a:t>
            </a:r>
          </a:p>
          <a:p>
            <a:pPr algn="ctr"/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.Саяногорск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683568" y="980728"/>
            <a:ext cx="46085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Вид проекта: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Долгосрочный, исследовательский</a:t>
            </a:r>
          </a:p>
          <a:p>
            <a:pPr algn="ctr"/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3140968"/>
            <a:ext cx="615617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Время реализации проекта: </a:t>
            </a:r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 года.</a:t>
            </a:r>
            <a:endParaRPr lang="ru-RU" sz="24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Ольга Валерьевна\Pictures\qPD-qMYw5c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088888"/>
            <a:ext cx="2407914" cy="3432685"/>
          </a:xfrm>
          <a:prstGeom prst="rect">
            <a:avLst/>
          </a:prstGeom>
          <a:noFill/>
        </p:spPr>
      </p:pic>
      <p:pic>
        <p:nvPicPr>
          <p:cNvPr id="6" name="Picture 2" descr="C:\Users\Ольга Валерьевна\Pictures\iLZ7NMAJ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1052736"/>
            <a:ext cx="2793430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55576" y="1340768"/>
            <a:ext cx="8208912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Организовать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физическое воспитание в ДОУ таким образом, чтобы оно обеспечивало каждому ребенку разностороннее и  гармоничное развитие, помогало ему использовать резервы своего организма для сохранения, укрепления здоровья и повышения его уровня; приобщение детей и родителей к физической культуре и здоровому образу жизни.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771800" y="404664"/>
            <a:ext cx="32087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проекта: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251520" y="3866809"/>
            <a:ext cx="889248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Формировать у детей потребность в здоровом образе жизни, стремление к  сохранению и укреплению своего здоровья средствами физической культуры.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Способствовать повышению резервных сил организма за счет функциональных возможностей.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Повышать педагогическую компетентность родителей в воспитании здорового ребенка через вовлечение их в совместную деятельность.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339753" y="3140968"/>
            <a:ext cx="39633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</a:t>
            </a:r>
            <a:r>
              <a:rPr kumimoji="0" lang="ru-RU" sz="36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проекта: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395536" y="2012537"/>
            <a:ext cx="8748464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Доступность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учет возрастных особенностей детей –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адаптированность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материала к возрасту;</a:t>
            </a: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Систематичность и последовательность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постепенная подача материала от простого к сложному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частое повторение усвоенных правил и норм;</a:t>
            </a: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Дифференциация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создание благоприятной среды для усвоения норм и правил здорового образа жизни каждым ребенком. </a:t>
            </a: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Динамичность</a:t>
            </a: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интеграция образовательных областей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620688"/>
            <a:ext cx="8388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26670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Принципы реализации проекта: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057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7-конечная звезда 4"/>
          <p:cNvSpPr/>
          <p:nvPr/>
        </p:nvSpPr>
        <p:spPr>
          <a:xfrm>
            <a:off x="2915816" y="1844824"/>
            <a:ext cx="3168352" cy="2520280"/>
          </a:xfrm>
          <a:prstGeom prst="star7">
            <a:avLst>
              <a:gd name="adj" fmla="val 32832"/>
              <a:gd name="hf" fmla="val 102572"/>
              <a:gd name="vf" fmla="val 10521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Участники проекта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память с посл. доступом 5"/>
          <p:cNvSpPr/>
          <p:nvPr/>
        </p:nvSpPr>
        <p:spPr>
          <a:xfrm>
            <a:off x="395536" y="548680"/>
            <a:ext cx="2808312" cy="1728192"/>
          </a:xfrm>
          <a:prstGeom prst="flowChartMagneticTap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683568" y="701684"/>
            <a:ext cx="2592288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участвуют в разных видах деятельности;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Познавательной, игровой, практической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память с посл. доступом 7"/>
          <p:cNvSpPr/>
          <p:nvPr/>
        </p:nvSpPr>
        <p:spPr>
          <a:xfrm flipH="1">
            <a:off x="5724128" y="476672"/>
            <a:ext cx="2952328" cy="1800200"/>
          </a:xfrm>
          <a:prstGeom prst="flowChartMagneticTap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6084168" y="734146"/>
            <a:ext cx="244827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Родители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участвуют в совместной деятельности;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делятся опытом с другими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память с посл. доступом 9"/>
          <p:cNvSpPr/>
          <p:nvPr/>
        </p:nvSpPr>
        <p:spPr>
          <a:xfrm rot="20412321">
            <a:off x="159094" y="3120681"/>
            <a:ext cx="2740397" cy="1768765"/>
          </a:xfrm>
          <a:prstGeom prst="flowChartMagneticTap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 rot="20416872">
            <a:off x="336749" y="3279642"/>
            <a:ext cx="263464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Педагоги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осуществляют педагогическое просвещение родителей по проблеме;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организуют деятельность             детей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Блок-схема: память с посл. доступом 12"/>
          <p:cNvSpPr/>
          <p:nvPr/>
        </p:nvSpPr>
        <p:spPr>
          <a:xfrm rot="1312584" flipH="1">
            <a:off x="6127730" y="3147683"/>
            <a:ext cx="2648616" cy="1518716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 rot="1778965">
            <a:off x="6201511" y="3341175"/>
            <a:ext cx="2340479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Медицинская сестра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оказывает помощь в организации оздоровительных процедур;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дают консультации для родителей.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Блок-схема: память с посл. доступом 16"/>
          <p:cNvSpPr/>
          <p:nvPr/>
        </p:nvSpPr>
        <p:spPr>
          <a:xfrm rot="1907077" flipH="1" flipV="1">
            <a:off x="3662844" y="4746514"/>
            <a:ext cx="2754416" cy="1706786"/>
          </a:xfrm>
          <a:prstGeom prst="flowChartMagneticTap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 rot="1888343">
            <a:off x="4009200" y="4737226"/>
            <a:ext cx="2212627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Администрация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осуществляет руководство;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создает условия для реализации проекта;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контролирует ее ход выполнения.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331640" y="1412776"/>
            <a:ext cx="676875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Перед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детским садом в настоящее время остро стоит вопрос о путях совершенствования работы по укреплению здоровья, развитию движений и физическому развитию детей. Известно, что здоровье только на 7-8% зависит от здравоохранения и более чем на половину – от образа жизни человека.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Забота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 ЗОЖ – это основа физического и нравственного здоровья, а обеспечить укрепление здоровья можно только путем комплексного решения педагогических, медицинских и социальных вопросов.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23728" y="692696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Актуальность:</a:t>
            </a: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4" name="Picture 2" descr="C:\Users\3\Desktop\DCIM\Camera\IMG_20141002_104629_3C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737027"/>
            <a:ext cx="4464496" cy="2939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3\Desktop\DCIM\Camera\IMG_20141007_101221_2C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195998"/>
            <a:ext cx="4067944" cy="2440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27584" y="188640"/>
            <a:ext cx="7685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Модель реализации проекта</a:t>
            </a: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8" name="Овал 7"/>
          <p:cNvSpPr/>
          <p:nvPr/>
        </p:nvSpPr>
        <p:spPr>
          <a:xfrm>
            <a:off x="3275856" y="2636912"/>
            <a:ext cx="2304256" cy="1296144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3275856" y="2783103"/>
            <a:ext cx="230425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Модули системы формирования здорового образа жизни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23528" y="1124744"/>
            <a:ext cx="2232248" cy="648072"/>
          </a:xfrm>
          <a:prstGeom prst="roundRect">
            <a:avLst>
              <a:gd name="adj" fmla="val 34033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323528" y="1196752"/>
            <a:ext cx="2160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Физическая культура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спорт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491880" y="1196752"/>
            <a:ext cx="2160240" cy="648072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3635896" y="1253396"/>
            <a:ext cx="20162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Преемственность со школой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444208" y="1268760"/>
            <a:ext cx="2088232" cy="576064"/>
          </a:xfrm>
          <a:prstGeom prst="roundRect">
            <a:avLst>
              <a:gd name="adj" fmla="val 4922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6588224" y="1278197"/>
            <a:ext cx="18722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Внедрение новых технологий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444208" y="2492896"/>
            <a:ext cx="2160240" cy="648072"/>
          </a:xfrm>
          <a:prstGeom prst="roundRect">
            <a:avLst>
              <a:gd name="adj" fmla="val 39459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6588224" y="2564904"/>
            <a:ext cx="19442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Оздоровительные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мероприятия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39552" y="2564904"/>
            <a:ext cx="2160240" cy="648072"/>
          </a:xfrm>
          <a:prstGeom prst="roundRect">
            <a:avLst>
              <a:gd name="adj" fmla="val 3620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683568" y="2481939"/>
            <a:ext cx="194421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Лечебно- профилактические мероприятия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67544" y="3933056"/>
            <a:ext cx="2232248" cy="720080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539552" y="4031486"/>
            <a:ext cx="21602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Воспитательно-образовательная работа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3563888" y="4437112"/>
            <a:ext cx="2160240" cy="720080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3563888" y="4522655"/>
            <a:ext cx="2160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Коррекционная работа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(специалисты ДОУ)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043608" y="5733256"/>
            <a:ext cx="2376264" cy="504056"/>
          </a:xfrm>
          <a:prstGeom prst="roundRect">
            <a:avLst>
              <a:gd name="adj" fmla="val 4401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1115616" y="5849397"/>
            <a:ext cx="223224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Работа с социумом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6228184" y="3861048"/>
            <a:ext cx="2376264" cy="648072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683" name="Rectangle 11"/>
          <p:cNvSpPr>
            <a:spLocks noChangeArrowheads="1"/>
          </p:cNvSpPr>
          <p:nvPr/>
        </p:nvSpPr>
        <p:spPr bwMode="auto">
          <a:xfrm>
            <a:off x="6444208" y="3995191"/>
            <a:ext cx="201622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Работа с семьей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5940152" y="5445224"/>
            <a:ext cx="3024336" cy="1152128"/>
          </a:xfrm>
          <a:prstGeom prst="roundRect">
            <a:avLst>
              <a:gd name="adj" fmla="val 28692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684" name="Rectangle 12"/>
          <p:cNvSpPr>
            <a:spLocks noChangeArrowheads="1"/>
          </p:cNvSpPr>
          <p:nvPr/>
        </p:nvSpPr>
        <p:spPr bwMode="auto">
          <a:xfrm>
            <a:off x="5940152" y="5540625"/>
            <a:ext cx="30735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Воспитание навыков и культуры поведения, положительных взаимоотношений и гигиенических навыков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Прямая со стрелкой 29"/>
          <p:cNvCxnSpPr>
            <a:stCxn id="28674" idx="3"/>
          </p:cNvCxnSpPr>
          <p:nvPr/>
        </p:nvCxnSpPr>
        <p:spPr>
          <a:xfrm>
            <a:off x="5580112" y="3321712"/>
            <a:ext cx="792088" cy="5393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8" idx="5"/>
          </p:cNvCxnSpPr>
          <p:nvPr/>
        </p:nvCxnSpPr>
        <p:spPr>
          <a:xfrm>
            <a:off x="5242661" y="3743240"/>
            <a:ext cx="1683899" cy="16802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>
            <a:stCxn id="8" idx="4"/>
          </p:cNvCxnSpPr>
          <p:nvPr/>
        </p:nvCxnSpPr>
        <p:spPr>
          <a:xfrm>
            <a:off x="4427984" y="3933056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>
            <a:endCxn id="17" idx="1"/>
          </p:cNvCxnSpPr>
          <p:nvPr/>
        </p:nvCxnSpPr>
        <p:spPr>
          <a:xfrm flipV="1">
            <a:off x="5508104" y="2816932"/>
            <a:ext cx="936104" cy="2520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flipV="1">
            <a:off x="4788024" y="1700808"/>
            <a:ext cx="1656184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4427984" y="1844824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 flipH="1" flipV="1">
            <a:off x="2555776" y="1700808"/>
            <a:ext cx="1152128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>
            <a:endCxn id="19" idx="3"/>
          </p:cNvCxnSpPr>
          <p:nvPr/>
        </p:nvCxnSpPr>
        <p:spPr>
          <a:xfrm flipH="1" flipV="1">
            <a:off x="2699792" y="2888940"/>
            <a:ext cx="576064" cy="2520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H="1">
            <a:off x="2627784" y="3645024"/>
            <a:ext cx="864096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H="1">
            <a:off x="2339752" y="3861048"/>
            <a:ext cx="1368152" cy="18722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1043608" y="1120900"/>
            <a:ext cx="7560840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1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этап -  подготовительный: (2016 – 2017г.)</a:t>
            </a:r>
            <a:endParaRPr kumimoji="0" lang="ru-RU" sz="2400" b="0" i="1" u="sng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667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Изучение возможностей и потребностей педагогического коллектива и родителей по оздоровлению детей.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667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Задачи: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667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Проведение мониторинга состояния работы по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здоровьесбережению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детей:  </a:t>
            </a:r>
          </a:p>
          <a:p>
            <a:pPr marL="0" marR="0" lvl="0" indent="2667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исследование состояния здоровья детей;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667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диагностика физической подготовленности дошкольников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667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Изучение уровня осведомленности и мотивации родителей в вопросах формирования, укрепления и поддержания здоровья дошкольников: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667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анкетирование родителей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667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Изучение  научно-методической литературы по проблеме: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667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новых методик и технологий физического развития и оздоровления детей;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2667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анализ существующих   инновационных форм работы методической службы;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2667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подбор новых более эффективных форм работы с родителями.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88068" y="332656"/>
            <a:ext cx="70843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Этапы реализации проекта: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004" y="-2746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27584" y="764704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Введение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технологий 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воспитательно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образовательный процесс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ДОУ.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5617" y="188640"/>
            <a:ext cx="7344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4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этап - прогностический: (2017 – 2018г.)</a:t>
            </a:r>
            <a:endParaRPr lang="ru-RU" sz="2400" i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347864" y="1340768"/>
            <a:ext cx="2520280" cy="1202432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2987824" y="1371936"/>
            <a:ext cx="324036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Группы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технологий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23528" y="2924944"/>
            <a:ext cx="2304256" cy="3600400"/>
          </a:xfrm>
          <a:prstGeom prst="roundRect">
            <a:avLst>
              <a:gd name="adj" fmla="val 2100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539552" y="3119700"/>
            <a:ext cx="2016224" cy="3508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Технология сохранения и стимулирования здоровья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стретчинг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динамические паузы;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подвижные и спортивные игры;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релаксация;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пальчиковая гимнастика;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гимнастика для глаз;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дыхательная гимнастика;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коррегирующая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гимнастика;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гимнастика пробуждения;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степ-аэробика;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Зверобатика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прогулки;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347864" y="2924944"/>
            <a:ext cx="2376264" cy="39330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3419872" y="3320053"/>
            <a:ext cx="2376264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Технология обучения здоровому образу жизни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физкультурные занятия;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познавательные занятия;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занятия из цикла «Познай себя»;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массаж;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работа на тренажерах;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оказание первой медицинской помощи;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дидактические игры;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сюжетно-ролевые игры;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театрализованные игры;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НОД по ознакомлению с окружающим </a:t>
            </a:r>
            <a:r>
              <a:rPr lang="ru-RU" sz="1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516216" y="2924944"/>
            <a:ext cx="2160240" cy="352839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6588224" y="2935992"/>
            <a:ext cx="1944216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Коррекционные технологии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Технология</a:t>
            </a:r>
            <a:r>
              <a:rPr kumimoji="0" lang="ru-RU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музыкального воздействия;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психогимнастика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логоритмика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Артикуляционная гимнастика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9" name="Прямая со стрелкой 18"/>
          <p:cNvCxnSpPr>
            <a:stCxn id="7" idx="6"/>
          </p:cNvCxnSpPr>
          <p:nvPr/>
        </p:nvCxnSpPr>
        <p:spPr>
          <a:xfrm>
            <a:off x="5868144" y="1941984"/>
            <a:ext cx="986408" cy="961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7" idx="4"/>
            <a:endCxn id="26627" idx="0"/>
          </p:cNvCxnSpPr>
          <p:nvPr/>
        </p:nvCxnSpPr>
        <p:spPr>
          <a:xfrm>
            <a:off x="4608004" y="2543200"/>
            <a:ext cx="0" cy="7768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7" idx="2"/>
          </p:cNvCxnSpPr>
          <p:nvPr/>
        </p:nvCxnSpPr>
        <p:spPr>
          <a:xfrm flipH="1">
            <a:off x="1619672" y="1941984"/>
            <a:ext cx="1728192" cy="9109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Багетная рамка 5"/>
          <p:cNvSpPr/>
          <p:nvPr/>
        </p:nvSpPr>
        <p:spPr>
          <a:xfrm>
            <a:off x="2051720" y="260648"/>
            <a:ext cx="5328592" cy="1296144"/>
          </a:xfrm>
          <a:prstGeom prst="bevel">
            <a:avLst>
              <a:gd name="adj" fmla="val 30408"/>
            </a:avLst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2195736" y="565617"/>
            <a:ext cx="504056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Виды 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здоровьесберегающих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технологий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агетная рамка 7"/>
          <p:cNvSpPr/>
          <p:nvPr/>
        </p:nvSpPr>
        <p:spPr>
          <a:xfrm>
            <a:off x="6084168" y="1916832"/>
            <a:ext cx="2808312" cy="1224136"/>
          </a:xfrm>
          <a:prstGeom prst="bevel">
            <a:avLst>
              <a:gd name="adj" fmla="val 27345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6012160" y="2189942"/>
            <a:ext cx="29523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Физкультурно-оздоровительная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агетная рамка 9"/>
          <p:cNvSpPr/>
          <p:nvPr/>
        </p:nvSpPr>
        <p:spPr>
          <a:xfrm>
            <a:off x="611560" y="1988840"/>
            <a:ext cx="2736304" cy="1224136"/>
          </a:xfrm>
          <a:prstGeom prst="bevel">
            <a:avLst>
              <a:gd name="adj" fmla="val 23992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971600" y="2268512"/>
            <a:ext cx="208823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Медико-профилактическая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Багетная рамка 11"/>
          <p:cNvSpPr/>
          <p:nvPr/>
        </p:nvSpPr>
        <p:spPr>
          <a:xfrm>
            <a:off x="611560" y="3717032"/>
            <a:ext cx="2736304" cy="1296144"/>
          </a:xfrm>
          <a:prstGeom prst="bevel">
            <a:avLst>
              <a:gd name="adj" fmla="val 28780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467544" y="3786824"/>
            <a:ext cx="273630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Технология обеспечения социально-психологического благополучия ребенка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Багетная рамка 13"/>
          <p:cNvSpPr/>
          <p:nvPr/>
        </p:nvSpPr>
        <p:spPr>
          <a:xfrm>
            <a:off x="6156176" y="3717032"/>
            <a:ext cx="2736304" cy="1258440"/>
          </a:xfrm>
          <a:prstGeom prst="bevel">
            <a:avLst>
              <a:gd name="adj" fmla="val 32743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6300192" y="3736485"/>
            <a:ext cx="223224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Технология </a:t>
            </a:r>
            <a:r>
              <a:rPr kumimoji="0" lang="ru-RU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валеологического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просвещения родителей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Багетная рамка 15"/>
          <p:cNvSpPr/>
          <p:nvPr/>
        </p:nvSpPr>
        <p:spPr>
          <a:xfrm>
            <a:off x="3131840" y="5157192"/>
            <a:ext cx="3240360" cy="1474464"/>
          </a:xfrm>
          <a:prstGeom prst="bevel">
            <a:avLst>
              <a:gd name="adj" fmla="val 26729"/>
            </a:avLst>
          </a:prstGeom>
          <a:ln>
            <a:solidFill>
              <a:srgbClr val="FFFF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3491880" y="5401419"/>
            <a:ext cx="288032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Технология </a:t>
            </a:r>
            <a:r>
              <a:rPr kumimoji="0" lang="ru-RU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здоровьесбережения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</a:t>
            </a:r>
            <a:r>
              <a:rPr kumimoji="0" lang="ru-RU" sz="16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здоровьеобогащение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педагогов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6804248" y="1556792"/>
            <a:ext cx="504056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8" idx="2"/>
          </p:cNvCxnSpPr>
          <p:nvPr/>
        </p:nvCxnSpPr>
        <p:spPr>
          <a:xfrm>
            <a:off x="7488324" y="3140968"/>
            <a:ext cx="36004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endCxn id="10" idx="7"/>
          </p:cNvCxnSpPr>
          <p:nvPr/>
        </p:nvCxnSpPr>
        <p:spPr>
          <a:xfrm flipH="1">
            <a:off x="1979712" y="1556792"/>
            <a:ext cx="864096" cy="7257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stCxn id="10" idx="2"/>
          </p:cNvCxnSpPr>
          <p:nvPr/>
        </p:nvCxnSpPr>
        <p:spPr>
          <a:xfrm>
            <a:off x="1979712" y="3212976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>
            <a:stCxn id="12" idx="2"/>
          </p:cNvCxnSpPr>
          <p:nvPr/>
        </p:nvCxnSpPr>
        <p:spPr>
          <a:xfrm>
            <a:off x="1979712" y="5013176"/>
            <a:ext cx="1152128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>
            <a:stCxn id="14" idx="2"/>
          </p:cNvCxnSpPr>
          <p:nvPr/>
        </p:nvCxnSpPr>
        <p:spPr>
          <a:xfrm flipH="1">
            <a:off x="6372200" y="4975472"/>
            <a:ext cx="1152128" cy="7577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683568" y="1"/>
            <a:ext cx="7344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Подобрать формы и методы оздоровления детей.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Подобрать комплекс оздоровительных мероприятий для возможной реализации в разных возрастных группах.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763688" y="1175240"/>
            <a:ext cx="518457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Формы и методы оздоровления детей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25613321"/>
              </p:ext>
            </p:extLst>
          </p:nvPr>
        </p:nvGraphicFramePr>
        <p:xfrm>
          <a:off x="467545" y="1628799"/>
          <a:ext cx="8136904" cy="5490006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556625"/>
                <a:gridCol w="5660454"/>
                <a:gridCol w="919825"/>
              </a:tblGrid>
              <a:tr h="215294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Calibri"/>
                        </a:rPr>
                        <a:t>Формы и методы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Calibri"/>
                        </a:rPr>
                        <a:t>Содержание</a:t>
                      </a:r>
                      <a:endParaRPr lang="ru-RU" sz="110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Times New Roman"/>
                          <a:cs typeface="Calibri"/>
                        </a:rPr>
                        <a:t>Группы</a:t>
                      </a:r>
                      <a:endParaRPr lang="ru-RU" sz="110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</a:tr>
              <a:tr h="645881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1. Обеспечение здорового ритма жизни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Щадящий режим (адаптационный период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Calibri"/>
                        </a:rPr>
                        <a:t>)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гибкий режим;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создание комфортной обстановки.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Calibri"/>
                        </a:rPr>
                        <a:t>Все</a:t>
                      </a:r>
                      <a:endParaRPr lang="ru-RU" sz="110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</a:tr>
              <a:tr h="3014111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Calibri"/>
                        </a:rPr>
                        <a:t>2. Физические упражнения</a:t>
                      </a:r>
                      <a:endParaRPr lang="ru-RU" sz="110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утренняя ритмическая гимнастика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НОД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на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по физической культуре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подвижные игры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профилактическая гимнастика (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Calibri"/>
                        </a:rPr>
                        <a:t>дыхательная, </a:t>
                      </a:r>
                      <a:r>
                        <a:rPr lang="ru-RU" sz="1200" dirty="0" err="1" smtClean="0">
                          <a:latin typeface="Times New Roman"/>
                          <a:ea typeface="Times New Roman"/>
                          <a:cs typeface="Calibri"/>
                        </a:rPr>
                        <a:t>коррегирующая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улучшение осанки, зрения, профилактика плоскостопия);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спортивные игры;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игры – эстафеты;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физкультминутки;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степ-аэробика;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Calibri"/>
                        </a:rPr>
                        <a:t>зверобатика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;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Calibri"/>
                        </a:rPr>
                        <a:t>стретчинг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;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оздоровительный бег;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прогулки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Calibri"/>
                        </a:rPr>
                        <a:t>,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гимнастика пробуждения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Calibri"/>
                        </a:rPr>
                        <a:t>Все</a:t>
                      </a:r>
                      <a:endParaRPr lang="ru-RU" sz="110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</a:tr>
              <a:tr h="1009446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Calibri"/>
                        </a:rPr>
                        <a:t>3. Гигиенические и водные процедуры</a:t>
                      </a:r>
                      <a:endParaRPr lang="ru-RU" sz="110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libri"/>
                          <a:ea typeface="Times New Roman"/>
                          <a:cs typeface="Calibri"/>
                        </a:rPr>
                        <a:t>-</a:t>
                      </a:r>
                      <a:r>
                        <a:rPr lang="ru-RU" sz="1100" baseline="0" dirty="0" smtClean="0">
                          <a:latin typeface="Calibri"/>
                          <a:ea typeface="Times New Roman"/>
                          <a:cs typeface="Calibri"/>
                        </a:rPr>
                        <a:t> 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Calibri"/>
                        </a:rPr>
                        <a:t>мытье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рук и лица;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игры с водой;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обеспечение чистоты среды;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обливание.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Все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</a:tr>
              <a:tr h="34447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91327733"/>
              </p:ext>
            </p:extLst>
          </p:nvPr>
        </p:nvGraphicFramePr>
        <p:xfrm>
          <a:off x="755576" y="692697"/>
          <a:ext cx="7704856" cy="3606417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395094"/>
                <a:gridCol w="5373658"/>
                <a:gridCol w="936104"/>
              </a:tblGrid>
              <a:tr h="1063788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4. </a:t>
                      </a:r>
                      <a:r>
                        <a:rPr lang="ru-RU" sz="1200" b="0" dirty="0" err="1" smtClean="0">
                          <a:latin typeface="Times New Roman"/>
                          <a:ea typeface="Times New Roman"/>
                          <a:cs typeface="Calibri"/>
                        </a:rPr>
                        <a:t>Свето</a:t>
                      </a:r>
                      <a:r>
                        <a:rPr lang="ru-RU" sz="1200" b="0" dirty="0" smtClean="0">
                          <a:latin typeface="Times New Roman"/>
                          <a:ea typeface="Times New Roman"/>
                          <a:cs typeface="Calibri"/>
                        </a:rPr>
                        <a:t> –воздушные  </a:t>
                      </a:r>
                      <a:r>
                        <a:rPr lang="ru-RU" sz="1200" b="0" dirty="0">
                          <a:latin typeface="Times New Roman"/>
                          <a:ea typeface="Times New Roman"/>
                          <a:cs typeface="Calibri"/>
                        </a:rPr>
                        <a:t>ванны</a:t>
                      </a:r>
                      <a:endParaRPr lang="ru-RU" sz="1100" b="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Times New Roman"/>
                          <a:cs typeface="Calibri"/>
                        </a:rPr>
                        <a:t>- проветривание помещений;</a:t>
                      </a:r>
                      <a:endParaRPr lang="ru-RU" sz="1100" b="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Times New Roman"/>
                          <a:cs typeface="Calibri"/>
                        </a:rPr>
                        <a:t>- сон при открытых фрамугах;</a:t>
                      </a:r>
                      <a:endParaRPr lang="ru-RU" sz="1100" b="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Times New Roman"/>
                          <a:cs typeface="Calibri"/>
                        </a:rPr>
                        <a:t>- прогулки на свежем воздухе;</a:t>
                      </a:r>
                      <a:endParaRPr lang="ru-RU" sz="1100" b="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Times New Roman"/>
                          <a:cs typeface="Calibri"/>
                        </a:rPr>
                        <a:t>- обеспечение температурного режима и чистоты воздуха;</a:t>
                      </a:r>
                      <a:endParaRPr lang="ru-RU" sz="1100" b="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Times New Roman"/>
                          <a:cs typeface="Calibri"/>
                        </a:rPr>
                        <a:t>- контрастные воздушные ванны.</a:t>
                      </a:r>
                      <a:endParaRPr lang="ru-RU" sz="1100" b="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Times New Roman"/>
                          <a:cs typeface="Calibri"/>
                        </a:rPr>
                        <a:t>Все</a:t>
                      </a:r>
                      <a:endParaRPr lang="ru-RU" sz="1100" b="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</a:tr>
              <a:tr h="1279919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Calibri"/>
                        </a:rPr>
                        <a:t>5. Спецзакаливание</a:t>
                      </a:r>
                      <a:endParaRPr lang="ru-RU" sz="110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ходьба босиком;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точечный массаж;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обширное умывание;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Calibri"/>
                        </a:rPr>
                        <a:t>-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обливание летом;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контрастное обливание ног.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Calibri"/>
                        </a:rPr>
                        <a:t>Все</a:t>
                      </a:r>
                      <a:endParaRPr lang="ru-RU" sz="110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</a:tr>
              <a:tr h="631525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6. Активный отдых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Calibri"/>
                        </a:rPr>
                        <a:t>- физкультурно-спортивные и музыкально-спортивные праздники;</a:t>
                      </a:r>
                      <a:endParaRPr lang="ru-RU" sz="110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Calibri"/>
                        </a:rPr>
                        <a:t>- дни здоровья;</a:t>
                      </a:r>
                      <a:endParaRPr lang="ru-RU" sz="110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Calibri"/>
                        </a:rPr>
                        <a:t>- физкультурные досуги и развлечения</a:t>
                      </a:r>
                      <a:endParaRPr lang="ru-RU" sz="110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Calibri"/>
                        </a:rPr>
                        <a:t>Все</a:t>
                      </a:r>
                      <a:endParaRPr lang="ru-RU" sz="110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</a:tr>
              <a:tr h="497698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7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Calibri"/>
                        </a:rPr>
                        <a:t>.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Диетотерапия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рациональное питание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Все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98798172"/>
              </p:ext>
            </p:extLst>
          </p:nvPr>
        </p:nvGraphicFramePr>
        <p:xfrm>
          <a:off x="755576" y="5013175"/>
          <a:ext cx="7704855" cy="137160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368152"/>
                <a:gridCol w="5400600"/>
                <a:gridCol w="936103"/>
              </a:tblGrid>
              <a:tr h="509776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latin typeface="Times New Roman"/>
                          <a:ea typeface="Times New Roman"/>
                          <a:cs typeface="Calibri"/>
                        </a:rPr>
                        <a:t>8. </a:t>
                      </a:r>
                      <a:r>
                        <a:rPr lang="ru-RU" sz="1200" b="0" dirty="0" err="1" smtClean="0">
                          <a:latin typeface="Times New Roman"/>
                          <a:ea typeface="Times New Roman"/>
                          <a:cs typeface="Calibri"/>
                        </a:rPr>
                        <a:t>Свето-и</a:t>
                      </a:r>
                      <a:r>
                        <a:rPr lang="ru-RU" sz="1200" b="0" dirty="0" smtClean="0">
                          <a:latin typeface="Times New Roman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ru-RU" sz="1200" b="0" dirty="0" err="1" smtClean="0">
                          <a:latin typeface="Times New Roman"/>
                          <a:ea typeface="Times New Roman"/>
                          <a:cs typeface="Calibri"/>
                        </a:rPr>
                        <a:t>цветотерапия</a:t>
                      </a:r>
                      <a:endParaRPr lang="ru-RU" sz="1100" b="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</a:t>
                      </a:r>
                      <a:r>
                        <a:rPr lang="ru-RU" sz="1200" b="0" dirty="0">
                          <a:latin typeface="Times New Roman"/>
                          <a:ea typeface="Times New Roman"/>
                          <a:cs typeface="Calibri"/>
                        </a:rPr>
                        <a:t>обеспечение светового режима;</a:t>
                      </a:r>
                      <a:endParaRPr lang="ru-RU" sz="1100" b="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Times New Roman"/>
                          <a:cs typeface="Calibri"/>
                        </a:rPr>
                        <a:t>- цветовое и световое сопровождение воспитательно-образовательного  процесса.</a:t>
                      </a:r>
                      <a:endParaRPr lang="ru-RU" sz="1100" b="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Times New Roman"/>
                          <a:cs typeface="Calibri"/>
                        </a:rPr>
                        <a:t>Все</a:t>
                      </a:r>
                      <a:endParaRPr lang="ru-RU" sz="1100" b="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</a:tr>
              <a:tr h="509776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Calibri"/>
                        </a:rPr>
                        <a:t>9.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Calibri"/>
                        </a:rPr>
                        <a:t>Музотерапия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музыкальное сопровождение воспитательно-образовательного процесса;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Calibri"/>
                        </a:rPr>
                        <a:t>музотеатральная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 деятельность;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пение.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Все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56205623"/>
              </p:ext>
            </p:extLst>
          </p:nvPr>
        </p:nvGraphicFramePr>
        <p:xfrm>
          <a:off x="611559" y="476673"/>
          <a:ext cx="7848873" cy="1395701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512169"/>
                <a:gridCol w="5256584"/>
                <a:gridCol w="1080120"/>
              </a:tblGrid>
              <a:tr h="665777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latin typeface="Times New Roman"/>
                          <a:ea typeface="Times New Roman"/>
                          <a:cs typeface="Calibri"/>
                        </a:rPr>
                        <a:t>10.Аудиотренинг </a:t>
                      </a:r>
                      <a:r>
                        <a:rPr lang="ru-RU" sz="1200" b="0" dirty="0">
                          <a:latin typeface="Times New Roman"/>
                          <a:ea typeface="Times New Roman"/>
                          <a:cs typeface="Calibri"/>
                        </a:rPr>
                        <a:t>и </a:t>
                      </a:r>
                      <a:r>
                        <a:rPr lang="ru-RU" sz="1200" b="0" dirty="0" err="1">
                          <a:latin typeface="Times New Roman"/>
                          <a:ea typeface="Times New Roman"/>
                          <a:cs typeface="Calibri"/>
                        </a:rPr>
                        <a:t>психогимнастика</a:t>
                      </a:r>
                      <a:endParaRPr lang="ru-RU" sz="1100" b="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Calibri"/>
                        </a:rPr>
                        <a:t>- </a:t>
                      </a:r>
                      <a:r>
                        <a:rPr lang="ru-RU" sz="1200" b="0" dirty="0" smtClean="0">
                          <a:latin typeface="Times New Roman"/>
                          <a:ea typeface="Times New Roman"/>
                          <a:cs typeface="Calibri"/>
                        </a:rPr>
                        <a:t>релаксация;</a:t>
                      </a:r>
                      <a:endParaRPr lang="ru-RU" sz="1100" b="0" dirty="0" smtClean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latin typeface="Times New Roman"/>
                          <a:ea typeface="Times New Roman"/>
                          <a:cs typeface="Calibri"/>
                        </a:rPr>
                        <a:t>- </a:t>
                      </a:r>
                      <a:r>
                        <a:rPr lang="ru-RU" sz="1200" b="0" dirty="0" err="1" smtClean="0">
                          <a:latin typeface="Times New Roman"/>
                          <a:ea typeface="Times New Roman"/>
                          <a:cs typeface="Calibri"/>
                        </a:rPr>
                        <a:t>психогимнастика</a:t>
                      </a:r>
                      <a:r>
                        <a:rPr lang="ru-RU" sz="1200" b="0" dirty="0" smtClean="0">
                          <a:latin typeface="Times New Roman"/>
                          <a:ea typeface="Times New Roman"/>
                          <a:cs typeface="Calibri"/>
                        </a:rPr>
                        <a:t>;</a:t>
                      </a:r>
                      <a:endParaRPr lang="ru-RU" sz="1100" b="0" dirty="0" smtClean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latin typeface="Times New Roman"/>
                          <a:ea typeface="Times New Roman"/>
                          <a:cs typeface="Calibri"/>
                        </a:rPr>
                        <a:t>- пальчиковая гимнастика</a:t>
                      </a:r>
                      <a:endParaRPr lang="ru-RU" sz="1100" b="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latin typeface="Times New Roman"/>
                          <a:ea typeface="Times New Roman"/>
                          <a:cs typeface="Calibri"/>
                        </a:rPr>
                        <a:t>Все</a:t>
                      </a:r>
                      <a:endParaRPr lang="ru-RU" sz="1100" b="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</a:tr>
              <a:tr h="252701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Calibri"/>
                        </a:rPr>
                        <a:t>11.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Пропаганда ЗОЖ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Calibri"/>
                        </a:rPr>
                        <a:t>- занятия из цикла «Познай себя»</a:t>
                      </a:r>
                      <a:endParaRPr lang="ru-RU" sz="110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Calibri"/>
                        </a:rPr>
                        <a:t>Все</a:t>
                      </a:r>
                      <a:endParaRPr lang="ru-RU" sz="110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</a:tr>
              <a:tr h="437923"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Calibri"/>
                        </a:rPr>
                        <a:t>12.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Calibri"/>
                        </a:rPr>
                        <a:t>Логоритмика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артикуляционная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Calibri"/>
                        </a:rPr>
                        <a:t>гимнастика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-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Calibri"/>
                        </a:rPr>
                        <a:t>логоритмические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 упражнения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Calibri"/>
                        </a:rPr>
                        <a:t>Все</a:t>
                      </a:r>
                      <a:endParaRPr lang="ru-RU" sz="1100" dirty="0">
                        <a:latin typeface="Calibri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3568" y="3212977"/>
            <a:ext cx="777686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Ожидаемый результат</a:t>
            </a:r>
            <a:r>
              <a:rPr lang="en-US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II </a:t>
            </a:r>
            <a:r>
              <a:rPr lang="ru-RU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этапа:</a:t>
            </a:r>
            <a:endParaRPr lang="ru-RU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Внедрение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технологий во все виды деятельности. У детей появился достаточный уровень знаний о пользе и закаливании организма, правилах ухода за телом. Повысился интерес к научно-поисковой работе у педагогов и родителей. Дети владеют культурно-гигиеническими навыками, знают о значении витаминов для здоровья человека. Дети получили представления о том, чему учат в школе, о многообразии пространственных отношений в окружающем мире, о роли времени в природе и в жизни людей, о важности мышления для учебы.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</p:pic>
      <p:sp>
        <p:nvSpPr>
          <p:cNvPr id="5" name="TextBox 4"/>
          <p:cNvSpPr txBox="1"/>
          <p:nvPr/>
        </p:nvSpPr>
        <p:spPr>
          <a:xfrm>
            <a:off x="0" y="908720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b="1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Создание условий для психологического комфорта и сохранения здоровья детей.</a:t>
            </a:r>
          </a:p>
          <a:p>
            <a:r>
              <a:rPr lang="ru-RU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b="1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Создать и поддержать условия для творческой работы педагогов;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Информирование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сотрудников и родителей о реализации проекта 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Внедрение современных форм работы с семьей по формированию потребности воспитанников в здоровом образе жизни: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63688" y="404664"/>
            <a:ext cx="6172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24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этап – практический (2018 – 2019г.)</a:t>
            </a:r>
            <a:endParaRPr lang="ru-RU" sz="2400" i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275856" y="4005064"/>
            <a:ext cx="2376264" cy="1224136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3419872" y="4180674"/>
            <a:ext cx="216024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Модули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взаимодействия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родителями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372200" y="4437112"/>
            <a:ext cx="2088232" cy="72008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6516216" y="4516379"/>
            <a:ext cx="20162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Открытые показы НОД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156176" y="3717032"/>
            <a:ext cx="2016224" cy="72008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6228184" y="3730299"/>
            <a:ext cx="20162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Дни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открытых дверей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5220072" y="2924944"/>
            <a:ext cx="2016224" cy="864096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5292080" y="2947416"/>
            <a:ext cx="194421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Анкетирование, тестирование родителей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3203848" y="2564904"/>
            <a:ext cx="2232248" cy="792088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3275856" y="2574460"/>
            <a:ext cx="208823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Издательство стенгазеты  «Мы, здоровью</a:t>
            </a:r>
            <a:r>
              <a:rPr kumimoji="0" lang="ru-RU" sz="1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скажем,  Да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!»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827584" y="2636912"/>
            <a:ext cx="2426568" cy="72008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71600" y="2564904"/>
            <a:ext cx="21602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Показательные выступления степ – аэробики для родителей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611560" y="3356992"/>
            <a:ext cx="2088232" cy="504056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539552" y="3374994"/>
            <a:ext cx="2160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Родительские собрания,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круглые столы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179512" y="3861048"/>
            <a:ext cx="2664296" cy="792088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848" name="Rectangle 8"/>
          <p:cNvSpPr>
            <a:spLocks noChangeArrowheads="1"/>
          </p:cNvSpPr>
          <p:nvPr/>
        </p:nvSpPr>
        <p:spPr bwMode="auto">
          <a:xfrm>
            <a:off x="395536" y="3896415"/>
            <a:ext cx="244827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Совместные изготовления атрибутов и эмблем к спортивным праздникам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0" y="4725144"/>
            <a:ext cx="2462064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002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849" name="Rectangle 9"/>
          <p:cNvSpPr>
            <a:spLocks noChangeArrowheads="1"/>
          </p:cNvSpPr>
          <p:nvPr/>
        </p:nvSpPr>
        <p:spPr bwMode="auto">
          <a:xfrm>
            <a:off x="0" y="4752147"/>
            <a:ext cx="24837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Консультации, семинары – практикумы для родителей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611560" y="5301208"/>
            <a:ext cx="2642592" cy="504056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850" name="Rectangle 10"/>
          <p:cNvSpPr>
            <a:spLocks noChangeArrowheads="1"/>
          </p:cNvSpPr>
          <p:nvPr/>
        </p:nvSpPr>
        <p:spPr bwMode="auto">
          <a:xfrm>
            <a:off x="683568" y="5330977"/>
            <a:ext cx="22322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Оформление наглядного материала по теме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1475656" y="5805264"/>
            <a:ext cx="2354560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5851" name="Rectangle 11"/>
          <p:cNvSpPr>
            <a:spLocks noChangeArrowheads="1"/>
          </p:cNvSpPr>
          <p:nvPr/>
        </p:nvSpPr>
        <p:spPr bwMode="auto">
          <a:xfrm>
            <a:off x="1763689" y="5822219"/>
            <a:ext cx="18722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Индивидуальные консультации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4211960" y="5733256"/>
            <a:ext cx="2952328" cy="936104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853" name="Rectangle 13"/>
          <p:cNvSpPr>
            <a:spLocks noChangeArrowheads="1"/>
          </p:cNvSpPr>
          <p:nvPr/>
        </p:nvSpPr>
        <p:spPr bwMode="auto">
          <a:xfrm>
            <a:off x="4211960" y="5808384"/>
            <a:ext cx="29523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Проведение спортивных, интеллектуальных праздников, досугов, развлечений с участием родителей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6084168" y="5229200"/>
            <a:ext cx="2376264" cy="648072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854" name="Rectangle 14"/>
          <p:cNvSpPr>
            <a:spLocks noChangeArrowheads="1"/>
          </p:cNvSpPr>
          <p:nvPr/>
        </p:nvSpPr>
        <p:spPr bwMode="auto">
          <a:xfrm>
            <a:off x="6372200" y="5295937"/>
            <a:ext cx="20882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Конкурсы с участием родителей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3" name="Прямая со стрелкой 42"/>
          <p:cNvCxnSpPr/>
          <p:nvPr/>
        </p:nvCxnSpPr>
        <p:spPr>
          <a:xfrm>
            <a:off x="5004048" y="5157192"/>
            <a:ext cx="288032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5508104" y="4941168"/>
            <a:ext cx="93610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>
            <a:stCxn id="7" idx="6"/>
            <a:endCxn id="9" idx="2"/>
          </p:cNvCxnSpPr>
          <p:nvPr/>
        </p:nvCxnSpPr>
        <p:spPr>
          <a:xfrm>
            <a:off x="5652120" y="4617132"/>
            <a:ext cx="720080" cy="1800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5580112" y="4221088"/>
            <a:ext cx="648072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flipV="1">
            <a:off x="5148064" y="3717032"/>
            <a:ext cx="504056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>
            <a:stCxn id="7" idx="0"/>
          </p:cNvCxnSpPr>
          <p:nvPr/>
        </p:nvCxnSpPr>
        <p:spPr>
          <a:xfrm flipH="1" flipV="1">
            <a:off x="4427984" y="3356992"/>
            <a:ext cx="36004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H="1" flipV="1">
            <a:off x="3131840" y="3212976"/>
            <a:ext cx="1080120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>
            <a:endCxn id="20" idx="6"/>
          </p:cNvCxnSpPr>
          <p:nvPr/>
        </p:nvCxnSpPr>
        <p:spPr>
          <a:xfrm flipH="1" flipV="1">
            <a:off x="2699792" y="3609020"/>
            <a:ext cx="1068076" cy="5033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>
            <a:endCxn id="35848" idx="3"/>
          </p:cNvCxnSpPr>
          <p:nvPr/>
        </p:nvCxnSpPr>
        <p:spPr>
          <a:xfrm flipH="1" flipV="1">
            <a:off x="2843807" y="4265747"/>
            <a:ext cx="576065" cy="993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 стрелкой 84"/>
          <p:cNvCxnSpPr>
            <a:stCxn id="7" idx="2"/>
          </p:cNvCxnSpPr>
          <p:nvPr/>
        </p:nvCxnSpPr>
        <p:spPr>
          <a:xfrm flipH="1">
            <a:off x="2339752" y="4617132"/>
            <a:ext cx="936104" cy="2520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/>
          <p:nvPr/>
        </p:nvCxnSpPr>
        <p:spPr>
          <a:xfrm flipH="1">
            <a:off x="2843808" y="5013176"/>
            <a:ext cx="648072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Прямая со стрелкой 93"/>
          <p:cNvCxnSpPr/>
          <p:nvPr/>
        </p:nvCxnSpPr>
        <p:spPr>
          <a:xfrm flipH="1">
            <a:off x="3347864" y="5229200"/>
            <a:ext cx="576064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692696"/>
            <a:ext cx="91440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Разработать занятия из цикла «Познай себя» в разновозрастных группах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Разработать и внедрить  перспективный план и комплексы упражнений по кружку «Степ-аэробика»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(для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детей старшего и подготовительного дошкольного возраста) – 1-2 раза в неделю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Ввести в систему физкультурно-оздоровительной работы и  воспитательно-образовательного процесса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здоровьесберегающие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компоненты –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(приложение 1)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(утренняя ритмическая  гимнастика по технологии  Ж.Е.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Фирилевой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Е.Г. Сайкиной «СА-ФИ-ДАНСЕ (танцевально-игровая гимнастика для детей),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Зверобатика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использование некоторых упражнений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стретчинга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),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дыхательные упражнения, физкультминутки, пальчиковая гимнастика, релаксация,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психогимнастика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лечебная гимнастика для детей с плоскостопием),  артикуляционная гимнастика,  подвижные игры, игры – эстафеты, НОД по физической культуре, элементарное оказание первой медицинской помощи, дидактические игры,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НОД по ознакомлению с окружающим миром во взаимодействии с воспитателями «Родные просторы» (региональный компонент), степ – аэробику, закаливающие мероприятия.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Постоянно анализировать результаты работы по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здоровьесбережению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осуществить работу по преемственности  со школой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(приложение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социумом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(приложение </a:t>
            </a: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ru-RU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взаимодействие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воспитателя по физической культуре с педагогами специалистами ДОУ </a:t>
            </a: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(приложение 4).</a:t>
            </a:r>
            <a:endParaRPr kumimoji="0" lang="ru-RU" b="1" i="1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395536" y="945094"/>
            <a:ext cx="8496944" cy="2769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Ожидаемый результат </a:t>
            </a:r>
            <a:r>
              <a:rPr kumimoji="0" lang="en-US" sz="2400" b="1" i="1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II </a:t>
            </a:r>
            <a:r>
              <a:rPr kumimoji="0" lang="ru-RU" sz="2400" b="1" i="1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этапа: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Уменьшение количества детей с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пласкостопием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Расширение кругозора детей в вопросах сохранения здоровья и организации ЗОЖ, повышения психофизических способностей и общего развития, обеспечение программного уровня развития движений и двигательных способностей детей,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снижение заболеваемости и заинтересованности родителей данной проблемой.      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Улучшение материально-технической базы детского сада и оснащение его методической литературой.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3\Desktop\DSCN038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543483">
            <a:off x="904734" y="4003305"/>
            <a:ext cx="2983329" cy="2468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3\Desktop\фотки утренник\DCIM\101NIKON\DSCN037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18289">
            <a:off x="5037397" y="3969602"/>
            <a:ext cx="3271196" cy="2406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2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83568" y="836712"/>
            <a:ext cx="80648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Совершенствование результатов проекта.</a:t>
            </a:r>
          </a:p>
          <a:p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Задачи: </a:t>
            </a:r>
            <a:endParaRPr lang="ru-RU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Содействовать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развитию физических, познавательных, музыкальных возможностей детей;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Развивать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познавательную активность детей;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Активно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вовлекать в работу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педагогов и родителей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 воспитанию и формированию основ ЗОЖ.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12924" y="292735"/>
            <a:ext cx="5118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sz="2400" b="1" i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этап- заключительный </a:t>
            </a:r>
            <a:endParaRPr lang="ru-RU" sz="2400" i="1" u="sng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3\Desktop\фотки утренник\IMG_20141010_121914_2C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720" y="3933056"/>
            <a:ext cx="2880320" cy="1910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3\Desktop\фотки утренник\IMG_20141010_122013_4C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02831" y="3933057"/>
            <a:ext cx="3116428" cy="1910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3\Desktop\фотки утренник\IMG_20141010_122059_2C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66495" y="2868037"/>
            <a:ext cx="2850572" cy="202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67544" y="1556792"/>
            <a:ext cx="867645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Таким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образом, целостная система образования, оздоровления, психолого-педагогического сопровождения, основанная на педагогических инновациях способствует гармоничному физическому развитию детей.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целом, эффективность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здоровьеориентированной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деятельности в детском саду прослеживается в возросшем уровне компетентности педагогов в вопросах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здоровьесбережения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а также в целом в активизации оздоровительной деятельности в детском саду.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Это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конечном итоге положительно повлияло на развитие двигательной активности ребенка, развитие физических качеств и, в целом благоприятно сказалось на состоянии здоровья детей, что выразилось в снижении простудных заболеваний.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Опрос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родителей показал, что главным для них является физическое и психическое здоровье ребёнка. Большинство семей настроено на активное сотрудничество с детским садом в вопросах сохранения и укрепления здоровья детей.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Полученные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ребенком знания, представления о себе, своем здоровье и физической культуре позволили  найти способы укрепления и сохранения здоровья.          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Приобретенные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навыки помогли осознанно выбрать здоровый образ жизни.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Полученный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опыт позволил  избежать несчастных случаев. 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475656" y="620688"/>
            <a:ext cx="6072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Результативность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475656" y="332656"/>
            <a:ext cx="60720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Список использованной  литературы:</a:t>
            </a:r>
            <a:endParaRPr lang="ru-RU" sz="36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0" y="1432991"/>
            <a:ext cx="914400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Общеобразовательная п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рограмма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«От рождения до школы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», автор </a:t>
            </a:r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Н.Е.Вераксы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Т.С.Комаровой; М.А.Васильевой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Москва </a:t>
            </a:r>
            <a:r>
              <a:rPr kumimoji="0" lang="ru-RU" sz="1400" b="0" i="0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Мозайка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Синтез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2000г.,2011г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рограмма развития «Человек», автор А.И.Иванова; Москва 2005г.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рограмма развития «Школа здорового человека», авторы Г.И.Кулик, Н.Н.Сергиенко; Москва 2006г.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Здоровый образ жизни  «Я и мое здоровье» (программа занятий, упражнений и дидактических игр), автор Т.А.Тарасова, Л.С.Власова; Москва 2008г.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Методическое пособие «Приобщаем дошкольников к здоровому образу жизни» - Москва 2012г.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«Физическое развитие и здоровье детей 3-7 лет», автор С.С.Прищепа, Москва 2009г.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Система оздоровления дошкольников «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Здоровячок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», авторы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Т.С.Никонорова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Е.М. Сергиенко, Воронеж 2007г.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чебно-методическое пособие  (танцевально-игровая гимнастика для детей) «СА-ФИ-ДАНСЕ», Санкт-Петербург 2001г.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аучно методический журнал «Инструктор по физкультуре» 2010г.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Пособие для педагогов ДОУ «Формирование представлений о здоровом образе жизни у дошкольников», Москва 2010.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чебно-методические журналы: «Управление ДОУ», «Дошкольное воспитание», «Ребенок в детском саду», «Дошкольная педагогика», «Обруч», «Воспитатель ДОУ».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Мониторинг в детском саду в соответствии с ФГТ, Санкт-Петербург  ДЕТСТВО-ПРЕСС 2011г.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«Тематические физкультурные занятия и праздники в дошкольном учреждении», автор А.П.Щербак.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«Воспитание основ здорового образа жизни у малышей», авторы Н.С.Голицына, И.М.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Шумова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Программа «Здоровый малыш» под редакцией З.И.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Бересневой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Сфера, 2004;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17.Моргунова О.Н. «Плоскостопие у детей 6-7 лет», 2006, Сфера, 2005;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18.Моргунова О.Н. «Профилактика плоскостопия и нарушений осанки», Сфера,     2006;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19.Моргунова О.Н. «Физкультурно-оздоровительная работа в ДОУ», Сфера, 2006.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475656" y="0"/>
            <a:ext cx="6072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Приложение:</a:t>
            </a:r>
            <a:endParaRPr lang="ru-RU" sz="36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835696" y="548680"/>
            <a:ext cx="5040560" cy="72008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513" name="Rectangle 1"/>
          <p:cNvSpPr>
            <a:spLocks noChangeArrowheads="1"/>
          </p:cNvSpPr>
          <p:nvPr/>
        </p:nvSpPr>
        <p:spPr bwMode="auto">
          <a:xfrm>
            <a:off x="2267744" y="566684"/>
            <a:ext cx="432048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Модули системы физкультурно-оздоровительной работы  и воспитательно-образовательного процесса с детьми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179512" y="908720"/>
            <a:ext cx="1800200" cy="72008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251520" y="953725"/>
            <a:ext cx="172819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НОД   по</a:t>
            </a:r>
            <a:r>
              <a:rPr kumimoji="0" lang="ru-RU" sz="14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физической культуре</a:t>
            </a:r>
            <a:endParaRPr kumimoji="0" lang="ru-RU" sz="1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2267744" y="1412776"/>
            <a:ext cx="1440160" cy="28803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2267744" y="1421128"/>
            <a:ext cx="187220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Степ-аэробика</a:t>
            </a:r>
            <a:endParaRPr kumimoji="0" lang="ru-RU" sz="1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4427984" y="1412776"/>
            <a:ext cx="2016224" cy="720080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НОД по ознакомлению  с окружающим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948264" y="980728"/>
            <a:ext cx="1944216" cy="2448272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7020272" y="1340768"/>
            <a:ext cx="18722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НОД,  направленная на приобретение детьми знаний о строении своего тела, отельных систем и органов и основ безопасности жизнедеятельности через занятия «Познай себя»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0" y="2276872"/>
            <a:ext cx="2555776" cy="216024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 flipH="1">
            <a:off x="0" y="2276872"/>
            <a:ext cx="255577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представлений о 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многообразии физических 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 спортивных упражнений, о назначении и способах использования движений (подвижные игры и упражнения,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стретчинг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  «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Зверобатика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», игры с элементами спорта, ритмическая гимнастика под музыку,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физминутки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3059832" y="1844824"/>
            <a:ext cx="1656184" cy="27363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203848" y="1988840"/>
            <a:ext cx="18002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Обучение приемам выполнения упражнений: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точечный массаж,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самомассаж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коррегирующая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гимнастика;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закаливающие процедуры;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дыхательная гимнастика;</a:t>
            </a:r>
          </a:p>
          <a:p>
            <a:endParaRPr lang="ru-RU" dirty="0"/>
          </a:p>
        </p:txBody>
      </p:sp>
      <p:sp>
        <p:nvSpPr>
          <p:cNvPr id="20" name="Овал 19"/>
          <p:cNvSpPr/>
          <p:nvPr/>
        </p:nvSpPr>
        <p:spPr>
          <a:xfrm>
            <a:off x="5148064" y="4581128"/>
            <a:ext cx="3995936" cy="227687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Использование разных методов и приемов в предлагаемых детям двигательных и игровых действиях:</a:t>
            </a:r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соревновательный метод;</a:t>
            </a:r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игровой метод с включением сюжета;</a:t>
            </a:r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метод упражнений с заданной программой действий (полоса препятствий, круговая тренировка, занятия для девочек и мальчиков).</a:t>
            </a:r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3" name="Прямая со стрелкой 22"/>
          <p:cNvCxnSpPr/>
          <p:nvPr/>
        </p:nvCxnSpPr>
        <p:spPr>
          <a:xfrm>
            <a:off x="6660232" y="1052736"/>
            <a:ext cx="57606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6516216" y="1124744"/>
            <a:ext cx="288032" cy="33843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endCxn id="13" idx="0"/>
          </p:cNvCxnSpPr>
          <p:nvPr/>
        </p:nvCxnSpPr>
        <p:spPr>
          <a:xfrm>
            <a:off x="5436096" y="1268760"/>
            <a:ext cx="0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stCxn id="64513" idx="2"/>
          </p:cNvCxnSpPr>
          <p:nvPr/>
        </p:nvCxnSpPr>
        <p:spPr>
          <a:xfrm flipH="1">
            <a:off x="3995936" y="1305348"/>
            <a:ext cx="432048" cy="6834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>
            <a:endCxn id="64515" idx="0"/>
          </p:cNvCxnSpPr>
          <p:nvPr/>
        </p:nvCxnSpPr>
        <p:spPr>
          <a:xfrm flipH="1">
            <a:off x="3203848" y="1268760"/>
            <a:ext cx="144016" cy="1523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>
            <a:endCxn id="9" idx="7"/>
          </p:cNvCxnSpPr>
          <p:nvPr/>
        </p:nvCxnSpPr>
        <p:spPr>
          <a:xfrm flipH="1">
            <a:off x="1716079" y="908720"/>
            <a:ext cx="119617" cy="1054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 flipH="1">
            <a:off x="1475656" y="1124744"/>
            <a:ext cx="720080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Овал 49"/>
          <p:cNvSpPr/>
          <p:nvPr/>
        </p:nvSpPr>
        <p:spPr>
          <a:xfrm>
            <a:off x="7092280" y="3789040"/>
            <a:ext cx="1872208" cy="792088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7164288" y="3849919"/>
            <a:ext cx="19797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Работа на тренажерах;</a:t>
            </a:r>
            <a:endParaRPr kumimoji="0" lang="ru-RU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Работа у стены осанки  (дети с нарушениями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Calibri" pitchFamily="34" charset="0"/>
              </a:rPr>
              <a:t>).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3" name="Прямая со стрелкой 52"/>
          <p:cNvCxnSpPr/>
          <p:nvPr/>
        </p:nvCxnSpPr>
        <p:spPr>
          <a:xfrm>
            <a:off x="6228184" y="1196752"/>
            <a:ext cx="1224136" cy="25922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Овал 55"/>
          <p:cNvSpPr/>
          <p:nvPr/>
        </p:nvSpPr>
        <p:spPr>
          <a:xfrm>
            <a:off x="179512" y="4509120"/>
            <a:ext cx="2376264" cy="2348880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323528" y="4858616"/>
            <a:ext cx="216024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Активизация роли ребенка в укреплении своего здоровья в разных формах познавательной и двигательной деятельности:</a:t>
            </a:r>
            <a:endParaRPr kumimoji="0" lang="ru-RU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подвижные игры;</a:t>
            </a:r>
            <a:endParaRPr kumimoji="0" lang="ru-RU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дидактические игры;</a:t>
            </a:r>
            <a:endParaRPr kumimoji="0" lang="ru-RU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сюжетно-ролевые игры </a:t>
            </a:r>
            <a:endParaRPr kumimoji="0" lang="ru-RU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9" name="Прямая со стрелкой 58"/>
          <p:cNvCxnSpPr/>
          <p:nvPr/>
        </p:nvCxnSpPr>
        <p:spPr>
          <a:xfrm flipH="1">
            <a:off x="1907704" y="1268760"/>
            <a:ext cx="1872208" cy="33123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Скругленный прямоугольник 66"/>
          <p:cNvSpPr/>
          <p:nvPr/>
        </p:nvSpPr>
        <p:spPr>
          <a:xfrm>
            <a:off x="2555776" y="4509120"/>
            <a:ext cx="2448272" cy="2348880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Обучение приемам:</a:t>
            </a:r>
            <a:endParaRPr lang="ru-RU" sz="1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контроля за своим самочувствием при физической нагрузке (</a:t>
            </a:r>
            <a:r>
              <a:rPr lang="ru-RU" sz="1100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дых.гимнастика</a:t>
            </a:r>
            <a:r>
              <a:rPr lang="ru-RU" sz="11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биение сердца до и после занятия, до и после бега) и учета своих возможностей на занятиях по физ.культуре тренировочного типа);</a:t>
            </a:r>
            <a:endParaRPr lang="ru-RU" sz="1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самоконтроля и </a:t>
            </a:r>
            <a:r>
              <a:rPr lang="ru-RU" sz="1100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саморегуляции</a:t>
            </a:r>
            <a:r>
              <a:rPr lang="ru-RU" sz="11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процессе участия  в разных видах двигательной активности, игровые упражнения, релаксация и т.д.</a:t>
            </a:r>
            <a:endParaRPr lang="ru-RU" sz="1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5148064" y="2420888"/>
            <a:ext cx="1440160" cy="187220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520" name="Rectangle 8"/>
          <p:cNvSpPr>
            <a:spLocks noChangeArrowheads="1"/>
          </p:cNvSpPr>
          <p:nvPr/>
        </p:nvSpPr>
        <p:spPr bwMode="auto">
          <a:xfrm>
            <a:off x="5220072" y="2873043"/>
            <a:ext cx="144016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Занятия «Познай себя»;</a:t>
            </a:r>
            <a:endParaRPr kumimoji="0" lang="ru-RU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-Оказание первой медицинской помощи </a:t>
            </a:r>
            <a:endParaRPr kumimoji="0" lang="ru-RU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3" name="Прямая со стрелкой 72"/>
          <p:cNvCxnSpPr/>
          <p:nvPr/>
        </p:nvCxnSpPr>
        <p:spPr>
          <a:xfrm>
            <a:off x="4139952" y="1268760"/>
            <a:ext cx="1008112" cy="16561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2123728" y="1052736"/>
            <a:ext cx="864096" cy="34563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/>
          <p:cNvSpPr txBox="1"/>
          <p:nvPr/>
        </p:nvSpPr>
        <p:spPr>
          <a:xfrm>
            <a:off x="8316416" y="0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8316416" y="1"/>
            <a:ext cx="418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Блок-схема: решение 6"/>
          <p:cNvSpPr/>
          <p:nvPr/>
        </p:nvSpPr>
        <p:spPr>
          <a:xfrm>
            <a:off x="1547664" y="260648"/>
            <a:ext cx="5616624" cy="1296144"/>
          </a:xfrm>
          <a:prstGeom prst="flowChartDecision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Преемственность со школой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Блок-схема: память с прямым доступом 10"/>
          <p:cNvSpPr/>
          <p:nvPr/>
        </p:nvSpPr>
        <p:spPr>
          <a:xfrm>
            <a:off x="5796136" y="1700808"/>
            <a:ext cx="2304256" cy="1224136"/>
          </a:xfrm>
          <a:prstGeom prst="flowChartMagneticDrum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5940152" y="1960296"/>
            <a:ext cx="144016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Психолого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едагогический консилиум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Блок-схема: память с прямым доступом 12"/>
          <p:cNvSpPr/>
          <p:nvPr/>
        </p:nvSpPr>
        <p:spPr>
          <a:xfrm>
            <a:off x="467544" y="1988840"/>
            <a:ext cx="2376264" cy="1440160"/>
          </a:xfrm>
          <a:prstGeom prst="flowChartMagneticDrum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5536" y="2204864"/>
            <a:ext cx="1656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Совместный спортивный праздник «День защиты детей»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Блок-схема: память с прямым доступом 14"/>
          <p:cNvSpPr/>
          <p:nvPr/>
        </p:nvSpPr>
        <p:spPr>
          <a:xfrm>
            <a:off x="755576" y="3933056"/>
            <a:ext cx="2498576" cy="1440160"/>
          </a:xfrm>
          <a:prstGeom prst="flowChartMagneticDrum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899592" y="4216204"/>
            <a:ext cx="165618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Посещения уроков физкультуры в  1 классе МБОУ</a:t>
            </a:r>
            <a:r>
              <a:rPr lang="ru-RU" sz="1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СОШ№1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Блок-схема: память с прямым доступом 16"/>
          <p:cNvSpPr/>
          <p:nvPr/>
        </p:nvSpPr>
        <p:spPr>
          <a:xfrm>
            <a:off x="5868144" y="3933056"/>
            <a:ext cx="2448272" cy="1368152"/>
          </a:xfrm>
          <a:prstGeom prst="flowChartMagneticDrum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6012160" y="4282665"/>
            <a:ext cx="151216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Показ  НОД по физической культуре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Блок-схема: память с прямым доступом 18"/>
          <p:cNvSpPr/>
          <p:nvPr/>
        </p:nvSpPr>
        <p:spPr>
          <a:xfrm>
            <a:off x="3203848" y="5301208"/>
            <a:ext cx="2520280" cy="1368152"/>
          </a:xfrm>
          <a:prstGeom prst="flowChartMagneticDrum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3635896" y="5453006"/>
            <a:ext cx="11521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День творчества «На пороге школы»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5508104" y="1340768"/>
            <a:ext cx="504056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4932040" y="1484784"/>
            <a:ext cx="1512168" cy="24482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endCxn id="19" idx="0"/>
          </p:cNvCxnSpPr>
          <p:nvPr/>
        </p:nvCxnSpPr>
        <p:spPr>
          <a:xfrm>
            <a:off x="4355976" y="1628800"/>
            <a:ext cx="108012" cy="36724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H="1">
            <a:off x="2555776" y="1556792"/>
            <a:ext cx="1152128" cy="2304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H="1">
            <a:off x="1619672" y="1196752"/>
            <a:ext cx="72008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316416" y="260648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6-конечная звезда 5"/>
          <p:cNvSpPr/>
          <p:nvPr/>
        </p:nvSpPr>
        <p:spPr>
          <a:xfrm>
            <a:off x="2051720" y="0"/>
            <a:ext cx="4536504" cy="1268760"/>
          </a:xfrm>
          <a:prstGeom prst="star6">
            <a:avLst>
              <a:gd name="adj" fmla="val 38693"/>
              <a:gd name="hf" fmla="val 115470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609" name="Rectangle 1"/>
          <p:cNvSpPr>
            <a:spLocks noChangeArrowheads="1"/>
          </p:cNvSpPr>
          <p:nvPr/>
        </p:nvSpPr>
        <p:spPr bwMode="auto">
          <a:xfrm>
            <a:off x="2555776" y="315273"/>
            <a:ext cx="367240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Модуль  взаимодействия с социумом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Блок-схема: решение 10"/>
          <p:cNvSpPr/>
          <p:nvPr/>
        </p:nvSpPr>
        <p:spPr>
          <a:xfrm>
            <a:off x="3203848" y="1988840"/>
            <a:ext cx="2520280" cy="576064"/>
          </a:xfrm>
          <a:prstGeom prst="flowChartDecision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611" name="Rectangle 3"/>
          <p:cNvSpPr>
            <a:spLocks noChangeArrowheads="1"/>
          </p:cNvSpPr>
          <p:nvPr/>
        </p:nvSpPr>
        <p:spPr bwMode="auto">
          <a:xfrm>
            <a:off x="3635896" y="2071591"/>
            <a:ext cx="172819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Библиотека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Блок-схема: решение 12"/>
          <p:cNvSpPr/>
          <p:nvPr/>
        </p:nvSpPr>
        <p:spPr>
          <a:xfrm>
            <a:off x="251520" y="2132856"/>
            <a:ext cx="3096344" cy="720080"/>
          </a:xfrm>
          <a:prstGeom prst="flowChartDecision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Школа</a:t>
            </a:r>
            <a:endParaRPr lang="ru-RU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Блок-схема: решение 13"/>
          <p:cNvSpPr/>
          <p:nvPr/>
        </p:nvSpPr>
        <p:spPr>
          <a:xfrm>
            <a:off x="6012160" y="1844824"/>
            <a:ext cx="2808312" cy="504056"/>
          </a:xfrm>
          <a:prstGeom prst="flowChartDecisi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6156176" y="1835243"/>
            <a:ext cx="25922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Физкультурно-оздоровительный комплекс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Блок-схема: решение 15"/>
          <p:cNvSpPr/>
          <p:nvPr/>
        </p:nvSpPr>
        <p:spPr>
          <a:xfrm rot="19089264">
            <a:off x="-753376" y="3330883"/>
            <a:ext cx="5364088" cy="2750974"/>
          </a:xfrm>
          <a:prstGeom prst="flowChartDecision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613" name="Rectangle 5"/>
          <p:cNvSpPr>
            <a:spLocks noChangeArrowheads="1"/>
          </p:cNvSpPr>
          <p:nvPr/>
        </p:nvSpPr>
        <p:spPr bwMode="auto">
          <a:xfrm rot="19023716">
            <a:off x="-41542" y="3909730"/>
            <a:ext cx="4664437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Участие в  спортивном празднике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Мама, папа, я спортивная семья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День защиты детей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Посещение уроков физкультуры в 1 классе;</a:t>
            </a:r>
          </a:p>
        </p:txBody>
      </p:sp>
      <p:sp>
        <p:nvSpPr>
          <p:cNvPr id="18" name="Блок-схема: решение 17"/>
          <p:cNvSpPr/>
          <p:nvPr/>
        </p:nvSpPr>
        <p:spPr>
          <a:xfrm rot="18174736">
            <a:off x="2572518" y="3728251"/>
            <a:ext cx="4087465" cy="2451701"/>
          </a:xfrm>
          <a:prstGeom prst="flowChartDecision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614" name="Rectangle 6"/>
          <p:cNvSpPr>
            <a:spLocks noChangeArrowheads="1"/>
          </p:cNvSpPr>
          <p:nvPr/>
        </p:nvSpPr>
        <p:spPr bwMode="auto">
          <a:xfrm rot="18597596">
            <a:off x="3222778" y="4318089"/>
            <a:ext cx="308822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Использование разной литературы;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экскурсии в библиотеку (чтение сказок  «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Мойдодыр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»,  «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Федорино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горе», «Айболит»)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Блок-схема: решение 20"/>
          <p:cNvSpPr/>
          <p:nvPr/>
        </p:nvSpPr>
        <p:spPr>
          <a:xfrm rot="18096379">
            <a:off x="5200212" y="4085760"/>
            <a:ext cx="4180950" cy="1121801"/>
          </a:xfrm>
          <a:prstGeom prst="flowChartDecision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615" name="Rectangle 7"/>
          <p:cNvSpPr>
            <a:spLocks noChangeArrowheads="1"/>
          </p:cNvSpPr>
          <p:nvPr/>
        </p:nvSpPr>
        <p:spPr bwMode="auto">
          <a:xfrm rot="18092379">
            <a:off x="5959261" y="4387128"/>
            <a:ext cx="277857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Экскурсия в ФОК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Прямая со стрелкой 23"/>
          <p:cNvCxnSpPr/>
          <p:nvPr/>
        </p:nvCxnSpPr>
        <p:spPr>
          <a:xfrm>
            <a:off x="5868144" y="1052736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6" idx="2"/>
          </p:cNvCxnSpPr>
          <p:nvPr/>
        </p:nvCxnSpPr>
        <p:spPr>
          <a:xfrm>
            <a:off x="4319972" y="1268760"/>
            <a:ext cx="108012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H="1">
            <a:off x="1763688" y="980728"/>
            <a:ext cx="936104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1835696" y="2852936"/>
            <a:ext cx="72008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H="1">
            <a:off x="4427984" y="2636912"/>
            <a:ext cx="72008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7380312" y="2348880"/>
            <a:ext cx="144016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244408" y="188640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1835696" y="188640"/>
            <a:ext cx="5400600" cy="1080120"/>
          </a:xfrm>
          <a:prstGeom prst="horizontalScroll">
            <a:avLst>
              <a:gd name="adj" fmla="val 16860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1907704" y="309034"/>
            <a:ext cx="489654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Модули по  взаимодействию воспитателя по физической культуре с педагогами и специалистами ДОУ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275856" y="1844824"/>
            <a:ext cx="2736304" cy="936104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587" name="Rectangle 3"/>
          <p:cNvSpPr>
            <a:spLocks noChangeArrowheads="1"/>
          </p:cNvSpPr>
          <p:nvPr/>
        </p:nvSpPr>
        <p:spPr bwMode="auto">
          <a:xfrm>
            <a:off x="3347864" y="1958702"/>
            <a:ext cx="266429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Оздоровление ребенка-дошкольника, 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приобще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ние к  здоровому образу жизни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79512" y="1556792"/>
            <a:ext cx="2160240" cy="1152128"/>
          </a:xfrm>
          <a:prstGeom prst="roundRect">
            <a:avLst>
              <a:gd name="adj" fmla="val 29112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251520" y="1595931"/>
            <a:ext cx="216024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Музыкальный руководитель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помощь в освоении образных, основных, танцевальных движений;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дыхательная гимнастика, 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516216" y="1628800"/>
            <a:ext cx="2232248" cy="1152128"/>
          </a:xfrm>
          <a:prstGeom prst="roundRect">
            <a:avLst>
              <a:gd name="adj" fmla="val 32090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589" name="Rectangle 5"/>
          <p:cNvSpPr>
            <a:spLocks noChangeArrowheads="1"/>
          </p:cNvSpPr>
          <p:nvPr/>
        </p:nvSpPr>
        <p:spPr bwMode="auto">
          <a:xfrm>
            <a:off x="6588224" y="1575219"/>
            <a:ext cx="216024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Педагог-психолог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коррекция основных психологических процессов;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снятие тревожности при негативном настрое; релаксация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79512" y="3212976"/>
            <a:ext cx="2304256" cy="936104"/>
          </a:xfrm>
          <a:prstGeom prst="roundRect">
            <a:avLst>
              <a:gd name="adj" fmla="val 33046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590" name="Rectangle 6"/>
          <p:cNvSpPr>
            <a:spLocks noChangeArrowheads="1"/>
          </p:cNvSpPr>
          <p:nvPr/>
        </p:nvSpPr>
        <p:spPr bwMode="auto">
          <a:xfrm>
            <a:off x="179512" y="3143908"/>
            <a:ext cx="237626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Воспитатель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соблюдение режима дня;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двигательная активность детей;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смена видов деятельности;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подвижные игры.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372200" y="3284984"/>
            <a:ext cx="2088232" cy="792088"/>
          </a:xfrm>
          <a:prstGeom prst="roundRect">
            <a:avLst>
              <a:gd name="adj" fmla="val 33046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591" name="Rectangle 7"/>
          <p:cNvSpPr>
            <a:spLocks noChangeArrowheads="1"/>
          </p:cNvSpPr>
          <p:nvPr/>
        </p:nvSpPr>
        <p:spPr bwMode="auto">
          <a:xfrm>
            <a:off x="6372200" y="3207723"/>
            <a:ext cx="230425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огопед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дыхательная гимнастика;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развитие общей моторики и координации движений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491880" y="3501008"/>
            <a:ext cx="2232248" cy="1080120"/>
          </a:xfrm>
          <a:prstGeom prst="roundRect">
            <a:avLst>
              <a:gd name="adj" fmla="val 39744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592" name="Rectangle 8"/>
          <p:cNvSpPr>
            <a:spLocks noChangeArrowheads="1"/>
          </p:cNvSpPr>
          <p:nvPr/>
        </p:nvSpPr>
        <p:spPr bwMode="auto">
          <a:xfrm>
            <a:off x="3635896" y="3470640"/>
            <a:ext cx="223224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едсестра, </a:t>
            </a:r>
            <a:r>
              <a:rPr lang="ru-RU" sz="1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инструктор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физической культуре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физкультурно-оздоровительная работа;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медико-профилактическая работа.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2" name="Прямая со стрелкой 21"/>
          <p:cNvCxnSpPr>
            <a:endCxn id="9" idx="2"/>
          </p:cNvCxnSpPr>
          <p:nvPr/>
        </p:nvCxnSpPr>
        <p:spPr>
          <a:xfrm flipV="1">
            <a:off x="4644008" y="2780928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H="1" flipV="1">
            <a:off x="5940152" y="2708920"/>
            <a:ext cx="648072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H="1">
            <a:off x="6012160" y="1844824"/>
            <a:ext cx="504056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2483768" y="2780928"/>
            <a:ext cx="936104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2339752" y="1916832"/>
            <a:ext cx="936104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Овал 43"/>
          <p:cNvSpPr/>
          <p:nvPr/>
        </p:nvSpPr>
        <p:spPr>
          <a:xfrm>
            <a:off x="3923928" y="5301208"/>
            <a:ext cx="1872208" cy="864096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Интеграция  образовательных областей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Овал 44"/>
          <p:cNvSpPr/>
          <p:nvPr/>
        </p:nvSpPr>
        <p:spPr>
          <a:xfrm rot="16200000">
            <a:off x="2663488" y="5373216"/>
            <a:ext cx="1368152" cy="648072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Круглые столы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Овал 46"/>
          <p:cNvSpPr/>
          <p:nvPr/>
        </p:nvSpPr>
        <p:spPr>
          <a:xfrm rot="16200000">
            <a:off x="-79920" y="4944472"/>
            <a:ext cx="1850504" cy="1187624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Педагогические советы и  педагогические часы по данной проблеме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Овал 47"/>
          <p:cNvSpPr/>
          <p:nvPr/>
        </p:nvSpPr>
        <p:spPr>
          <a:xfrm rot="16200000">
            <a:off x="1234480" y="5092165"/>
            <a:ext cx="1994520" cy="115212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Совместные праздники, развлечения, Дни здоровья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9" name="Овал 48"/>
          <p:cNvSpPr/>
          <p:nvPr/>
        </p:nvSpPr>
        <p:spPr>
          <a:xfrm rot="16200000">
            <a:off x="5508104" y="5445224"/>
            <a:ext cx="1584176" cy="432048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593" name="Rectangle 9"/>
          <p:cNvSpPr>
            <a:spLocks noChangeArrowheads="1"/>
          </p:cNvSpPr>
          <p:nvPr/>
        </p:nvSpPr>
        <p:spPr bwMode="auto">
          <a:xfrm rot="16200000">
            <a:off x="5529093" y="5486740"/>
            <a:ext cx="151217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Консультации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Овал 50"/>
          <p:cNvSpPr/>
          <p:nvPr/>
        </p:nvSpPr>
        <p:spPr>
          <a:xfrm rot="16200000">
            <a:off x="6282444" y="5246948"/>
            <a:ext cx="1763688" cy="720080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Семинары - практикумы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" name="Овал 51"/>
          <p:cNvSpPr/>
          <p:nvPr/>
        </p:nvSpPr>
        <p:spPr>
          <a:xfrm rot="16200000">
            <a:off x="7326560" y="5066928"/>
            <a:ext cx="1835696" cy="100811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Проведение 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степ-аэробики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для педагогов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2889</TotalTime>
  <Words>2278</Words>
  <Application>Microsoft Office PowerPoint</Application>
  <PresentationFormat>Экран (4:3)</PresentationFormat>
  <Paragraphs>352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Ольга Валерьевна</dc:creator>
  <cp:lastModifiedBy>z</cp:lastModifiedBy>
  <cp:revision>224</cp:revision>
  <dcterms:created xsi:type="dcterms:W3CDTF">2014-03-29T07:08:43Z</dcterms:created>
  <dcterms:modified xsi:type="dcterms:W3CDTF">2021-10-08T08:25:19Z</dcterms:modified>
</cp:coreProperties>
</file>