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55" autoAdjust="0"/>
    <p:restoredTop sz="94624" autoAdjust="0"/>
  </p:normalViewPr>
  <p:slideViewPr>
    <p:cSldViewPr>
      <p:cViewPr>
        <p:scale>
          <a:sx n="86" d="100"/>
          <a:sy n="86" d="100"/>
        </p:scale>
        <p:origin x="-264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9325B-6520-431B-813C-ABD3E09DAB9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7756-8B15-42EB-9FA3-EA229694A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63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090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090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90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9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01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9712" y="1600200"/>
            <a:ext cx="6707088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75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720" y="274638"/>
            <a:ext cx="44252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1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12841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86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5675" y="1578563"/>
            <a:ext cx="33905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70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3123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204864"/>
            <a:ext cx="33201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2174875"/>
            <a:ext cx="33947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06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82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2576265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73050"/>
            <a:ext cx="40427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196752"/>
            <a:ext cx="2520280" cy="4968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2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6408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7744" y="404664"/>
            <a:ext cx="6048672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73216"/>
            <a:ext cx="6408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0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600200"/>
            <a:ext cx="67790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7DB4-1BCB-4959-8DD9-6A15E51D768B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0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chemeClr val="accent2">
              <a:lumMod val="75000"/>
            </a:schemeClr>
          </a:solidFill>
          <a:latin typeface="Book Antiqua" panose="0204060205030503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«Развитие </a:t>
            </a:r>
            <a:r>
              <a:rPr lang="ru-RU" dirty="0" smtClean="0"/>
              <a:t>речи детей раннего возраста средствами устного народного </a:t>
            </a:r>
            <a:r>
              <a:rPr lang="ru-RU" dirty="0" smtClean="0"/>
              <a:t>творчества»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4648200"/>
            <a:ext cx="2634952" cy="1080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Воспитатель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Абдурахманова Л.М.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3400" y="304800"/>
            <a:ext cx="8153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Муниципальное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дошкольное образовательное автономное учреждение «Детский сад №115 «Белочка» комбинированного вида г.Орска»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5818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668344" cy="659735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Стук -стук-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постук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раздается где то стук.</a:t>
            </a:r>
          </a:p>
          <a:p>
            <a:pPr algn="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Молоточки стучат, </a:t>
            </a:r>
          </a:p>
          <a:p>
            <a:pPr algn="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строят домик для зайчат -</a:t>
            </a:r>
          </a:p>
          <a:p>
            <a:pPr algn="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Вот с такою крышей,</a:t>
            </a:r>
          </a:p>
          <a:p>
            <a:pPr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Вот с такими стенами, 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Вот с такими окнами,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Вот с такою дверью, 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И вот с таким замком!  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5800"/>
          <a:stretch>
            <a:fillRect/>
          </a:stretch>
        </p:blipFill>
        <p:spPr>
          <a:xfrm>
            <a:off x="1259632" y="188640"/>
            <a:ext cx="3803914" cy="24021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4303"/>
          <a:stretch>
            <a:fillRect/>
          </a:stretch>
        </p:blipFill>
        <p:spPr>
          <a:xfrm>
            <a:off x="5292080" y="3789040"/>
            <a:ext cx="3707904" cy="23831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0"/>
            <a:ext cx="7272808" cy="68580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3580"/>
          <a:stretch>
            <a:fillRect/>
          </a:stretch>
        </p:blipFill>
        <p:spPr>
          <a:xfrm>
            <a:off x="1835696" y="188640"/>
            <a:ext cx="4176464" cy="27069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1725"/>
          <a:stretch>
            <a:fillRect/>
          </a:stretch>
        </p:blipFill>
        <p:spPr>
          <a:xfrm>
            <a:off x="4572000" y="3392996"/>
            <a:ext cx="4427984" cy="2931604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7812360" cy="666936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1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3580"/>
          <a:stretch>
            <a:fillRect/>
          </a:stretch>
        </p:blipFill>
        <p:spPr>
          <a:xfrm>
            <a:off x="1619672" y="188640"/>
            <a:ext cx="4176464" cy="27069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2270"/>
          <a:stretch>
            <a:fillRect/>
          </a:stretch>
        </p:blipFill>
        <p:spPr>
          <a:xfrm>
            <a:off x="4355976" y="3429000"/>
            <a:ext cx="4536504" cy="281940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SDC118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1758"/>
          <a:stretch>
            <a:fillRect/>
          </a:stretch>
        </p:blipFill>
        <p:spPr>
          <a:xfrm>
            <a:off x="1691680" y="188640"/>
            <a:ext cx="4320480" cy="28593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0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3029"/>
          <a:stretch>
            <a:fillRect/>
          </a:stretch>
        </p:blipFill>
        <p:spPr>
          <a:xfrm>
            <a:off x="4716016" y="3501008"/>
            <a:ext cx="4211960" cy="2747392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8640"/>
            <a:ext cx="4392488" cy="3294366"/>
          </a:xfrm>
          <a:prstGeom prst="round2DiagRect">
            <a:avLst>
              <a:gd name="adj1" fmla="val 16667"/>
              <a:gd name="adj2" fmla="val 1228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0"/>
            <a:ext cx="8028384" cy="6858000"/>
          </a:xfrm>
        </p:spPr>
        <p:txBody>
          <a:bodyPr/>
          <a:lstStyle/>
          <a:p>
            <a:pPr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000" b="1" i="1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избушка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0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3918"/>
          <a:stretch>
            <a:fillRect/>
          </a:stretch>
        </p:blipFill>
        <p:spPr>
          <a:xfrm>
            <a:off x="4572000" y="3573016"/>
            <a:ext cx="4379979" cy="2827784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0"/>
            <a:ext cx="7884368" cy="685800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                            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Сочинялки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Рисовалки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SDC118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881"/>
          <a:stretch>
            <a:fillRect/>
          </a:stretch>
        </p:blipFill>
        <p:spPr>
          <a:xfrm>
            <a:off x="971600" y="188640"/>
            <a:ext cx="4620005" cy="30879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SDC118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2119"/>
          <a:stretch>
            <a:fillRect/>
          </a:stretch>
        </p:blipFill>
        <p:spPr>
          <a:xfrm>
            <a:off x="4716016" y="3501008"/>
            <a:ext cx="4283968" cy="2823592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96380"/>
            <a:ext cx="3586076" cy="506162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99715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"/>
            <a:ext cx="3432051" cy="436510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1174178"/>
            <a:ext cx="35365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 устного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народного творчества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в развитии речи детей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консультация для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родителей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276873"/>
            <a:ext cx="864096" cy="1621582"/>
          </a:xfrm>
          <a:prstGeom prst="rect">
            <a:avLst/>
          </a:prstGeom>
          <a:noFill/>
        </p:spPr>
      </p:pic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509120"/>
            <a:ext cx="971600" cy="1823327"/>
          </a:xfrm>
          <a:prstGeom prst="rect">
            <a:avLst/>
          </a:prstGeom>
          <a:noFill/>
        </p:spPr>
      </p:pic>
      <p:sp>
        <p:nvSpPr>
          <p:cNvPr id="2052" name="Поле 1"/>
          <p:cNvSpPr txBox="1">
            <a:spLocks noChangeArrowheads="1"/>
          </p:cNvSpPr>
          <p:nvPr/>
        </p:nvSpPr>
        <p:spPr bwMode="auto">
          <a:xfrm>
            <a:off x="5796136" y="3356992"/>
            <a:ext cx="25202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устного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творчества в развитии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речи детей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33569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6877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0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3369"/>
          <a:stretch>
            <a:fillRect/>
          </a:stretch>
        </p:blipFill>
        <p:spPr>
          <a:xfrm>
            <a:off x="2184168" y="1340768"/>
            <a:ext cx="6380527" cy="4145632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676456" cy="5721499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</a:rPr>
              <a:t>                   «Артикуляционная гимнастика»</a:t>
            </a:r>
            <a:endParaRPr lang="ru-RU" b="1" i="1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Устное народное творчество является неиссякаемым источником народной мудрости в воспитании детей в целом и развитии речи в частности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09" y="2060848"/>
            <a:ext cx="879279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      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внимание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ктуальность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907704" y="1196752"/>
            <a:ext cx="6779096" cy="4929411"/>
          </a:xfrm>
        </p:spPr>
        <p:txBody>
          <a:bodyPr>
            <a:noAutofit/>
          </a:bodyPr>
          <a:lstStyle/>
          <a:p>
            <a:r>
              <a:rPr lang="ru-RU" sz="2800" dirty="0" smtClean="0"/>
              <a:t> Плохая дикция.</a:t>
            </a:r>
          </a:p>
          <a:p>
            <a:r>
              <a:rPr lang="ru-RU" sz="2800" dirty="0"/>
              <a:t>Отсутствие навыков культуры речи: неумение использовать интонации, регулировать громкость голоса и темп речи и т.д. </a:t>
            </a:r>
            <a:endParaRPr lang="ru-RU" sz="2800" dirty="0" smtClean="0"/>
          </a:p>
          <a:p>
            <a:r>
              <a:rPr lang="ru-RU" sz="2800" dirty="0"/>
              <a:t>Отсутствие логического обоснования своих утверждений и выводов. </a:t>
            </a:r>
            <a:endParaRPr lang="ru-RU" sz="2800" dirty="0" smtClean="0"/>
          </a:p>
          <a:p>
            <a:r>
              <a:rPr lang="ru-RU" sz="2800" dirty="0"/>
              <a:t>Б</a:t>
            </a:r>
            <a:r>
              <a:rPr lang="ru-RU" sz="2800" dirty="0" smtClean="0"/>
              <a:t>едность </a:t>
            </a:r>
            <a:r>
              <a:rPr lang="ru-RU" sz="2800" dirty="0"/>
              <a:t>речи, недостаточный словарный </a:t>
            </a:r>
            <a:r>
              <a:rPr lang="ru-RU" sz="2800" dirty="0" smtClean="0"/>
              <a:t>запас.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дносложная</a:t>
            </a:r>
            <a:r>
              <a:rPr lang="ru-RU" sz="2800" dirty="0"/>
              <a:t>, состоящая лишь из простых предложений речь (так называемая "ситуативная" речь</a:t>
            </a:r>
            <a:r>
              <a:rPr lang="ru-RU" sz="2800" dirty="0" smtClean="0"/>
              <a:t>). </a:t>
            </a:r>
          </a:p>
        </p:txBody>
      </p:sp>
    </p:spTree>
    <p:extLst>
      <p:ext uri="{BB962C8B-B14F-4D97-AF65-F5344CB8AC3E}">
        <p14:creationId xmlns="" xmlns:p14="http://schemas.microsoft.com/office/powerpoint/2010/main" val="1363698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Развитие эмоциональной, выразительной речи детей раннего возраста через устное народное творчество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23728" y="1412776"/>
            <a:ext cx="6563072" cy="5112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/>
              <a:t>развивать активную речь </a:t>
            </a:r>
            <a:r>
              <a:rPr lang="ru-RU" dirty="0" smtClean="0"/>
              <a:t>детей;</a:t>
            </a:r>
          </a:p>
          <a:p>
            <a:r>
              <a:rPr lang="ru-RU" dirty="0"/>
              <a:t>показать красоту русского языка через устное народное творчество, выраженное в песнях, потешках, </a:t>
            </a:r>
            <a:r>
              <a:rPr lang="ru-RU" dirty="0" smtClean="0"/>
              <a:t>сказках, припевках</a:t>
            </a:r>
            <a:r>
              <a:rPr lang="ru-RU" dirty="0"/>
              <a:t>, колыбельных</a:t>
            </a:r>
            <a:r>
              <a:rPr lang="ru-RU" dirty="0" smtClean="0"/>
              <a:t>;</a:t>
            </a:r>
          </a:p>
          <a:p>
            <a:r>
              <a:rPr lang="ru-RU" dirty="0"/>
              <a:t>сформировать у детей интерес к устному народному творчеству</a:t>
            </a:r>
            <a:r>
              <a:rPr lang="ru-RU" dirty="0" smtClean="0"/>
              <a:t>;</a:t>
            </a:r>
          </a:p>
          <a:p>
            <a:r>
              <a:rPr lang="ru-RU" dirty="0"/>
              <a:t>обогатить словарный запас </a:t>
            </a:r>
            <a:r>
              <a:rPr lang="ru-RU" dirty="0" smtClean="0"/>
              <a:t>детей.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55436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47664" y="-243408"/>
            <a:ext cx="7416824" cy="8126363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 сегодня утром рано</a:t>
            </a: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Умывался из-под крана</a:t>
            </a: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я сам теперь умею</a:t>
            </a: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Вымыть личико и шею</a:t>
            </a:r>
          </a:p>
          <a:p>
            <a:pPr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800" b="1" i="1" dirty="0" smtClean="0"/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тебя зовут, дружок?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 меня зовут «Горшок»!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Я спасаю всех детей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От разных неприятностей.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Если будем мы дружить,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Будешь ты сухим ходить!</a:t>
            </a:r>
          </a:p>
          <a:p>
            <a:endParaRPr lang="ru-RU" dirty="0"/>
          </a:p>
        </p:txBody>
      </p:sp>
      <p:pic>
        <p:nvPicPr>
          <p:cNvPr id="5" name="Рисунок 4" descr="0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2471"/>
          <a:stretch>
            <a:fillRect/>
          </a:stretch>
        </p:blipFill>
        <p:spPr>
          <a:xfrm>
            <a:off x="1979712" y="188640"/>
            <a:ext cx="3672408" cy="24021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0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1820"/>
          <a:stretch>
            <a:fillRect/>
          </a:stretch>
        </p:blipFill>
        <p:spPr>
          <a:xfrm>
            <a:off x="5334000" y="3810000"/>
            <a:ext cx="3648405" cy="2603376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06755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547664" y="0"/>
            <a:ext cx="7596336" cy="6858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Глубоко - не мелко,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Корабли в тарелках.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Луку головка,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Красная морковка,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Петрушка, картошка,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Крупки немножко.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Вот кораблик плывет,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Заплывает прямо в рот!</a:t>
            </a:r>
          </a:p>
          <a:p>
            <a:pPr algn="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Травка – муравка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 сна поднялась.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Птичка – синичка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 зерно взялась.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Зайка за капусту,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Мышка за корку,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Детки за молочко. </a:t>
            </a:r>
          </a:p>
          <a:p>
            <a:pPr algn="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752"/>
          <a:stretch>
            <a:fillRect/>
          </a:stretch>
        </p:blipFill>
        <p:spPr>
          <a:xfrm>
            <a:off x="1907704" y="188640"/>
            <a:ext cx="3816424" cy="25545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0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769"/>
          <a:stretch>
            <a:fillRect/>
          </a:stretch>
        </p:blipFill>
        <p:spPr>
          <a:xfrm>
            <a:off x="4644008" y="3356992"/>
            <a:ext cx="4320480" cy="2891408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06755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87624" y="0"/>
            <a:ext cx="7632848" cy="685800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на пухлые ручонки,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Надеваем рубашонку.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Повторяй за мной слова: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Ручка – раз, и ручка – два!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Застегнем застежки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твоей одежке: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Пуговки и кнопочки,              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заклепочки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мою малышку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Наденем мы штанишки.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Повторяй за мной слова: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Ножка – раз, и ножка – два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en-US" sz="2400" b="1" i="1" dirty="0"/>
          </a:p>
        </p:txBody>
      </p:sp>
      <p:pic>
        <p:nvPicPr>
          <p:cNvPr id="10" name="Рисунок 9" descr="SDC118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1968"/>
          <a:stretch>
            <a:fillRect/>
          </a:stretch>
        </p:blipFill>
        <p:spPr>
          <a:xfrm>
            <a:off x="2123728" y="188640"/>
            <a:ext cx="1838672" cy="3631073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0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4684"/>
          <a:stretch>
            <a:fillRect/>
          </a:stretch>
        </p:blipFill>
        <p:spPr>
          <a:xfrm>
            <a:off x="5364088" y="3861048"/>
            <a:ext cx="3611893" cy="2311152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06755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27584" y="39796"/>
            <a:ext cx="831641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Солнышко-ведрышко,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Выглянь 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окошкечко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Твои детки плачут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камушкам скачут.</a:t>
            </a:r>
            <a:r>
              <a:rPr lang="ru-RU" sz="2400" b="1" i="1" dirty="0" smtClean="0">
                <a:latin typeface="Times New Roman" pitchFamily="18" charset="0"/>
              </a:rPr>
              <a:t> 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Гули 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гули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Зиму белу прогоняйте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Весну красну созывайте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Гули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гули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Весну красну созывайте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Землю нашу одевайте.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DC118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3676"/>
          <a:stretch>
            <a:fillRect/>
          </a:stretch>
        </p:blipFill>
        <p:spPr>
          <a:xfrm>
            <a:off x="1403648" y="188640"/>
            <a:ext cx="4416491" cy="285936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0"/>
            <a:ext cx="7596336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</a:rPr>
              <a:t>Ай, бай, бай, бай, 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Ты собачка, не лай! 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Ты, корова, не мычи! 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Ты, петух, не кричи! 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А наш мальчик будет спать, 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Станет глазки закрывать. 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 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 </a:t>
            </a:r>
            <a:br>
              <a:rPr lang="ru-RU" sz="2400" b="1" i="1" dirty="0" smtClean="0">
                <a:latin typeface="Times New Roman" pitchFamily="18" charset="0"/>
              </a:rPr>
            </a:br>
            <a:endParaRPr lang="ru-RU" sz="2400" b="1" i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</a:rPr>
              <a:t>Баю-бай, усни, Катюшка,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Моя </a:t>
            </a:r>
            <a:r>
              <a:rPr lang="ru-RU" sz="2400" b="1" i="1" dirty="0" err="1" smtClean="0">
                <a:latin typeface="Times New Roman" pitchFamily="18" charset="0"/>
              </a:rPr>
              <a:t>зайка-веселушка</a:t>
            </a:r>
            <a:r>
              <a:rPr lang="ru-RU" sz="2400" b="1" i="1" dirty="0" smtClean="0">
                <a:latin typeface="Times New Roman" pitchFamily="18" charset="0"/>
              </a:rPr>
              <a:t>,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Глазки зайка закрывай,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err="1" smtClean="0">
                <a:latin typeface="Times New Roman" pitchFamily="18" charset="0"/>
              </a:rPr>
              <a:t>Баю-баю-баю-бай</a:t>
            </a:r>
            <a:r>
              <a:rPr lang="ru-RU" sz="2400" b="1" i="1" dirty="0" smtClean="0">
                <a:latin typeface="Times New Roman" pitchFamily="18" charset="0"/>
              </a:rPr>
              <a:t>. 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 </a:t>
            </a:r>
            <a:br>
              <a:rPr lang="ru-RU" sz="2400" b="1" i="1" dirty="0" smtClean="0">
                <a:latin typeface="Times New Roman" pitchFamily="18" charset="0"/>
              </a:rPr>
            </a:b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4" name="Рисунок 3" descr="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2261"/>
          <a:stretch>
            <a:fillRect/>
          </a:stretch>
        </p:blipFill>
        <p:spPr>
          <a:xfrm>
            <a:off x="1115616" y="260648"/>
            <a:ext cx="3888432" cy="2558752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0590"/>
          <a:stretch>
            <a:fillRect/>
          </a:stretch>
        </p:blipFill>
        <p:spPr>
          <a:xfrm>
            <a:off x="5148064" y="3962400"/>
            <a:ext cx="3851920" cy="2679576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нний уз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 узор</Template>
  <TotalTime>263</TotalTime>
  <Words>360</Words>
  <Application>Microsoft Office PowerPoint</Application>
  <PresentationFormat>Экран (4:3)</PresentationFormat>
  <Paragraphs>125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весенний узор</vt:lpstr>
      <vt:lpstr>«Развитие речи детей раннего возраста средствами устного народного творчества»</vt:lpstr>
      <vt:lpstr>Актуальность</vt:lpstr>
      <vt:lpstr>Цель</vt:lpstr>
      <vt:lpstr>Задачи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Вывод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раннего возраста средствами устного народного творчества</dc:title>
  <dc:creator>Владислав</dc:creator>
  <cp:lastModifiedBy>Татьяна</cp:lastModifiedBy>
  <cp:revision>33</cp:revision>
  <dcterms:created xsi:type="dcterms:W3CDTF">2014-04-04T12:02:58Z</dcterms:created>
  <dcterms:modified xsi:type="dcterms:W3CDTF">2024-03-21T09:13:13Z</dcterms:modified>
</cp:coreProperties>
</file>