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1" r:id="rId3"/>
    <p:sldId id="273" r:id="rId4"/>
    <p:sldId id="303" r:id="rId5"/>
    <p:sldId id="305" r:id="rId6"/>
    <p:sldId id="306" r:id="rId7"/>
    <p:sldId id="307" r:id="rId8"/>
    <p:sldId id="315" r:id="rId9"/>
    <p:sldId id="308" r:id="rId10"/>
    <p:sldId id="309" r:id="rId11"/>
    <p:sldId id="310" r:id="rId12"/>
    <p:sldId id="311" r:id="rId13"/>
    <p:sldId id="316" r:id="rId14"/>
    <p:sldId id="312" r:id="rId15"/>
    <p:sldId id="317" r:id="rId16"/>
    <p:sldId id="313" r:id="rId17"/>
    <p:sldId id="318" r:id="rId18"/>
    <p:sldId id="289" r:id="rId19"/>
    <p:sldId id="293" r:id="rId20"/>
    <p:sldId id="314" r:id="rId2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2640" autoAdjust="0"/>
    <p:restoredTop sz="94638" autoAdjust="0"/>
  </p:normalViewPr>
  <p:slideViewPr>
    <p:cSldViewPr>
      <p:cViewPr varScale="1">
        <p:scale>
          <a:sx n="82" d="100"/>
          <a:sy n="82" d="100"/>
        </p:scale>
        <p:origin x="-9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CDE6D-0996-4A21-9AED-C9970F364A51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3B82E-5848-40D9-9BCD-60B5A260A2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3B82E-5848-40D9-9BCD-60B5A260A2E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Ольга\Desktop\Lcd57zA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1538" y="1643050"/>
            <a:ext cx="67151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«Современные технологии как средство подготовки дошкольников»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285728"/>
            <a:ext cx="7215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 автономное учреждение «Детский сад №115 «Белочка» комбинированного вида г.Орска»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s://fs00.infourok.ru/images/doc/207/236237/img5.jpg"/>
          <p:cNvPicPr>
            <a:picLocks noChangeAspect="1" noChangeArrowheads="1"/>
          </p:cNvPicPr>
          <p:nvPr/>
        </p:nvPicPr>
        <p:blipFill>
          <a:blip r:embed="rId3" cstate="print"/>
          <a:srcRect r="11" b="47"/>
          <a:stretch>
            <a:fillRect/>
          </a:stretch>
        </p:blipFill>
        <p:spPr bwMode="auto">
          <a:xfrm>
            <a:off x="5786446" y="3786190"/>
            <a:ext cx="2787840" cy="1584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857752" y="5572140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 воспитатель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Байжуминова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Д.Н.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71934" y="6488668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г.Орск, 2022г.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Овал 6"/>
          <p:cNvSpPr/>
          <p:nvPr/>
        </p:nvSpPr>
        <p:spPr>
          <a:xfrm>
            <a:off x="2071670" y="214290"/>
            <a:ext cx="5000660" cy="10715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Название технологии «Социальные акции»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857224" y="1714488"/>
            <a:ext cx="728667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Краткое описание: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принимают участие в событиях, имеющих социальную значимость.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у детей отношения к общественной жизни, развитие гражданской позиции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Реализация: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участие в сборе макулатуры;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проведение конкурса « Кормушка для птиц»;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выпуск стенгазеты к знаменательным датам;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возложение цветов к памятнику героя ВОВ;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поздравление ветеранов;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участие родителей и детей в субботниках;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проведение акции «Вылечим книги»;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организация трудового десанта «Помоги дворнику»;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участие в сборе батареек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Овал 6"/>
          <p:cNvSpPr/>
          <p:nvPr/>
        </p:nvSpPr>
        <p:spPr>
          <a:xfrm>
            <a:off x="2071670" y="214290"/>
            <a:ext cx="5000660" cy="10715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Название технологии «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Волонтерство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785786" y="1857364"/>
            <a:ext cx="778674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Краткое описание: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подготовительной группы получают от младших детей письма с определенными просьбами. Прочитав эти письма в группе, взрослые дети отправляются на помощь малышам.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коммуникативных навыков и умения общаться в разновозрастном коллективе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Реализация: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создание эмблемы волонтеров;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проведение досуга «Посвящение в волонтеры»;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создание «Почтового ящика» для писем малышей;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работа волонтерского отряда по направлениям: конструирование,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продуктивная деятельность, одевание и раздевание, помощь на физкультурном занятии, обучение малышей самообслуживанию, совместные игры в группе и на прогулке;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подготовка стенгазеты «Панорама добрых дел».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Овал 6"/>
          <p:cNvSpPr/>
          <p:nvPr/>
        </p:nvSpPr>
        <p:spPr>
          <a:xfrm>
            <a:off x="2071670" y="214290"/>
            <a:ext cx="5000660" cy="10715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Название технологии «Утро улыбок»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000100" y="2071678"/>
            <a:ext cx="757242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Краткое описание: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вместе с воспитателем собираются возле «говорящей стены», сидя на ковре или на подушках.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включает в себя три блока: блок эмоционального настроя, информационный блок и блок планирования на день.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умения обмениваться знаниями и опытом, формирование мотивации к текущим занятиям, установление эмоционального контакта.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Реализация: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проведение бесед, интервьюирования, рефлексии,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экспресс-опросов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подбор плакатов, тематических картинок;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проведение открытого показа для родителей.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14285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26" name="AutoShape 2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4" name="AutoShape 2" descr="https://v1.padlet.pics/1/image.webp?t=c_limit%2Cdpr_1%2Ch_784%2Cw_784&amp;url=https%3A%2F%2Fpadlet-uploads.storage.googleapis.com%2F1220353688%2F92f607ea4247dd042e0e4fce3c9b8266%2FCollageMaker_20210617_1244598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 l="9884" t="10310" r="36990" b="4999"/>
          <a:stretch>
            <a:fillRect/>
          </a:stretch>
        </p:blipFill>
        <p:spPr bwMode="auto">
          <a:xfrm>
            <a:off x="2857488" y="357166"/>
            <a:ext cx="325194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 descr="D:\фото для Детсада\Акция родители детям\i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357166"/>
            <a:ext cx="2430000" cy="3240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85728"/>
            <a:ext cx="242991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 l="29719" t="45973" r="57281" b="35275"/>
          <a:stretch>
            <a:fillRect/>
          </a:stretch>
        </p:blipFill>
        <p:spPr bwMode="auto">
          <a:xfrm>
            <a:off x="357158" y="3786190"/>
            <a:ext cx="2914915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 l="9646" t="10006" r="64171" b="8285"/>
          <a:stretch>
            <a:fillRect/>
          </a:stretch>
        </p:blipFill>
        <p:spPr bwMode="auto">
          <a:xfrm>
            <a:off x="6715140" y="3143248"/>
            <a:ext cx="179467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3618000"/>
            <a:ext cx="242991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1714480" y="357166"/>
            <a:ext cx="6286544" cy="571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3. Направление: «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Здоровьесбережение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».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14546" y="1071546"/>
            <a:ext cx="4032448" cy="135732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«5 стихий»: </a:t>
            </a:r>
            <a:r>
              <a:rPr lang="ru-RU" b="1" dirty="0" err="1" smtClean="0"/>
              <a:t>фитотерапия</a:t>
            </a:r>
            <a:r>
              <a:rPr lang="ru-RU" b="1" dirty="0" smtClean="0"/>
              <a:t>, закаливание, питание, эмоции, движение».</a:t>
            </a:r>
            <a:endParaRPr lang="ru-RU" dirty="0"/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1071538" y="571480"/>
            <a:ext cx="571504" cy="1500198"/>
          </a:xfrm>
          <a:prstGeom prst="curv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85720" y="2456795"/>
            <a:ext cx="850112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Краткое описание: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группе оформляется центр здоровья, где представлены материалы по данной теме.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начальных представлений о здоровом образе жизни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Реализация: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изготовление ковриков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босохождения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подбор книг и иллюстраций о здоровом образе жизни;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оформление гербария лекарственных растений;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проведение спортивного Клубного воскресенья с родителями;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разработка буклетов для родителей по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валеологии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проведение процедур закаливания в группах;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применение способа закаливания «Кофе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Кнейпа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организация прогулок-походов, спортивных праздников и досугов;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участие в соревнованиях «Папа, мама, я – спортивная семья»;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организация группового клуба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Здоровячок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использование ритмопластики, соляной лампы,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фитотерапии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аромотерапии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песочной терапии, гелиотерапии в режиме дня;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знакомство с пирамидой питания;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пошив кукол-эмоций;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оформление «Сенсорной тропы»;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организация сюжетно-ролевых игр;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обучение детей оказанию первой медицинской помощи.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26" name="AutoShape 2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/>
          <a:srcRect t="8268" r="28686" b="5742"/>
          <a:stretch>
            <a:fillRect/>
          </a:stretch>
        </p:blipFill>
        <p:spPr bwMode="auto">
          <a:xfrm>
            <a:off x="428596" y="285728"/>
            <a:ext cx="4299203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Старший воспитатель\Ст. воспитатель\фото мама папа я\102_5038.JPG"/>
          <p:cNvPicPr>
            <a:picLocks noChangeAspect="1" noChangeArrowheads="1"/>
          </p:cNvPicPr>
          <p:nvPr/>
        </p:nvPicPr>
        <p:blipFill>
          <a:blip r:embed="rId4" cstate="print"/>
          <a:srcRect l="6765" r="5295"/>
          <a:stretch>
            <a:fillRect/>
          </a:stretch>
        </p:blipFill>
        <p:spPr bwMode="auto">
          <a:xfrm>
            <a:off x="2857488" y="3286124"/>
            <a:ext cx="3714776" cy="3168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286124"/>
            <a:ext cx="242991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500042"/>
            <a:ext cx="348615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/>
          <a:srcRect l="8820" r="5922"/>
          <a:stretch>
            <a:fillRect/>
          </a:stretch>
        </p:blipFill>
        <p:spPr bwMode="auto">
          <a:xfrm>
            <a:off x="6786578" y="3214686"/>
            <a:ext cx="2071702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1714480" y="357166"/>
            <a:ext cx="6286544" cy="571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4. Направление: «Информационно-коммуникативные технологии».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1428736"/>
            <a:ext cx="778674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Применение ИКТ на занятиях в детском саду привлекает внимание дошкольников, помогает решать образовательные задачи педагогу. Новые информационные технологии позволяют строить процесс обучения на основе зрительного (презентация, анимация), слухового (звуковые и видеоматериалы) и осязательного (интерактивная доска, клавиатура) восприятия.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Занятия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демонстрационного типа – презентации.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Занятия викторины, тесты.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Обучающие компьютерные игры.</a:t>
            </a:r>
          </a:p>
          <a:p>
            <a:pPr marL="342900" indent="-342900">
              <a:buAutoNum type="arabicPeriod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Физминутки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упражнения на релаксацию, постановка проблемы после просмотра видео.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26" name="AutoShape 2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5" name="Picture 1" descr="D:\фото для Детсада\фото 1\для Дет сада\DSC01830.JPG"/>
          <p:cNvPicPr>
            <a:picLocks noChangeAspect="1" noChangeArrowheads="1"/>
          </p:cNvPicPr>
          <p:nvPr/>
        </p:nvPicPr>
        <p:blipFill>
          <a:blip r:embed="rId3" cstate="print"/>
          <a:srcRect l="38396" t="23275" b="13429"/>
          <a:stretch>
            <a:fillRect/>
          </a:stretch>
        </p:blipFill>
        <p:spPr bwMode="auto">
          <a:xfrm>
            <a:off x="357158" y="214290"/>
            <a:ext cx="4171710" cy="321471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876"/>
            <a:ext cx="3888132" cy="29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t="6615"/>
          <a:stretch>
            <a:fillRect/>
          </a:stretch>
        </p:blipFill>
        <p:spPr bwMode="auto">
          <a:xfrm>
            <a:off x="1071538" y="3571876"/>
            <a:ext cx="2429916" cy="302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285728"/>
            <a:ext cx="3888132" cy="29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34" y="1357298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1472" y="571480"/>
            <a:ext cx="8001056" cy="7143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Информационно-коммуникационные технологии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857233"/>
            <a:ext cx="7929618" cy="4270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/>
              <a:t> </a:t>
            </a:r>
            <a:r>
              <a:rPr lang="ru-RU" sz="1600" dirty="0" smtClean="0"/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/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в котором развивается современный ребенок, коренным образом отличается от мира, в котором  выросли его родители.  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Компьютеры стали уже привычным атрибутом современности. ФГОС отмечает широкое использование информационно-коммуникационных технологий в дошкольном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учреждении,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как одно из условий успешного образовательного процесса. </a:t>
            </a:r>
            <a:endParaRPr lang="ru-RU" sz="20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ru-RU" sz="1600" dirty="0" smtClean="0">
              <a:latin typeface="Times New Roman"/>
              <a:ea typeface="Times New Roman"/>
              <a:cs typeface="Times New Roman"/>
            </a:endParaRPr>
          </a:p>
          <a:p>
            <a:pPr algn="just"/>
            <a:endParaRPr lang="ru-RU" sz="1600" dirty="0" smtClean="0"/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4286256"/>
            <a:ext cx="2487790" cy="192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357694"/>
            <a:ext cx="2703814" cy="192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28596" y="714356"/>
            <a:ext cx="77867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Новые приёмы и методы воспитания, современные технологии обеспечивают саморазвитие личности ребёнка, а также профессиональную самореализацию педагогов.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2500306"/>
            <a:ext cx="764386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0000FF"/>
                </a:solidFill>
              </a:rPr>
              <a:t>Человек не может по настоящему усовершенствоваться, </a:t>
            </a:r>
          </a:p>
          <a:p>
            <a:pPr algn="ctr"/>
            <a:r>
              <a:rPr lang="ru-RU" sz="2400" i="1" dirty="0" smtClean="0">
                <a:solidFill>
                  <a:srgbClr val="0000FF"/>
                </a:solidFill>
              </a:rPr>
              <a:t>если не помогает усовершенствоваться другим. </a:t>
            </a:r>
          </a:p>
          <a:p>
            <a:pPr algn="ctr"/>
            <a:r>
              <a:rPr lang="ru-RU" dirty="0" smtClean="0"/>
              <a:t>                                                                                      Чарльз Диккенс 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Творите сами. Как нет детей без воображения,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так нет и педагога без творческих порывов.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Творческих Вам успехов!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8" name="Picture 4" descr="https://im0-tub-ru.yandex.net/i?id=b3c60a97dec8b1a96f27dc12d75d23a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39288" y="-39005172"/>
            <a:ext cx="24384000" cy="13716001"/>
          </a:xfrm>
          <a:prstGeom prst="rect">
            <a:avLst/>
          </a:prstGeom>
          <a:noFill/>
        </p:spPr>
      </p:pic>
      <p:pic>
        <p:nvPicPr>
          <p:cNvPr id="2151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Прямоугольник 7"/>
          <p:cNvSpPr/>
          <p:nvPr/>
        </p:nvSpPr>
        <p:spPr>
          <a:xfrm>
            <a:off x="214282" y="1071546"/>
            <a:ext cx="8715436" cy="623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 настоящее время педагогические коллективы ДОУ интенсивно внедряют в работу инновационные технологии. Поэтому основная задача педагогов дошкольного учреждения </a:t>
            </a:r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– выбрать методы и формы организации работы с детьми, инновационные педагогические технологии, которые оптимально соответствуют поставленной цели развития личности.</a:t>
            </a:r>
          </a:p>
          <a:p>
            <a:pPr marR="160020" algn="just">
              <a:lnSpc>
                <a:spcPct val="115000"/>
              </a:lnSpc>
              <a:spcAft>
                <a:spcPts val="0"/>
              </a:spcAft>
            </a:pPr>
            <a:r>
              <a:rPr lang="ru-RU" sz="17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На </a:t>
            </a:r>
            <a:r>
              <a:rPr lang="ru-RU" sz="1700" dirty="0">
                <a:latin typeface="Times New Roman" pitchFamily="18" charset="0"/>
                <a:ea typeface="Times New Roman"/>
                <a:cs typeface="Times New Roman" pitchFamily="18" charset="0"/>
              </a:rPr>
              <a:t>сегодняшний  день  традиционное образование не </a:t>
            </a:r>
            <a:r>
              <a:rPr lang="ru-RU" sz="1700" spc="-20" dirty="0">
                <a:latin typeface="Times New Roman" pitchFamily="18" charset="0"/>
                <a:ea typeface="Times New Roman"/>
                <a:cs typeface="Times New Roman" pitchFamily="18" charset="0"/>
              </a:rPr>
              <a:t>может </a:t>
            </a:r>
            <a:r>
              <a:rPr lang="ru-RU" sz="1700" dirty="0">
                <a:latin typeface="Times New Roman" pitchFamily="18" charset="0"/>
                <a:ea typeface="Times New Roman"/>
                <a:cs typeface="Times New Roman" pitchFamily="18" charset="0"/>
              </a:rPr>
              <a:t>обеспечить развитие </a:t>
            </a:r>
            <a:r>
              <a:rPr lang="ru-RU" sz="1700" spc="-30" dirty="0">
                <a:latin typeface="Times New Roman" pitchFamily="18" charset="0"/>
                <a:ea typeface="Times New Roman"/>
                <a:cs typeface="Times New Roman" pitchFamily="18" charset="0"/>
              </a:rPr>
              <a:t>будущего </a:t>
            </a:r>
            <a:r>
              <a:rPr lang="ru-RU" sz="1700" spc="-15" dirty="0">
                <a:latin typeface="Times New Roman" pitchFamily="18" charset="0"/>
                <a:ea typeface="Times New Roman"/>
                <a:cs typeface="Times New Roman" pitchFamily="18" charset="0"/>
              </a:rPr>
              <a:t>поколения </a:t>
            </a:r>
            <a:r>
              <a:rPr lang="ru-RU" sz="1700" dirty="0"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sz="1700" spc="30" dirty="0">
                <a:latin typeface="Times New Roman" pitchFamily="18" charset="0"/>
                <a:ea typeface="Times New Roman"/>
                <a:cs typeface="Times New Roman" pitchFamily="18" charset="0"/>
              </a:rPr>
              <a:t>соответствии </a:t>
            </a:r>
            <a:r>
              <a:rPr lang="ru-RU" sz="1700" dirty="0">
                <a:latin typeface="Times New Roman" pitchFamily="18" charset="0"/>
                <a:ea typeface="Times New Roman"/>
                <a:cs typeface="Times New Roman" pitchFamily="18" charset="0"/>
              </a:rPr>
              <a:t>с </a:t>
            </a:r>
            <a:r>
              <a:rPr lang="ru-RU" sz="1700" spc="25" dirty="0">
                <a:latin typeface="Times New Roman" pitchFamily="18" charset="0"/>
                <a:ea typeface="Times New Roman"/>
                <a:cs typeface="Times New Roman" pitchFamily="18" charset="0"/>
              </a:rPr>
              <a:t>новыми </a:t>
            </a:r>
            <a:r>
              <a:rPr lang="ru-RU" sz="1700" spc="30" dirty="0">
                <a:latin typeface="Times New Roman" pitchFamily="18" charset="0"/>
                <a:ea typeface="Times New Roman"/>
                <a:cs typeface="Times New Roman" pitchFamily="18" charset="0"/>
              </a:rPr>
              <a:t>требованиями общества, так </a:t>
            </a:r>
            <a:r>
              <a:rPr lang="ru-RU" sz="1700" spc="15" dirty="0">
                <a:latin typeface="Times New Roman" pitchFamily="18" charset="0"/>
                <a:ea typeface="Times New Roman"/>
                <a:cs typeface="Times New Roman" pitchFamily="18" charset="0"/>
              </a:rPr>
              <a:t>как </a:t>
            </a:r>
            <a:r>
              <a:rPr lang="ru-RU" sz="1700" dirty="0">
                <a:latin typeface="Times New Roman" pitchFamily="18" charset="0"/>
                <a:ea typeface="Times New Roman"/>
                <a:cs typeface="Times New Roman" pitchFamily="18" charset="0"/>
              </a:rPr>
              <a:t>предполагает пассивное усвоение </a:t>
            </a:r>
            <a:r>
              <a:rPr lang="ru-RU" sz="1700" spc="-20" dirty="0">
                <a:latin typeface="Times New Roman" pitchFamily="18" charset="0"/>
                <a:ea typeface="Times New Roman"/>
                <a:cs typeface="Times New Roman" pitchFamily="18" charset="0"/>
              </a:rPr>
              <a:t>уже</a:t>
            </a:r>
            <a:r>
              <a:rPr lang="ru-RU" sz="1700" spc="36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700" dirty="0">
                <a:latin typeface="Times New Roman" pitchFamily="18" charset="0"/>
                <a:ea typeface="Times New Roman"/>
                <a:cs typeface="Times New Roman" pitchFamily="18" charset="0"/>
              </a:rPr>
              <a:t>имеющихся знаний, </a:t>
            </a:r>
            <a:r>
              <a:rPr lang="ru-RU" sz="1700" spc="-30" dirty="0">
                <a:latin typeface="Times New Roman" pitchFamily="18" charset="0"/>
                <a:ea typeface="Times New Roman"/>
                <a:cs typeface="Times New Roman" pitchFamily="18" charset="0"/>
              </a:rPr>
              <a:t>где </a:t>
            </a:r>
            <a:r>
              <a:rPr lang="ru-RU" sz="1700" dirty="0">
                <a:latin typeface="Times New Roman" pitchFamily="18" charset="0"/>
                <a:ea typeface="Times New Roman"/>
                <a:cs typeface="Times New Roman" pitchFamily="18" charset="0"/>
              </a:rPr>
              <a:t>единственным </a:t>
            </a:r>
            <a:r>
              <a:rPr lang="ru-RU" sz="1700" spc="-20" dirty="0">
                <a:latin typeface="Times New Roman" pitchFamily="18" charset="0"/>
                <a:ea typeface="Times New Roman"/>
                <a:cs typeface="Times New Roman" pitchFamily="18" charset="0"/>
              </a:rPr>
              <a:t>источником </a:t>
            </a:r>
            <a:r>
              <a:rPr lang="ru-RU" sz="1700" spc="-15" dirty="0">
                <a:latin typeface="Times New Roman" pitchFamily="18" charset="0"/>
                <a:ea typeface="Times New Roman"/>
                <a:cs typeface="Times New Roman" pitchFamily="18" charset="0"/>
              </a:rPr>
              <a:t>передачи </a:t>
            </a:r>
            <a:r>
              <a:rPr lang="ru-RU" sz="1700" dirty="0">
                <a:latin typeface="Times New Roman" pitchFamily="18" charset="0"/>
                <a:ea typeface="Times New Roman"/>
                <a:cs typeface="Times New Roman" pitchFamily="18" charset="0"/>
              </a:rPr>
              <a:t>информации являлся </a:t>
            </a:r>
            <a:r>
              <a:rPr lang="ru-RU" sz="1700" spc="-35" dirty="0">
                <a:latin typeface="Times New Roman" pitchFamily="18" charset="0"/>
                <a:ea typeface="Times New Roman"/>
                <a:cs typeface="Times New Roman" pitchFamily="18" charset="0"/>
              </a:rPr>
              <a:t>педагог. </a:t>
            </a:r>
            <a:r>
              <a:rPr lang="ru-RU" sz="1700" dirty="0">
                <a:latin typeface="Times New Roman" pitchFamily="18" charset="0"/>
                <a:ea typeface="Times New Roman"/>
                <a:cs typeface="Times New Roman" pitchFamily="18" charset="0"/>
              </a:rPr>
              <a:t>Таким образом, достаточно сложно развить способность детей самостоятельно</a:t>
            </a:r>
            <a:r>
              <a:rPr lang="ru-RU" sz="1700" spc="-5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мыслить.</a:t>
            </a:r>
          </a:p>
          <a:p>
            <a:pPr marR="175895" lvl="0" indent="449580" algn="just">
              <a:lnSpc>
                <a:spcPct val="115000"/>
              </a:lnSpc>
              <a:spcBef>
                <a:spcPts val="225"/>
              </a:spcBef>
            </a:pPr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Современные педагогические технологии в дошкольном образовании направлены на реализацию государственных стандартов дошкольного образования.</a:t>
            </a:r>
            <a:endParaRPr lang="ru-RU" sz="1700" dirty="0">
              <a:solidFill>
                <a:prstClr val="black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  <a:p>
            <a:pPr lvl="0" algn="just"/>
            <a:endParaRPr lang="ru-RU" sz="1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Технология</a:t>
            </a:r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alt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это совокупность приемов, применяемых в каком-либо деле, мастерстве, искусстве.</a:t>
            </a:r>
            <a:endParaRPr lang="ru-RU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Педагогическая технология</a:t>
            </a:r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- это совокупность психолого-педагогических установок, определяющих специальный набор и компоновку форм, методов, способов, приёмов обучения, воспитательных средств; она есть организационно - методический инструментарий педагогического процесса (Б.Т. Лихачёв).</a:t>
            </a:r>
          </a:p>
          <a:p>
            <a:pPr marR="160020"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ea typeface="MS Mincho"/>
              <a:cs typeface="Times New Roman"/>
            </a:endParaRPr>
          </a:p>
          <a:p>
            <a:pPr algn="just"/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42976" y="214290"/>
            <a:ext cx="7500990" cy="8572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педагогическая технологии?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3143248"/>
            <a:ext cx="3312368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 flipH="1">
            <a:off x="1403648" y="1844824"/>
            <a:ext cx="6696744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Times New Roman"/>
              </a:rPr>
              <a:t>Спасибо за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внимание!</a:t>
            </a:r>
            <a:endParaRPr lang="ru-RU" sz="2800" b="1" dirty="0">
              <a:solidFill>
                <a:srgbClr val="0000FF"/>
              </a:solidFill>
              <a:ea typeface="MS Mincho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2643174" y="2071678"/>
            <a:ext cx="4286280" cy="14607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Современные образовательные технологии применяемые в работе ДОУ</a:t>
            </a:r>
          </a:p>
        </p:txBody>
      </p:sp>
      <p:sp>
        <p:nvSpPr>
          <p:cNvPr id="11" name="Овал 10"/>
          <p:cNvSpPr/>
          <p:nvPr/>
        </p:nvSpPr>
        <p:spPr>
          <a:xfrm>
            <a:off x="5429256" y="571480"/>
            <a:ext cx="3500462" cy="127159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«</a:t>
            </a:r>
            <a:r>
              <a:rPr lang="ru-RU" b="1" i="1" dirty="0" err="1" smtClean="0"/>
              <a:t>Здоровьесбере-жение</a:t>
            </a:r>
            <a:r>
              <a:rPr lang="ru-RU" b="1" i="1" dirty="0" smtClean="0"/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14282" y="500042"/>
            <a:ext cx="3357618" cy="127159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«Популяризация чтения»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85720" y="3786190"/>
            <a:ext cx="3384000" cy="108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«Социализация»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572132" y="3714752"/>
            <a:ext cx="3348000" cy="106912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«Информационно-коммуникационные технологии»</a:t>
            </a:r>
            <a:endParaRPr lang="ru-RU" b="1" i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4786322"/>
            <a:ext cx="2487790" cy="1924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1714480" y="357166"/>
            <a:ext cx="6286544" cy="571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1. Направление: «Популяризация чтения».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14546" y="1357298"/>
            <a:ext cx="4032448" cy="73645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«</a:t>
            </a:r>
            <a:r>
              <a:rPr lang="ru-RU" b="1" dirty="0" err="1" smtClean="0"/>
              <a:t>Буккроссинг</a:t>
            </a:r>
            <a:r>
              <a:rPr lang="ru-RU" b="1" dirty="0" smtClean="0"/>
              <a:t>»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2357422" y="2571744"/>
            <a:ext cx="4000528" cy="82672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«Книга года: выбирают дети»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2357422" y="3857628"/>
            <a:ext cx="4000528" cy="82672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«</a:t>
            </a:r>
            <a:r>
              <a:rPr lang="ru-RU" b="1" dirty="0" err="1" smtClean="0"/>
              <a:t>Буктрейлер</a:t>
            </a:r>
            <a:r>
              <a:rPr lang="ru-RU" b="1" dirty="0" smtClean="0"/>
              <a:t>»</a:t>
            </a:r>
            <a:endParaRPr lang="ru-RU" dirty="0"/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928662" y="571480"/>
            <a:ext cx="571504" cy="1500198"/>
          </a:xfrm>
          <a:prstGeom prst="curv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500034" y="571480"/>
            <a:ext cx="1143008" cy="2714644"/>
          </a:xfrm>
          <a:prstGeom prst="curv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>
            <a:off x="142844" y="500042"/>
            <a:ext cx="1500198" cy="4357718"/>
          </a:xfrm>
          <a:prstGeom prst="curv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Овал 6"/>
          <p:cNvSpPr/>
          <p:nvPr/>
        </p:nvSpPr>
        <p:spPr>
          <a:xfrm>
            <a:off x="2071670" y="214290"/>
            <a:ext cx="5000660" cy="10715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Название технологии «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Буккроссинг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42910" y="1714488"/>
            <a:ext cx="807249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Краткое описание: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Библиотека книг находится в свободном доступе для всех участников образовательного процесса в холле в литературном уголке детского сада.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Любой родитель, ребенок, педагог берет понравившуюся книгу, а взамен оставляет свою для того, чтобы библиотека не пустела.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Пропаганда чтения.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Реализация: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оформление «Литературного уголка» в холле;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организация: выставки портретов детских писателей и поэтов, выставки к Дням рождения писателей, выставки книг, иллюстраций, плакатов к событийным датам, выставки книг-новинок;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организация вернисажей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биеннале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проведение тематических литературных досугов, литературно-музыкальных вечеров «Литературная гостиная»;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подбор аудиокниг для прослушивания;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проведение экскурсии в библиотеку;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организация встречи с детскими писателями;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проведение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квестов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«Поможем Буратино», «Куда спрятались страницы», « Незнайка в гостях у Коротышек»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Овал 6"/>
          <p:cNvSpPr/>
          <p:nvPr/>
        </p:nvSpPr>
        <p:spPr>
          <a:xfrm>
            <a:off x="1571604" y="285728"/>
            <a:ext cx="5572164" cy="121444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Название технологии «Книга года: выбирают дети» 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00034" y="2143116"/>
            <a:ext cx="792961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Краткое описание: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Воспитатели получают определенный набор книг для чтения в группе. Создается детское жюри из числа воспитанников. Дети оценивают конкурсные книги по определенным критериям. Результаты направляются учредителям конкурса.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Обучение детей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критериальному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оцениванию книг.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Реализация: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оформление информационного стенда для родителей «Книга года: выбирают дети»;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создание «Почтового ящика» для написания отзыва о книге;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организация творческого конкурса: «Слово на обложку», «Какой иллюстрации не хватает», конкурса видеороликов «Моя любимая книга».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Овал 6"/>
          <p:cNvSpPr/>
          <p:nvPr/>
        </p:nvSpPr>
        <p:spPr>
          <a:xfrm>
            <a:off x="2071670" y="214290"/>
            <a:ext cx="5000660" cy="10715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Название технологии «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Буктрейлер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71472" y="1857364"/>
            <a:ext cx="792961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Краткое описание: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короткого видеоролика, рассказывающего в произвольной художественной форме о какой-либо книге.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мотивации к чтению с помощью визуальных средств.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Реализация: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проведение литературной викторины;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участие в конкурсе «Страна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Читалия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показ интегрированной </a:t>
            </a: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 для родителей и педагогов;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проведение мастер-класса для родителей «Фильм, фильм, фильм»;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выпуск газеты совместно с родителями «Мультфильмы моего детства».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26" name="AutoShape 2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v1.padlet.pics/1/image.webp?t=c_limit%2Cdpr_1%2Ch_784%2Cw_218&amp;url=https%3A%2F%2Fpadlet-uploads.storage.googleapis.com%2F1219873626%2Fc472d0dc1652f06f97439ca04af41b71%2FIMG_20210604_130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/>
          <a:srcRect l="28646" t="8342" r="56250" b="73704"/>
          <a:stretch>
            <a:fillRect/>
          </a:stretch>
        </p:blipFill>
        <p:spPr bwMode="auto">
          <a:xfrm>
            <a:off x="2786050" y="428604"/>
            <a:ext cx="332183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14290"/>
            <a:ext cx="242991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429000"/>
            <a:ext cx="242991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 l="18465" t="7938" r="45430" b="6734"/>
          <a:stretch>
            <a:fillRect/>
          </a:stretch>
        </p:blipFill>
        <p:spPr bwMode="auto">
          <a:xfrm>
            <a:off x="428596" y="142852"/>
            <a:ext cx="2144746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D:\фото Барто\DSC05005.JPG"/>
          <p:cNvPicPr>
            <a:picLocks noChangeAspect="1" noChangeArrowheads="1"/>
          </p:cNvPicPr>
          <p:nvPr/>
        </p:nvPicPr>
        <p:blipFill>
          <a:blip r:embed="rId7" cstate="print"/>
          <a:srcRect l="5696" t="5001"/>
          <a:stretch>
            <a:fillRect/>
          </a:stretch>
        </p:blipFill>
        <p:spPr bwMode="auto">
          <a:xfrm>
            <a:off x="3714744" y="3286124"/>
            <a:ext cx="4289087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1714480" y="357166"/>
            <a:ext cx="6286544" cy="571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2. Направление: «Социализация».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14546" y="1357298"/>
            <a:ext cx="4032448" cy="73645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«Социальные акции»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2357422" y="2571744"/>
            <a:ext cx="4000528" cy="82672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«</a:t>
            </a:r>
            <a:r>
              <a:rPr lang="ru-RU" b="1" dirty="0" err="1" smtClean="0"/>
              <a:t>Волонтерство</a:t>
            </a:r>
            <a:r>
              <a:rPr lang="ru-RU" b="1" dirty="0" smtClean="0"/>
              <a:t>»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2214546" y="3857628"/>
            <a:ext cx="4000528" cy="82672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«Утро улыбок»</a:t>
            </a:r>
            <a:endParaRPr lang="ru-RU" dirty="0"/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928662" y="571480"/>
            <a:ext cx="571504" cy="1500198"/>
          </a:xfrm>
          <a:prstGeom prst="curv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500034" y="571480"/>
            <a:ext cx="1143008" cy="2714644"/>
          </a:xfrm>
          <a:prstGeom prst="curv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>
            <a:off x="142844" y="500042"/>
            <a:ext cx="1500198" cy="4357718"/>
          </a:xfrm>
          <a:prstGeom prst="curv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Picture 3" descr="i?id=982326287-43-72&amp;n=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4429132"/>
            <a:ext cx="2343774" cy="198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343</Words>
  <Application>Microsoft Office PowerPoint</Application>
  <PresentationFormat>Экран (4:3)</PresentationFormat>
  <Paragraphs>139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Татьяна</cp:lastModifiedBy>
  <cp:revision>199</cp:revision>
  <dcterms:modified xsi:type="dcterms:W3CDTF">2022-08-30T08:16:20Z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1508738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