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8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FF00FF"/>
    <a:srgbClr val="000099"/>
    <a:srgbClr val="11111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290" autoAdjust="0"/>
  </p:normalViewPr>
  <p:slideViewPr>
    <p:cSldViewPr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DBFBE-3D6A-4689-9CD8-E852433CD6C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95AF-549F-4023-9E75-B3F31E7EA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2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38957-8C43-4021-9D1D-22881800EA2F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E4AC9-94CC-4163-B181-CF2AD42C0B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09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E4AC9-94CC-4163-B181-CF2AD42C0B9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5EF472-050B-41F9-87BF-6720FF2C7A61}" type="datetimeFigureOut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277179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00FF"/>
                </a:solidFill>
              </a:rPr>
              <a:t>Муниципальное Дошкольное Образовательное Автономное Учреждение </a:t>
            </a:r>
            <a:br>
              <a:rPr lang="ru-RU" sz="1600" dirty="0">
                <a:solidFill>
                  <a:srgbClr val="0000FF"/>
                </a:solidFill>
              </a:rPr>
            </a:br>
            <a:r>
              <a:rPr lang="ru-RU" sz="1600" dirty="0">
                <a:solidFill>
                  <a:srgbClr val="0000FF"/>
                </a:solidFill>
              </a:rPr>
              <a:t> «Детский  сад  № 115   «Белочка» комбинированного  вида   г. Орска».</a:t>
            </a:r>
            <a:br>
              <a:rPr lang="ru-RU" sz="1600" dirty="0">
                <a:solidFill>
                  <a:srgbClr val="0000FF"/>
                </a:solidFill>
              </a:rPr>
            </a:b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b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«Сенсорное развитие детей раннего возраста»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500570"/>
            <a:ext cx="4286280" cy="1428760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002060"/>
                </a:solidFill>
              </a:rPr>
              <a:t>Автор проекта:</a:t>
            </a:r>
          </a:p>
          <a:p>
            <a:pPr algn="r"/>
            <a:r>
              <a:rPr lang="ru-RU" sz="1800" dirty="0" err="1">
                <a:solidFill>
                  <a:srgbClr val="002060"/>
                </a:solidFill>
              </a:rPr>
              <a:t>Чубукина</a:t>
            </a:r>
            <a:r>
              <a:rPr lang="ru-RU" sz="1800" dirty="0">
                <a:solidFill>
                  <a:srgbClr val="002060"/>
                </a:solidFill>
              </a:rPr>
              <a:t> Н.А.</a:t>
            </a:r>
          </a:p>
          <a:p>
            <a:pPr algn="r"/>
            <a:endParaRPr lang="ru-RU" sz="1800" dirty="0">
              <a:solidFill>
                <a:srgbClr val="002060"/>
              </a:solidFill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</a:rPr>
              <a:t>2023 г. </a:t>
            </a:r>
          </a:p>
        </p:txBody>
      </p:sp>
      <p:pic>
        <p:nvPicPr>
          <p:cNvPr id="5" name="Рисунок 4" descr="SAM_3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00438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 проекта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5" y="1193885"/>
          <a:ext cx="8215370" cy="4704809"/>
        </p:xfrm>
        <a:graphic>
          <a:graphicData uri="http://schemas.openxmlformats.org/drawingml/2006/table">
            <a:tbl>
              <a:tblPr/>
              <a:tblGrid>
                <a:gridCol w="85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I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 этап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Информационно-аналитический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(подготовительный)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Повышение уровня профессиональной компетентности;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определение объема материала, который будет адресован детям.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планирование системы развивающих игр на развитие сенсорного и моторного восприятия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II 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этап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Творческий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 (основной)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 Оформление стендов для родителей по теме проекта;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Консультации для родителей.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5076825" algn="l"/>
                        </a:tabLst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Изготовление игр на развитие сенсорики и моторики;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III 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этап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76825" algn="l"/>
                        </a:tabLst>
                      </a:pPr>
                      <a:r>
                        <a:rPr lang="ru-RU" sz="18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З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аключительный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Подведение итогов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br>
              <a:rPr lang="ru-RU" sz="3600" dirty="0"/>
            </a:b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Изучение специализированной литературы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 rot="900000">
            <a:off x="6201058" y="2622208"/>
            <a:ext cx="25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928802"/>
            <a:ext cx="25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0000">
            <a:off x="637222" y="2622209"/>
            <a:ext cx="25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</a:p>
        </p:txBody>
      </p:sp>
      <p:pic>
        <p:nvPicPr>
          <p:cNvPr id="4" name="Рисунок 3" descr="C:\Users\Admin\Desktop\Аттестация\Все фото\Фото переделанные\Фото ПРС\DSC0194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857628"/>
            <a:ext cx="3558276" cy="2664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Admin\Desktop\Аттестация\Все фото\Фото переделанные\Фото ПРС\DSC0195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000108"/>
            <a:ext cx="3558276" cy="2664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AppData\Local\Microsoft\Windows\Temporary Internet Files\Content.Word\DSC0194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3603136" cy="2700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Изготовление игр и пособий на развитие сенсорных навыков</a:t>
            </a:r>
          </a:p>
        </p:txBody>
      </p:sp>
      <p:pic>
        <p:nvPicPr>
          <p:cNvPr id="1026" name="Picture 2" descr="G:\DCIM\104PHOTO\SAM_3539.JPG"/>
          <p:cNvPicPr>
            <a:picLocks noChangeAspect="1" noChangeArrowheads="1"/>
          </p:cNvPicPr>
          <p:nvPr/>
        </p:nvPicPr>
        <p:blipFill>
          <a:blip r:embed="rId2" cstate="print"/>
          <a:srcRect t="16854"/>
          <a:stretch>
            <a:fillRect/>
          </a:stretch>
        </p:blipFill>
        <p:spPr bwMode="auto">
          <a:xfrm>
            <a:off x="142844" y="1643050"/>
            <a:ext cx="274940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DCIM\104PHOTO\SAM_3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00174"/>
            <a:ext cx="266701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DCIM\104PHOTO\SAM_3556.JPG"/>
          <p:cNvPicPr>
            <a:picLocks noChangeAspect="1" noChangeArrowheads="1"/>
          </p:cNvPicPr>
          <p:nvPr/>
        </p:nvPicPr>
        <p:blipFill>
          <a:blip r:embed="rId4" cstate="print"/>
          <a:srcRect t="21645"/>
          <a:stretch>
            <a:fillRect/>
          </a:stretch>
        </p:blipFill>
        <p:spPr bwMode="auto">
          <a:xfrm>
            <a:off x="285720" y="3714752"/>
            <a:ext cx="364689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DCIM\104PHOTO\SAM_3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736"/>
            <a:ext cx="304799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DCIM\104PHOTO\SAM_3567.JPG"/>
          <p:cNvPicPr>
            <a:picLocks noChangeAspect="1" noChangeArrowheads="1"/>
          </p:cNvPicPr>
          <p:nvPr/>
        </p:nvPicPr>
        <p:blipFill>
          <a:blip r:embed="rId6" cstate="print"/>
          <a:srcRect t="12136"/>
          <a:stretch>
            <a:fillRect/>
          </a:stretch>
        </p:blipFill>
        <p:spPr bwMode="auto">
          <a:xfrm>
            <a:off x="4572000" y="4000504"/>
            <a:ext cx="3490665" cy="230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4PHOTO\SAM_3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61952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G:\DCIM\104PHOTO\SAM_3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85794"/>
            <a:ext cx="3924293" cy="2943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G:\DCIM\104PHOTO\SAM_3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3876668" cy="2907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G:\DCIM\104PHOTO\SAM_3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50" y="3857628"/>
            <a:ext cx="3733792" cy="2800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Оформление стендов для родителей по теме проекта</a:t>
            </a:r>
          </a:p>
        </p:txBody>
      </p:sp>
      <p:pic>
        <p:nvPicPr>
          <p:cNvPr id="5" name="Рисунок 4" descr="C:\Users\Admin\Desktop\Аттестация\Все фото\Фото переделанные\Фото работа с родителями\DSC0194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4076862" cy="3600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Desktop\Аттестация\Все фото\Фото переделанные\Фото работа с родителями\DSC0193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500306"/>
            <a:ext cx="4092871" cy="3600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Знакомство детей с дидактическим </a:t>
            </a:r>
            <a:b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материалом и играми</a:t>
            </a:r>
          </a:p>
        </p:txBody>
      </p:sp>
      <p:pic>
        <p:nvPicPr>
          <p:cNvPr id="3074" name="Picture 2" descr="G:\DCIM\104PHOTO\SAM_3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DCIM\104PHOTO\SAM_3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3352789" cy="251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DCIM\104PHOTO\SAM_3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3257538" cy="244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DCIM\104PHOTO\SAM_35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57628"/>
            <a:ext cx="3328977" cy="249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05"/>
            <a:ext cx="7772400" cy="642942"/>
          </a:xfrm>
        </p:spPr>
        <p:txBody>
          <a:bodyPr>
            <a:noAutofit/>
          </a:bodyPr>
          <a:lstStyle/>
          <a:p>
            <a:pPr algn="ctr"/>
            <a:br>
              <a:rPr lang="ru-RU" sz="3200" dirty="0"/>
            </a:b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5072097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 ходе проекта были созданы условия, обеспечивающие эффективное использование дидактических игр, апробированы дидактические игры;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У детей вырос уровень знаний по сенсорному развитию;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Родители получили методические рекомендации по созданию условий проведения дидактических игр, консультации по приобретению и изготовлению дидактических игр;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Мозаика-вкладыши крупная;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Мозаика мелкая;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Мозаика –пазлы мелкая;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Строительный материал (крупный, мелкий, средний);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Пирамидки: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Шнуровка.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 ходе проекта с помощью родителей были изготовлены игры и пособия: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«Паровозик»;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«Цветочки»;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«Подбери по цвету».</a:t>
            </a:r>
          </a:p>
          <a:p>
            <a:endParaRPr lang="ru-RU" dirty="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dirty="0"/>
            </a:b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86808" cy="4572032"/>
          </a:xfrm>
        </p:spPr>
        <p:txBody>
          <a:bodyPr>
            <a:noAutofit/>
          </a:bodyPr>
          <a:lstStyle/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и апробирование условий, обеспечивающих эффективное использование дидактических игр для формирования представлений о сенсорных эталонах у детей раннего возраста;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дидактического материала и дидактических игр;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методических рекомендаций для родителей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 fontScale="90000"/>
          </a:bodyPr>
          <a:lstStyle/>
          <a:p>
            <a:pPr algn="ctr"/>
            <a:br>
              <a:rPr lang="ru-RU" u="sng" dirty="0"/>
            </a:br>
            <a:br>
              <a:rPr lang="ru-RU" u="sng" dirty="0"/>
            </a:br>
            <a:br>
              <a:rPr lang="ru-RU" sz="3600" b="1" dirty="0"/>
            </a:br>
            <a:r>
              <a:rPr lang="ru-RU" sz="3600" b="1" dirty="0"/>
              <a:t> </a:t>
            </a:r>
            <a:br>
              <a:rPr lang="ru-RU" dirty="0"/>
            </a:b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072494" cy="4500594"/>
          </a:xfrm>
        </p:spPr>
        <p:txBody>
          <a:bodyPr>
            <a:noAutofit/>
          </a:bodyPr>
          <a:lstStyle/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Дальнейшая непрерывная систематическая работа на формирование сенсорных эталонов у детей раннего возраста;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Дополнение системы дидактическими играми и материалами;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Продолжение работы по использованию проектных технологий по сенсорному развитию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86808" cy="457203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Сенсорное развитие ребенка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представления о внешних свойствах предметов: их цвете, форме, величине, положении в пространстве.</a:t>
            </a:r>
            <a:br>
              <a:rPr lang="ru-RU" sz="2400" b="0" dirty="0">
                <a:solidFill>
                  <a:srgbClr val="002060"/>
                </a:solidFill>
              </a:rPr>
            </a:br>
            <a:br>
              <a:rPr lang="ru-RU" sz="2400" b="0" dirty="0">
                <a:solidFill>
                  <a:srgbClr val="111111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Сенсорное воспитание влияет</a:t>
            </a:r>
            <a:br>
              <a:rPr lang="ru-RU" sz="2400" dirty="0">
                <a:solidFill>
                  <a:srgbClr val="111111"/>
                </a:solidFill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Умственное развитие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2.Эмоции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3.Развитие самостоятельности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Развитие отношения к окружающему</a:t>
            </a:r>
            <a:br>
              <a:rPr lang="ru-RU" sz="2400" b="0" dirty="0">
                <a:solidFill>
                  <a:srgbClr val="002060"/>
                </a:solidFill>
              </a:rPr>
            </a:br>
            <a:br>
              <a:rPr lang="ru-RU" sz="2400" dirty="0">
                <a:solidFill>
                  <a:srgbClr val="111111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Сенсорное развитие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фундамент формирующегося интеллекта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785817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Описание проекта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4" name="Рисунок 3" descr="C:\Users\Admin\Desktop\Аттестация\Все фото\Фото игрушки\1DSC018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00">
            <a:off x="4732256" y="2333915"/>
            <a:ext cx="408535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Аттестация\Все фото\Фото игрушки\1DSC018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0000">
            <a:off x="326456" y="2261978"/>
            <a:ext cx="408149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5720" y="500042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 dirty="0">
                <a:solidFill>
                  <a:srgbClr val="0000FF"/>
                </a:solidFill>
                <a:latin typeface="Bookman Old Style" pitchFamily="18" charset="0"/>
              </a:rPr>
              <a:t>Формирование сенсорных эталонов</a:t>
            </a:r>
          </a:p>
        </p:txBody>
      </p:sp>
      <p:sp>
        <p:nvSpPr>
          <p:cNvPr id="7171" name="Rectangle 3" descr="Розовая тисненая бумага"/>
          <p:cNvSpPr>
            <a:spLocks noChangeArrowheads="1"/>
          </p:cNvSpPr>
          <p:nvPr/>
        </p:nvSpPr>
        <p:spPr bwMode="auto">
          <a:xfrm>
            <a:off x="539750" y="1700213"/>
            <a:ext cx="1800225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Цвета</a:t>
            </a:r>
          </a:p>
        </p:txBody>
      </p:sp>
      <p:sp>
        <p:nvSpPr>
          <p:cNvPr id="7173" name="Rectangle 5" descr="Розовая тисненая бумага"/>
          <p:cNvSpPr>
            <a:spLocks noChangeArrowheads="1"/>
          </p:cNvSpPr>
          <p:nvPr/>
        </p:nvSpPr>
        <p:spPr bwMode="auto">
          <a:xfrm>
            <a:off x="539750" y="3573463"/>
            <a:ext cx="1800225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9750" y="37893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Формы</a:t>
            </a:r>
          </a:p>
        </p:txBody>
      </p:sp>
      <p:sp>
        <p:nvSpPr>
          <p:cNvPr id="7175" name="Rectangle 7" descr="Розовая тисненая бумага"/>
          <p:cNvSpPr>
            <a:spLocks noChangeArrowheads="1"/>
          </p:cNvSpPr>
          <p:nvPr/>
        </p:nvSpPr>
        <p:spPr bwMode="auto">
          <a:xfrm>
            <a:off x="539750" y="5516563"/>
            <a:ext cx="1800225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1188" y="566102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Величины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2627313" y="1557338"/>
            <a:ext cx="792162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3276600" y="2133600"/>
            <a:ext cx="792163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716463" y="2133600"/>
            <a:ext cx="792162" cy="431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5940425" y="2205038"/>
            <a:ext cx="792163" cy="43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140200" y="1557338"/>
            <a:ext cx="792163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5435600" y="1557338"/>
            <a:ext cx="792163" cy="431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6659563" y="1557338"/>
            <a:ext cx="792162" cy="4318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235825" y="2205038"/>
            <a:ext cx="792163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8027988" y="1628775"/>
            <a:ext cx="7921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700338" y="3644900"/>
            <a:ext cx="792162" cy="7207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787900" y="3644900"/>
            <a:ext cx="1150938" cy="7191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3779838" y="3644900"/>
            <a:ext cx="698500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6372225" y="3644900"/>
            <a:ext cx="865188" cy="7191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7596188" y="3644900"/>
            <a:ext cx="1079500" cy="7191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3348038" y="5229225"/>
            <a:ext cx="1214437" cy="1214438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5580063" y="5445125"/>
            <a:ext cx="854075" cy="863600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7380288" y="5661025"/>
            <a:ext cx="504825" cy="504825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2" grpId="0"/>
      <p:bldP spid="7173" grpId="0" animBg="1"/>
      <p:bldP spid="7174" grpId="0"/>
      <p:bldP spid="7175" grpId="0" animBg="1"/>
      <p:bldP spid="7176" grpId="0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00013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сенсорного развития детей раннего возраста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429684" cy="4857784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цветоразличение, формовосприятие, умение воспринимать величину, группировать, сравнивать и обобщать предметы по этим признакам;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детей зрительные способы обследования предметов;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 соотносить форму предметов с формой плоскостных изображений и объемных геометрических тел (шар, куб);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зрительную реакцию на предметы окружающего мира, замечать их форму, цвет;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обогащать активный и пассивный словарь детей: учить понимать и использовать в речи слова: «цвет», «такой же», «разный»;</a:t>
            </a:r>
          </a:p>
          <a:p>
            <a:pPr lvl="0" algn="l"/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умение играть рядом, не мешая друг другу;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умение слушать и понимать инструкции педагога;</a:t>
            </a:r>
          </a:p>
          <a:p>
            <a:pPr lvl="0" algn="l"/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познавательные процессы;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мелкую моторику.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86808" cy="4786346"/>
          </a:xfrm>
        </p:spPr>
        <p:txBody>
          <a:bodyPr>
            <a:normAutofit fontScale="40000" lnSpcReduction="20000"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восприятия лежит в основе интеллектуального развития ребёнка и создаёт прочный фундамент для развития его познавательной и личностной сферы, необходимый для успешного освоения школьной программы и социальной адаптации в детском коллективе;</a:t>
            </a:r>
          </a:p>
          <a:p>
            <a:pPr algn="l">
              <a:buFont typeface="Wingdings" pitchFamily="2" charset="2"/>
              <a:buChar char="§"/>
            </a:pPr>
            <a:endParaRPr lang="ru-RU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Успешность познавательного развития определяется уровнем развития сенсорных процессов;</a:t>
            </a:r>
          </a:p>
          <a:p>
            <a:pPr algn="l">
              <a:buFont typeface="Wingdings" pitchFamily="2" charset="2"/>
              <a:buChar char="§"/>
            </a:pPr>
            <a:endParaRPr lang="ru-RU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способствуют умственному, эстетическому и нравственному воспитанию детей;</a:t>
            </a:r>
          </a:p>
          <a:p>
            <a:pPr algn="l">
              <a:buFont typeface="Wingdings" pitchFamily="2" charset="2"/>
              <a:buChar char="§"/>
            </a:pPr>
            <a:endParaRPr lang="ru-RU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выполняют функцию – контроль за состоянием сенсорного развития детей;</a:t>
            </a:r>
          </a:p>
          <a:p>
            <a:pPr algn="l">
              <a:buFont typeface="Wingdings" pitchFamily="2" charset="2"/>
              <a:buChar char="§"/>
            </a:pPr>
            <a:endParaRPr lang="ru-RU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 и психологами установлено, что усвоение сенсорных эталонов цвета включено в общую систему образования и воспитания в детском саду.           </a:t>
            </a:r>
          </a:p>
          <a:p>
            <a:pPr algn="l"/>
            <a:endParaRPr lang="ru-RU" dirty="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истематизировать работу по сенсорному развитию детей раннего возраста. 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Проанализировать учебно-методическую литературу по вопросам сенсорного развития.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Дополнить дидактический материал по сенсорному развитию детей раннего возраста.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Разработать программу сенсорного развития детей раннего возраста.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Разработать информационные листы для родителей с рекомендациями по ознакомлению детей с сенсорным развитием детей раннего возраста.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уровня сенсорного развития детей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28803"/>
            <a:ext cx="7772400" cy="3429024"/>
          </a:xfrm>
        </p:spPr>
        <p:txBody>
          <a:bodyPr>
            <a:noAutofit/>
          </a:bodyPr>
          <a:lstStyle/>
          <a:p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Сроки проекта</a:t>
            </a: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 - ноябрь 2016 г. (среднесрочный)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воспитатели, родители 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по данной теме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Форма представления</a:t>
            </a: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презинтация.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000240"/>
            <a:ext cx="7772400" cy="3857652"/>
          </a:xfrm>
        </p:spPr>
        <p:txBody>
          <a:bodyPr>
            <a:noAutofit/>
          </a:bodyPr>
          <a:lstStyle/>
          <a:p>
            <a:br>
              <a:rPr lang="ru-RU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Принцип индивидуально-личностной ориентации воспитательно-образовательного процесса.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Принцип развивающей, стимулирующей, познавательную деятельность направленности занятий.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Принцип нарастания самостоятельности и активности детей.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214445"/>
          </a:xfrm>
        </p:spPr>
        <p:txBody>
          <a:bodyPr/>
          <a:lstStyle/>
          <a:p>
            <a:pPr algn="ctr"/>
            <a:r>
              <a:rPr lang="ru-RU" sz="3600" dirty="0"/>
              <a:t> </a:t>
            </a:r>
            <a:r>
              <a:rPr lang="ru-RU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Главные принципы, на которые я опиралась в работе: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1143008"/>
          </a:xfrm>
        </p:spPr>
        <p:txBody>
          <a:bodyPr>
            <a:noAutofit/>
          </a:bodyPr>
          <a:lstStyle/>
          <a:p>
            <a:pPr algn="ctr"/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методы и формы обучения детей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328614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Занятия.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Игровые образовательные ситуации.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Работа с предметными и сюжетными картинками.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Дидактические игры.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Упражнения на развитие мелкой моторики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857</TotalTime>
  <Words>818</Words>
  <Application>Microsoft Office PowerPoint</Application>
  <PresentationFormat>Экран (4:3)</PresentationFormat>
  <Paragraphs>91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Bookman Old Style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Поток</vt:lpstr>
      <vt:lpstr>Муниципальное Дошкольное Образовательное Автономное Учреждение   «Детский  сад  № 115   «Белочка» комбинированного  вида   г. Орска».  Педагогический проект «Сенсорное развитие детей раннего возраста»</vt:lpstr>
      <vt:lpstr>Сенсорное развитие ребенка – представления о внешних свойствах предметов: их цвете, форме, величине, положении в пространстве.  Сенсорное воспитание влияет 1. Умственное развитие 2.Эмоции 3.Развитие самостоятельности 4. Развитие отношения к окружающему  Сенсорное развитие – фундамент формирующегося интеллекта</vt:lpstr>
      <vt:lpstr>Презентация PowerPoint</vt:lpstr>
      <vt:lpstr>    Задачи сенсорного развития детей раннего возраста</vt:lpstr>
      <vt:lpstr>Актуальность проекта</vt:lpstr>
      <vt:lpstr>Цель проекта   систематизировать работу по сенсорному развитию детей раннего возраста.   Задачи проекта: 1. Проанализировать учебно-методическую литературу по вопросам сенсорного развития. 2. Дополнить дидактический материал по сенсорному развитию детей раннего возраста. 3. Разработать программу сенсорного развития детей раннего возраста. 4. Разработать информационные листы для родителей с рекомендациями по ознакомлению детей с сенсорным развитием детей раннего возраста. Ожидаемый результат:  повышение уровня сенсорного развития детей </vt:lpstr>
      <vt:lpstr>Сроки проекта:  сентябрь - ноябрь 2016 г. (среднесрочный)  Участники проекта:  дети, воспитатели, родители   Необходимые материалы:  дидактические игры по данной теме Форма представления: презинтация. </vt:lpstr>
      <vt:lpstr>  1. Принцип индивидуально-личностной ориентации воспитательно-образовательного процесса.  2. Принцип развивающей, стимулирующей, познавательную деятельность направленности занятий.  3. Принцип нарастания самостоятельности и активности детей.  </vt:lpstr>
      <vt:lpstr> Основные методы и формы обучения детей </vt:lpstr>
      <vt:lpstr>Этапы и сроки реализации проекта</vt:lpstr>
      <vt:lpstr> Изучение специализированной литературы </vt:lpstr>
      <vt:lpstr>Развивающая среда</vt:lpstr>
      <vt:lpstr>Изготовление игр и пособий на развитие сенсорных навыков</vt:lpstr>
      <vt:lpstr>Презентация PowerPoint</vt:lpstr>
      <vt:lpstr>Оформление стендов для родителей по теме проекта</vt:lpstr>
      <vt:lpstr>   Знакомство детей с дидактическим  материалом и играми</vt:lpstr>
      <vt:lpstr> Результаты проекта</vt:lpstr>
      <vt:lpstr>       Практическая значимость проекта</vt:lpstr>
      <vt:lpstr>     Перспективы развития проекта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«Сенсорное развитие детей раннего возраста»</dc:title>
  <dc:creator>Admin</dc:creator>
  <cp:lastModifiedBy>Пользователь</cp:lastModifiedBy>
  <cp:revision>77</cp:revision>
  <dcterms:created xsi:type="dcterms:W3CDTF">2013-11-16T12:33:58Z</dcterms:created>
  <dcterms:modified xsi:type="dcterms:W3CDTF">2025-05-12T11:24:24Z</dcterms:modified>
</cp:coreProperties>
</file>