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61" r:id="rId2"/>
    <p:sldId id="263" r:id="rId3"/>
    <p:sldId id="287" r:id="rId4"/>
    <p:sldId id="289" r:id="rId5"/>
    <p:sldId id="288" r:id="rId6"/>
    <p:sldId id="290" r:id="rId7"/>
    <p:sldId id="291" r:id="rId8"/>
    <p:sldId id="292" r:id="rId9"/>
    <p:sldId id="293" r:id="rId10"/>
    <p:sldId id="283" r:id="rId11"/>
    <p:sldId id="285" r:id="rId12"/>
    <p:sldId id="271" r:id="rId13"/>
    <p:sldId id="273" r:id="rId14"/>
    <p:sldId id="275" r:id="rId15"/>
    <p:sldId id="265" r:id="rId16"/>
    <p:sldId id="260" r:id="rId17"/>
    <p:sldId id="286" r:id="rId18"/>
    <p:sldId id="294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501" autoAdjust="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75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CC640-36D5-4185-B4B2-56C8EF9951BA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4AD7-AC48-429A-926E-1A735824AB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34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54AD7-AC48-429A-926E-1A735824AB8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54AD7-AC48-429A-926E-1A735824AB86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87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301608" cy="7109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«Детский сад №115 «Белочка» комбинированного вида г. Орска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0" r="4347" b="8674"/>
          <a:stretch/>
        </p:blipFill>
        <p:spPr bwMode="auto">
          <a:xfrm>
            <a:off x="2352752" y="2747321"/>
            <a:ext cx="4297990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68377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i="1" dirty="0" smtClean="0">
                <a:solidFill>
                  <a:schemeClr val="tx2"/>
                </a:solidFill>
                <a:latin typeface="Calibri"/>
              </a:rPr>
              <a:t>                                                                                                                                  Воспитатель </a:t>
            </a:r>
            <a:endParaRPr lang="ru-RU" sz="1400" i="1" dirty="0">
              <a:solidFill>
                <a:schemeClr val="tx2"/>
              </a:solidFill>
              <a:latin typeface="Calibri"/>
            </a:endParaRPr>
          </a:p>
          <a:p>
            <a:pPr lvl="0" algn="ctr"/>
            <a:r>
              <a:rPr lang="ru-RU" sz="1400" i="1" dirty="0">
                <a:solidFill>
                  <a:schemeClr val="tx2"/>
                </a:solidFill>
                <a:latin typeface="Calibri"/>
              </a:rPr>
              <a:t>                                                                                                                                   </a:t>
            </a:r>
            <a:r>
              <a:rPr lang="ru-RU" sz="1400" i="1" dirty="0" err="1">
                <a:solidFill>
                  <a:schemeClr val="tx2"/>
                </a:solidFill>
                <a:latin typeface="Calibri"/>
              </a:rPr>
              <a:t>Охотникова</a:t>
            </a:r>
            <a:r>
              <a:rPr lang="ru-RU" sz="1400" i="1" dirty="0">
                <a:solidFill>
                  <a:schemeClr val="tx2"/>
                </a:solidFill>
                <a:latin typeface="Calibri"/>
              </a:rPr>
              <a:t> Т.А.</a:t>
            </a:r>
          </a:p>
          <a:p>
            <a:pPr lvl="0" algn="ctr"/>
            <a:r>
              <a:rPr lang="ru-RU" sz="1400" i="1" dirty="0">
                <a:solidFill>
                  <a:schemeClr val="tx2"/>
                </a:solidFill>
                <a:latin typeface="Calibri"/>
              </a:rPr>
              <a:t>                                                 </a:t>
            </a:r>
            <a:r>
              <a:rPr lang="ru-RU" sz="1400" i="1" dirty="0" smtClean="0">
                <a:solidFill>
                  <a:schemeClr val="tx2"/>
                </a:solidFill>
                <a:latin typeface="Calibri"/>
              </a:rPr>
              <a:t>     г. Орск, 2019 г.                                            </a:t>
            </a:r>
            <a:r>
              <a:rPr lang="ru-RU" sz="1400" i="1" dirty="0">
                <a:solidFill>
                  <a:schemeClr val="tx2"/>
                </a:solidFill>
                <a:latin typeface="Calibri"/>
              </a:rPr>
              <a:t>1 </a:t>
            </a:r>
            <a:r>
              <a:rPr lang="ru-RU" sz="1400" i="1" dirty="0" err="1" smtClean="0">
                <a:solidFill>
                  <a:schemeClr val="tx2"/>
                </a:solidFill>
                <a:latin typeface="Calibri"/>
              </a:rPr>
              <a:t>кв.кат</a:t>
            </a:r>
            <a:r>
              <a:rPr lang="ru-RU" sz="1400" i="1" dirty="0" smtClean="0">
                <a:solidFill>
                  <a:schemeClr val="tx2"/>
                </a:solidFill>
                <a:latin typeface="Calibri"/>
              </a:rPr>
              <a:t>.</a:t>
            </a:r>
            <a:endParaRPr lang="ru-RU" sz="1400" i="1" dirty="0">
              <a:solidFill>
                <a:schemeClr val="tx2"/>
              </a:solidFill>
              <a:latin typeface="Calibri"/>
            </a:endParaRPr>
          </a:p>
          <a:p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0865" y="1953817"/>
            <a:ext cx="688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Мастер-класс «</a:t>
            </a:r>
            <a:r>
              <a:rPr lang="ru-RU" sz="4400" b="1" dirty="0" err="1" smtClean="0"/>
              <a:t>Граттаж</a:t>
            </a:r>
            <a:r>
              <a:rPr lang="ru-RU" sz="4400" b="1" dirty="0" smtClean="0"/>
              <a:t>»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14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1"/>
            <a:ext cx="4474840" cy="4036883"/>
          </a:xfrm>
        </p:spPr>
      </p:pic>
      <p:pic>
        <p:nvPicPr>
          <p:cNvPr id="6" name="Содержимое 5" descr="SDC11443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4911" t="-3573" r="14874" b="3573"/>
          <a:stretch/>
        </p:blipFill>
        <p:spPr>
          <a:xfrm>
            <a:off x="5292080" y="2420888"/>
            <a:ext cx="3528392" cy="4031173"/>
          </a:xfrm>
        </p:spPr>
      </p:pic>
      <p:sp>
        <p:nvSpPr>
          <p:cNvPr id="8" name="TextBox 7"/>
          <p:cNvSpPr txBox="1"/>
          <p:nvPr/>
        </p:nvSpPr>
        <p:spPr>
          <a:xfrm>
            <a:off x="539552" y="548680"/>
            <a:ext cx="84450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tx2"/>
                </a:solidFill>
                <a:latin typeface="+mj-lt"/>
              </a:rPr>
              <a:t>Процарапывание изображения.</a:t>
            </a:r>
            <a:endParaRPr lang="ru-RU" sz="45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973470"/>
            <a:ext cx="8072494" cy="5580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81438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smtClean="0">
                <a:solidFill>
                  <a:schemeClr val="tx2"/>
                </a:solidFill>
                <a:latin typeface="+mj-lt"/>
              </a:rPr>
              <a:t>Картинная галерея.</a:t>
            </a:r>
            <a:endParaRPr lang="ru-RU" sz="45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2" b="4220"/>
          <a:stretch/>
        </p:blipFill>
        <p:spPr>
          <a:xfrm>
            <a:off x="395536" y="404664"/>
            <a:ext cx="4536504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3089" r="-4387" b="-6545"/>
          <a:stretch/>
        </p:blipFill>
        <p:spPr>
          <a:xfrm>
            <a:off x="4211960" y="2564904"/>
            <a:ext cx="4709544" cy="411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5130541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4916785" cy="3614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476672"/>
            <a:ext cx="3960440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96752"/>
            <a:ext cx="3888432" cy="5183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3704" r="4388" b="4911"/>
          <a:stretch/>
        </p:blipFill>
        <p:spPr bwMode="auto">
          <a:xfrm>
            <a:off x="755577" y="764704"/>
            <a:ext cx="7515104" cy="55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416824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786742" cy="584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44824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Пейзажи: «</a:t>
            </a:r>
            <a:r>
              <a:rPr lang="ru-RU" dirty="0"/>
              <a:t>Зимний лес», «Снежинки за окном», «Осенний листопад», «Осенний лес</a:t>
            </a:r>
            <a:r>
              <a:rPr lang="ru-RU" dirty="0" smtClean="0"/>
              <a:t>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«Северное </a:t>
            </a:r>
            <a:r>
              <a:rPr lang="ru-RU" dirty="0"/>
              <a:t>сияние».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Объекты </a:t>
            </a:r>
            <a:r>
              <a:rPr lang="ru-RU" dirty="0"/>
              <a:t>живой природы: «Бабочка» («Бабочки на лугу»), </a:t>
            </a:r>
            <a:r>
              <a:rPr lang="ru-RU" dirty="0" smtClean="0"/>
              <a:t>      «</a:t>
            </a:r>
            <a:r>
              <a:rPr lang="ru-RU" dirty="0"/>
              <a:t>Попугай», «Павлин», «Пчела» </a:t>
            </a:r>
            <a:r>
              <a:rPr lang="ru-RU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Салют в небе», «Салют над городом» (с изображением городского пейзажа).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Цветочные </a:t>
            </a:r>
            <a:r>
              <a:rPr lang="ru-RU" dirty="0"/>
              <a:t>мотивы: «Букет для мамы», «Цветы в вазе</a:t>
            </a:r>
            <a:r>
              <a:rPr lang="ru-RU" dirty="0" smtClean="0"/>
              <a:t>», «</a:t>
            </a:r>
            <a:r>
              <a:rPr lang="ru-RU" dirty="0"/>
              <a:t>Комнатный цветок».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Натюрморт </a:t>
            </a:r>
            <a:r>
              <a:rPr lang="ru-RU" dirty="0"/>
              <a:t>«Фрукты в вазе».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Подводный мир».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Космос».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Фантазийные темы: «Сказочная птица», «Волшебный цветок</a:t>
            </a:r>
            <a:r>
              <a:rPr lang="ru-RU" dirty="0" smtClean="0"/>
              <a:t>», «</a:t>
            </a:r>
            <a:r>
              <a:rPr lang="ru-RU" dirty="0"/>
              <a:t>Пейзаж  </a:t>
            </a:r>
            <a:r>
              <a:rPr lang="ru-RU" dirty="0" smtClean="0"/>
              <a:t>на  </a:t>
            </a:r>
            <a:r>
              <a:rPr lang="ru-RU" dirty="0"/>
              <a:t>далёкой планете».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476672"/>
            <a:ext cx="8496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tx2"/>
                </a:solidFill>
                <a:latin typeface="+mj-lt"/>
              </a:rPr>
              <a:t>Темы рисунков в технике </a:t>
            </a:r>
            <a:r>
              <a:rPr lang="ru-RU" sz="4500" dirty="0" err="1" smtClean="0">
                <a:solidFill>
                  <a:schemeClr val="tx2"/>
                </a:solidFill>
                <a:latin typeface="+mj-lt"/>
              </a:rPr>
              <a:t>граттаж</a:t>
            </a:r>
            <a:r>
              <a:rPr lang="ru-RU" sz="4500" dirty="0" smtClean="0">
                <a:solidFill>
                  <a:schemeClr val="tx2"/>
                </a:solidFill>
                <a:latin typeface="+mj-lt"/>
              </a:rPr>
              <a:t>:</a:t>
            </a:r>
            <a:endParaRPr lang="ru-RU" sz="45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9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20880" cy="864096"/>
          </a:xfrm>
        </p:spPr>
        <p:txBody>
          <a:bodyPr/>
          <a:lstStyle/>
          <a:p>
            <a:pPr algn="ctr"/>
            <a:r>
              <a:rPr lang="ru-RU" dirty="0" smtClean="0"/>
              <a:t>Успехов в творчестве 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346"/>
          <a:stretch/>
        </p:blipFill>
        <p:spPr>
          <a:xfrm>
            <a:off x="755576" y="1368192"/>
            <a:ext cx="7488832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Нетрадиционная техника графики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3891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i="1" dirty="0" err="1" smtClean="0">
                <a:solidFill>
                  <a:srgbClr val="0000FF"/>
                </a:solidFill>
              </a:rPr>
              <a:t>Граттаж</a:t>
            </a:r>
            <a:r>
              <a:rPr lang="ru-RU" sz="2800" b="1" i="1" dirty="0" smtClean="0"/>
              <a:t> – в переводе с французского (скрести, царапать), техника выполнения рисунка с </a:t>
            </a:r>
            <a:r>
              <a:rPr lang="ru-RU" sz="2800" b="1" i="1" dirty="0"/>
              <a:t>помощью процарапывания острым инструментом бумажной основы, покрытой фоном тёмного </a:t>
            </a:r>
            <a:r>
              <a:rPr lang="ru-RU" sz="2800" b="1" i="1" dirty="0" smtClean="0"/>
              <a:t>цвета.</a:t>
            </a:r>
          </a:p>
          <a:p>
            <a:pPr algn="ctr">
              <a:buNone/>
            </a:pPr>
            <a:r>
              <a:rPr lang="ru-RU" sz="2800" b="1" i="1" dirty="0"/>
              <a:t>Она имеет ещё одно название — </a:t>
            </a:r>
            <a:r>
              <a:rPr lang="ru-RU" sz="2800" b="1" i="1" dirty="0" err="1">
                <a:solidFill>
                  <a:srgbClr val="0000FF"/>
                </a:solidFill>
              </a:rPr>
              <a:t>воскография</a:t>
            </a:r>
            <a:r>
              <a:rPr lang="ru-RU" sz="2800" b="1" i="1" dirty="0"/>
              <a:t>.</a:t>
            </a:r>
            <a:endParaRPr lang="ru-RU" sz="2800" b="1" i="1" dirty="0" smtClean="0"/>
          </a:p>
          <a:p>
            <a:pPr algn="ctr">
              <a:buNone/>
            </a:pPr>
            <a:r>
              <a:rPr lang="ru-RU" sz="2800" b="1" i="1" dirty="0" smtClean="0"/>
              <a:t>В России этот способ впервые применил  художник  Мстислав </a:t>
            </a:r>
            <a:r>
              <a:rPr lang="ru-RU" sz="2800" b="1" i="1" dirty="0" err="1" smtClean="0"/>
              <a:t>Добужинский</a:t>
            </a:r>
            <a:r>
              <a:rPr lang="ru-RU" sz="2800" b="1" i="1" dirty="0" smtClean="0"/>
              <a:t> </a:t>
            </a:r>
            <a:r>
              <a:rPr lang="ru-RU" sz="2800" b="1" i="1" dirty="0" smtClean="0"/>
              <a:t>в начале 20 века.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783016" cy="9361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2"/>
                </a:solidFill>
              </a:rPr>
              <a:t>Организация образовательной деятельности </a:t>
            </a:r>
            <a:r>
              <a:rPr lang="ru-RU" sz="3600" dirty="0">
                <a:solidFill>
                  <a:schemeClr val="bg2"/>
                </a:solidFill>
              </a:rPr>
              <a:t>по </a:t>
            </a:r>
            <a:r>
              <a:rPr lang="ru-RU" sz="3600" dirty="0" err="1">
                <a:solidFill>
                  <a:schemeClr val="bg2"/>
                </a:solidFill>
              </a:rPr>
              <a:t>воскографии</a:t>
            </a:r>
            <a:r>
              <a:rPr lang="ru-RU" sz="3600" dirty="0">
                <a:solidFill>
                  <a:schemeClr val="bg2"/>
                </a:solidFill>
              </a:rPr>
              <a:t> в ДОУ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628800"/>
            <a:ext cx="4772025" cy="3629025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3400" y="5517232"/>
            <a:ext cx="8215064" cy="64807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b="1" i="1" dirty="0">
                <a:solidFill>
                  <a:schemeClr val="bg1"/>
                </a:solidFill>
              </a:rPr>
              <a:t>В детском саду замечательная и необычная техника </a:t>
            </a:r>
            <a:r>
              <a:rPr lang="ru-RU" sz="7200" b="1" i="1" dirty="0" err="1" smtClean="0">
                <a:solidFill>
                  <a:schemeClr val="bg1"/>
                </a:solidFill>
              </a:rPr>
              <a:t>граттаж</a:t>
            </a:r>
            <a:r>
              <a:rPr lang="ru-RU" sz="7200" b="1" i="1" dirty="0" smtClean="0">
                <a:solidFill>
                  <a:schemeClr val="bg1"/>
                </a:solidFill>
              </a:rPr>
              <a:t> </a:t>
            </a:r>
            <a:r>
              <a:rPr lang="ru-RU" sz="7200" b="1" i="1" dirty="0">
                <a:solidFill>
                  <a:schemeClr val="bg1"/>
                </a:solidFill>
              </a:rPr>
              <a:t>будет интересна ребятам любого возраста. Но практиковать её всё же стоит со средней группы, поскольку такое рисование требует определённых усилий и развитости мелкой моторики </a:t>
            </a:r>
            <a:r>
              <a:rPr lang="ru-RU" sz="7200" b="1" i="1" dirty="0" smtClean="0">
                <a:solidFill>
                  <a:schemeClr val="bg1"/>
                </a:solidFill>
              </a:rPr>
              <a:t>рук.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907216" cy="1224136"/>
          </a:xfrm>
        </p:spPr>
        <p:txBody>
          <a:bodyPr/>
          <a:lstStyle/>
          <a:p>
            <a:pPr algn="ctr"/>
            <a:r>
              <a:rPr lang="ru-RU" sz="4500" dirty="0">
                <a:solidFill>
                  <a:schemeClr val="bg2"/>
                </a:solidFill>
              </a:rPr>
              <a:t>Применение </a:t>
            </a:r>
            <a:r>
              <a:rPr lang="ru-RU" sz="4500" dirty="0" err="1">
                <a:solidFill>
                  <a:schemeClr val="bg2"/>
                </a:solidFill>
              </a:rPr>
              <a:t>граттажа</a:t>
            </a:r>
            <a:r>
              <a:rPr lang="ru-RU" sz="4500" dirty="0">
                <a:solidFill>
                  <a:schemeClr val="bg2"/>
                </a:solidFill>
              </a:rPr>
              <a:t> способствует 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2276872"/>
            <a:ext cx="7632848" cy="4104456"/>
          </a:xfrm>
        </p:spPr>
        <p:txBody>
          <a:bodyPr>
            <a:normAutofit lnSpcReduction="10000"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1.Развитию </a:t>
            </a:r>
            <a:r>
              <a:rPr lang="ru-RU" sz="2800" b="1" i="1" dirty="0">
                <a:solidFill>
                  <a:schemeClr val="bg1"/>
                </a:solidFill>
              </a:rPr>
              <a:t>мелкой моторики руки </a:t>
            </a:r>
            <a:r>
              <a:rPr lang="ru-RU" sz="2800" b="1" i="1" dirty="0" smtClean="0">
                <a:solidFill>
                  <a:schemeClr val="bg1"/>
                </a:solidFill>
              </a:rPr>
              <a:t>и зрительно-моторной координации.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2. Снятию детских </a:t>
            </a:r>
            <a:r>
              <a:rPr lang="ru-RU" sz="2800" b="1" i="1" dirty="0" smtClean="0">
                <a:solidFill>
                  <a:schemeClr val="bg1"/>
                </a:solidFill>
              </a:rPr>
              <a:t>страхов.</a:t>
            </a:r>
            <a:endParaRPr lang="ru-RU" sz="2800" b="1" i="1" dirty="0">
              <a:solidFill>
                <a:schemeClr val="bg1"/>
              </a:solidFill>
            </a:endParaRPr>
          </a:p>
          <a:p>
            <a:r>
              <a:rPr lang="ru-RU" sz="2800" b="1" i="1" dirty="0">
                <a:solidFill>
                  <a:schemeClr val="bg1"/>
                </a:solidFill>
              </a:rPr>
              <a:t>3. Развитию воображения и </a:t>
            </a:r>
            <a:r>
              <a:rPr lang="ru-RU" sz="2800" b="1" i="1" dirty="0" smtClean="0">
                <a:solidFill>
                  <a:schemeClr val="bg1"/>
                </a:solidFill>
              </a:rPr>
              <a:t>полету фантазии.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4. Развитию уверенности в своих </a:t>
            </a:r>
            <a:r>
              <a:rPr lang="ru-RU" sz="2800" b="1" i="1" dirty="0" smtClean="0">
                <a:solidFill>
                  <a:schemeClr val="bg1"/>
                </a:solidFill>
              </a:rPr>
              <a:t>силах.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5. Умению выражать свой </a:t>
            </a:r>
            <a:r>
              <a:rPr lang="ru-RU" sz="2800" b="1" i="1" dirty="0" smtClean="0">
                <a:solidFill>
                  <a:schemeClr val="bg1"/>
                </a:solidFill>
              </a:rPr>
              <a:t>замысел.</a:t>
            </a:r>
          </a:p>
          <a:p>
            <a:r>
              <a:rPr lang="ru-RU" sz="2800" b="1" i="1" dirty="0">
                <a:solidFill>
                  <a:schemeClr val="bg1"/>
                </a:solidFill>
              </a:rPr>
              <a:t>6. Развитию творческого и креативного </a:t>
            </a:r>
            <a:r>
              <a:rPr lang="ru-RU" sz="2800" b="1" i="1" dirty="0" smtClean="0">
                <a:solidFill>
                  <a:schemeClr val="bg1"/>
                </a:solidFill>
              </a:rPr>
              <a:t>мышления.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Ð°ÑÐµÑÐ¸Ð°Ð»Ñ Ð¸ Ð¸Ð½ÑÑÑÑÐ¼ÐµÐ½ÑÑ, Ð½ÐµÐ¾Ð±ÑÐ¾Ð´Ð¸Ð¼ÑÐµ Ð´Ð»Ñ ÑÐ°Ð±Ð¾Ñ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75" y="1957482"/>
            <a:ext cx="4901879" cy="388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836712"/>
            <a:ext cx="7200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tx2"/>
                </a:solidFill>
                <a:latin typeface="+mj-lt"/>
              </a:rPr>
              <a:t>Материалы для </a:t>
            </a:r>
            <a:r>
              <a:rPr lang="ru-RU" sz="4500" dirty="0" smtClean="0">
                <a:solidFill>
                  <a:schemeClr val="tx2"/>
                </a:solidFill>
                <a:latin typeface="+mj-lt"/>
              </a:rPr>
              <a:t>работы:</a:t>
            </a:r>
            <a:endParaRPr lang="ru-RU" sz="45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142148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Бумага </a:t>
            </a:r>
            <a:r>
              <a:rPr lang="ru-RU" sz="2800" b="1" i="1" smtClean="0"/>
              <a:t>(картон).</a:t>
            </a:r>
            <a:endParaRPr lang="ru-RU" sz="2800" b="1" i="1" dirty="0" smtClean="0"/>
          </a:p>
          <a:p>
            <a:r>
              <a:rPr lang="ru-RU" sz="2800" b="1" i="1" dirty="0" smtClean="0"/>
              <a:t>Восковые свечи.</a:t>
            </a:r>
          </a:p>
          <a:p>
            <a:r>
              <a:rPr lang="ru-RU" sz="2800" b="1" i="1" dirty="0" smtClean="0"/>
              <a:t>Восковые мелки.</a:t>
            </a:r>
          </a:p>
          <a:p>
            <a:r>
              <a:rPr lang="ru-RU" sz="2800" b="1" i="1" dirty="0" smtClean="0"/>
              <a:t>Гуашь или тушь.</a:t>
            </a:r>
          </a:p>
          <a:p>
            <a:r>
              <a:rPr lang="ru-RU" sz="2800" b="1" i="1" dirty="0" smtClean="0"/>
              <a:t>Жидкое мыло.</a:t>
            </a:r>
          </a:p>
          <a:p>
            <a:r>
              <a:rPr lang="ru-RU" sz="2800" b="1" i="1" dirty="0"/>
              <a:t>Губка или </a:t>
            </a:r>
            <a:r>
              <a:rPr lang="ru-RU" sz="2800" b="1" i="1" dirty="0" smtClean="0"/>
              <a:t> кисть.</a:t>
            </a:r>
          </a:p>
          <a:p>
            <a:r>
              <a:rPr lang="ru-RU" sz="2800" b="1" i="1" dirty="0" smtClean="0"/>
              <a:t>Зубочистка.</a:t>
            </a:r>
          </a:p>
          <a:p>
            <a:r>
              <a:rPr lang="ru-RU" sz="2800" b="1" i="1" dirty="0"/>
              <a:t>Сухая </a:t>
            </a:r>
            <a:r>
              <a:rPr lang="ru-RU" sz="2800" b="1" i="1" dirty="0" smtClean="0"/>
              <a:t>тряпочка.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2247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31182"/>
            <a:ext cx="4176464" cy="34377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82809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b="1" dirty="0">
                <a:solidFill>
                  <a:schemeClr val="tx2"/>
                </a:solidFill>
                <a:latin typeface="+mj-lt"/>
              </a:rPr>
              <a:t>Способы оформления </a:t>
            </a:r>
            <a:r>
              <a:rPr lang="ru-RU" sz="4500" b="1" dirty="0" smtClean="0">
                <a:solidFill>
                  <a:schemeClr val="tx2"/>
                </a:solidFill>
                <a:latin typeface="+mj-lt"/>
              </a:rPr>
              <a:t>основы:</a:t>
            </a:r>
            <a:endParaRPr lang="ru-RU" sz="45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62880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1.Натирание </a:t>
            </a:r>
            <a:r>
              <a:rPr lang="ru-RU" sz="2800" b="1" i="1" dirty="0"/>
              <a:t>восковой свечой</a:t>
            </a:r>
          </a:p>
        </p:txBody>
      </p:sp>
      <p:pic>
        <p:nvPicPr>
          <p:cNvPr id="5" name="Содержимое 4" descr="SDC11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31182"/>
            <a:ext cx="4199294" cy="34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Ð¾ÑÐ¾Ð²Ð°Ñ Ð¾ÑÐ½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179799" cy="343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одержимое 5" descr="SDC11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4104456" cy="34377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4797152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воска на бумагу </a:t>
            </a:r>
            <a:r>
              <a:rPr lang="ru-RU" dirty="0" smtClean="0"/>
              <a:t>наносится</a:t>
            </a:r>
          </a:p>
          <a:p>
            <a:r>
              <a:rPr lang="ru-RU" dirty="0" smtClean="0"/>
              <a:t> </a:t>
            </a:r>
            <a:r>
              <a:rPr lang="ru-RU" dirty="0"/>
              <a:t>густой слой </a:t>
            </a:r>
            <a:r>
              <a:rPr lang="ru-RU" dirty="0" smtClean="0"/>
              <a:t>гуаши, добавив в неё </a:t>
            </a:r>
          </a:p>
          <a:p>
            <a:r>
              <a:rPr lang="ru-RU" dirty="0"/>
              <a:t>н</a:t>
            </a:r>
            <a:r>
              <a:rPr lang="ru-RU" dirty="0" smtClean="0"/>
              <a:t>емного моющего средства.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9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692696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2. Фон </a:t>
            </a:r>
            <a:r>
              <a:rPr lang="ru-RU" sz="2800" b="1" i="1" dirty="0"/>
              <a:t>цветной гуашью</a:t>
            </a:r>
          </a:p>
        </p:txBody>
      </p:sp>
      <p:pic>
        <p:nvPicPr>
          <p:cNvPr id="2050" name="Picture 2" descr="Ð¤Ð¾Ð½ Ð·Ð°ÐºÑÐ°ÑÐµÐ½ ÑÐ²ÐµÑÐ½Ð¾Ð¹ Ð³ÑÐ°ÑÑÑ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200"/>
            <a:ext cx="4464496" cy="350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705082"/>
            <a:ext cx="4457990" cy="38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836712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0000"/>
                </a:solidFill>
              </a:rPr>
              <a:t>3.Фон </a:t>
            </a:r>
            <a:r>
              <a:rPr lang="ru-RU" sz="2800" b="1" i="1" dirty="0">
                <a:solidFill>
                  <a:srgbClr val="000000"/>
                </a:solidFill>
              </a:rPr>
              <a:t>восковыми мелками</a:t>
            </a:r>
            <a:endParaRPr lang="ru-RU" sz="2800" b="1" i="1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250" t="6060" r="4999" b="6582"/>
          <a:stretch/>
        </p:blipFill>
        <p:spPr>
          <a:xfrm>
            <a:off x="467544" y="1628800"/>
            <a:ext cx="5112568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80928"/>
            <a:ext cx="511256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1176</TotalTime>
  <Words>361</Words>
  <Application>Microsoft Office PowerPoint</Application>
  <PresentationFormat>Экран (4:3)</PresentationFormat>
  <Paragraphs>49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Муниципальное дошкольное образовательное автономное учреждение  «Детский сад №115 «Белочка» комбинированного вида г. Орска»</vt:lpstr>
      <vt:lpstr>Нетрадиционная техника графики</vt:lpstr>
      <vt:lpstr>Организация образовательной деятельности по воскографии в ДОУ </vt:lpstr>
      <vt:lpstr>Применение граттажа способствует 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в творчестве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    «граттаж»</dc:title>
  <dc:creator>Юзер</dc:creator>
  <cp:lastModifiedBy>ASUS</cp:lastModifiedBy>
  <cp:revision>182</cp:revision>
  <dcterms:created xsi:type="dcterms:W3CDTF">2012-03-01T14:06:07Z</dcterms:created>
  <dcterms:modified xsi:type="dcterms:W3CDTF">2019-01-21T08:57:50Z</dcterms:modified>
</cp:coreProperties>
</file>