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FF3F3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85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785926"/>
            <a:ext cx="71287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cap="small" dirty="0" smtClean="0">
                <a:solidFill>
                  <a:srgbClr val="FF0000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«Использование моделей и картинно-графических схем при обучении детей рассказыванию»</a:t>
            </a:r>
            <a:endParaRPr lang="ru-RU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4399729" y="3861047"/>
            <a:ext cx="3071834" cy="135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400" i="1" dirty="0" smtClean="0"/>
              <a:t>Подготовила </a:t>
            </a:r>
          </a:p>
          <a:p>
            <a:pPr algn="ctr">
              <a:lnSpc>
                <a:spcPct val="114000"/>
              </a:lnSpc>
            </a:pPr>
            <a:r>
              <a:rPr lang="ru-RU" sz="2400" i="1" dirty="0" smtClean="0"/>
              <a:t> воспитатель </a:t>
            </a:r>
          </a:p>
          <a:p>
            <a:pPr algn="ctr">
              <a:lnSpc>
                <a:spcPct val="114000"/>
              </a:lnSpc>
            </a:pPr>
            <a:r>
              <a:rPr lang="ru-RU" sz="2400" i="1" dirty="0" smtClean="0"/>
              <a:t> </a:t>
            </a:r>
            <a:r>
              <a:rPr lang="ru-RU" sz="2400" i="1" dirty="0" err="1" smtClean="0"/>
              <a:t>Мифтяева</a:t>
            </a:r>
            <a:r>
              <a:rPr lang="ru-RU" sz="2400" i="1" dirty="0" smtClean="0"/>
              <a:t> Ф.С.</a:t>
            </a:r>
            <a:endParaRPr lang="ru-RU" sz="2400" i="1" dirty="0"/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714348" y="714356"/>
            <a:ext cx="77153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автономное учреждение «Детский сад №115 «Белочка» комбинированного вида г. Орска»</a:t>
            </a:r>
            <a:endParaRPr lang="ru-RU" b="1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1643042" y="5786454"/>
            <a:ext cx="3071834" cy="478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400" i="1" dirty="0" smtClean="0"/>
              <a:t>г. Орск, 2017 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28596" y="500042"/>
            <a:ext cx="6929486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работы является обучение воспитанников способам наглядного моделирования, которые позволяют ребенку присваивать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социокультурный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опыт, представленный в виде моделей, знаков и символов.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Задачи: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формировать умение ориентироваться в знаковой системе и способах кодирования;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способствовать переходу от предметно- практических к образно-символическим действиям;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3.формировать умение раскрывать важные особенности объектов природы и закономерные связи, существующие в ней.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4.формировать обобщённые представления и элементарные понятия об окружающем мире, труде и т.д.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повысить интерес детей к познавательной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развивать логическое, образное мышление, память, внимание;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совершенствовать устную речь детей.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14348" y="928670"/>
            <a:ext cx="735811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66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Мнемотехника помогает развивать: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ассоциативное мышление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зрительную и слуховую память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зрительное и слуховое внимание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воображение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28596" y="500042"/>
            <a:ext cx="700092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по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мнемотаблице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состоит из пяти этапов: 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Рассматривание таблицы и разбор того, что на ней изображено.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Преобразование из абстрактных символов в образы.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Пересказ сказки с опорой на символы (образы).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Делается графическая зарисовка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мнемотаблицы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Таблица воспроизводиться ребенком при ее показе ему.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857232"/>
            <a:ext cx="814393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Новизна</a:t>
            </a: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заключается в том, что совместная деятельность педагога с детьми осуществляется по следующим принципам: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Принцип интеграции: интеграция на уровне содержания и задач психолого-педагогической работы; интеграция по средствам организации и оптимизации образовательного процесса; интеграция детской деятельности.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Комплексно-тематический принцип: объединение комплекса различных видов специфических детских деятельностей вокруг единой «темы»; виды «тем»: «организующие моменты», «тематические недели», «события», «реализация проектов», «сезонные явления в природе», «праздники», «традиции»; тесная взаимосвязь и взаимозависимость с интеграцией детских деятельностей.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Метод организации работы с детьми отличается: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интегративностью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экономичностью;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процессуальностью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здоровьесбережением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универсальностью.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Овал 11"/>
          <p:cNvSpPr>
            <a:spLocks noChangeArrowheads="1"/>
          </p:cNvSpPr>
          <p:nvPr/>
        </p:nvSpPr>
        <p:spPr bwMode="auto">
          <a:xfrm>
            <a:off x="2143108" y="1857364"/>
            <a:ext cx="1077912" cy="1079500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9" name="Овал 12"/>
          <p:cNvSpPr>
            <a:spLocks noChangeArrowheads="1"/>
          </p:cNvSpPr>
          <p:nvPr/>
        </p:nvSpPr>
        <p:spPr bwMode="auto">
          <a:xfrm>
            <a:off x="2000232" y="3714752"/>
            <a:ext cx="1077912" cy="1079500"/>
          </a:xfrm>
          <a:prstGeom prst="ellipse">
            <a:avLst/>
          </a:prstGeom>
          <a:solidFill>
            <a:srgbClr val="BFBFB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0" name="Овал 13"/>
          <p:cNvSpPr>
            <a:spLocks noChangeArrowheads="1"/>
          </p:cNvSpPr>
          <p:nvPr/>
        </p:nvSpPr>
        <p:spPr bwMode="auto">
          <a:xfrm>
            <a:off x="5786446" y="1785926"/>
            <a:ext cx="1077912" cy="1079500"/>
          </a:xfrm>
          <a:prstGeom prst="ellipse">
            <a:avLst/>
          </a:prstGeom>
          <a:solidFill>
            <a:srgbClr val="6600CC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58" name="Овал 14"/>
          <p:cNvSpPr>
            <a:spLocks noChangeArrowheads="1"/>
          </p:cNvSpPr>
          <p:nvPr/>
        </p:nvSpPr>
        <p:spPr bwMode="auto">
          <a:xfrm>
            <a:off x="5643570" y="3786190"/>
            <a:ext cx="1077913" cy="1079500"/>
          </a:xfrm>
          <a:prstGeom prst="ellipse">
            <a:avLst/>
          </a:prstGeom>
          <a:solidFill>
            <a:srgbClr val="FFC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571868" y="357166"/>
            <a:ext cx="342902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61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Колобок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1617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42910" y="1643050"/>
            <a:ext cx="678657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0" algn="l"/>
                <a:tab pos="3727450" algn="l"/>
              </a:tabLst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0" algn="l"/>
                <a:tab pos="3727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Колобок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Медведь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7000" algn="l"/>
                <a:tab pos="37274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928662" y="3571876"/>
            <a:ext cx="71438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56038" algn="l"/>
              </a:tabLst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560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Волк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560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Прямоугольник 24"/>
          <p:cNvSpPr>
            <a:spLocks noChangeArrowheads="1"/>
          </p:cNvSpPr>
          <p:nvPr/>
        </p:nvSpPr>
        <p:spPr bwMode="auto">
          <a:xfrm>
            <a:off x="1857356" y="1000108"/>
            <a:ext cx="2160587" cy="360363"/>
          </a:xfrm>
          <a:prstGeom prst="rect">
            <a:avLst/>
          </a:prstGeom>
          <a:solidFill>
            <a:srgbClr val="D8D8D8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0" name="Прямоугольник 25"/>
          <p:cNvSpPr>
            <a:spLocks noChangeArrowheads="1"/>
          </p:cNvSpPr>
          <p:nvPr/>
        </p:nvSpPr>
        <p:spPr bwMode="auto">
          <a:xfrm>
            <a:off x="1857356" y="1571612"/>
            <a:ext cx="2159000" cy="358775"/>
          </a:xfrm>
          <a:prstGeom prst="rect">
            <a:avLst/>
          </a:prstGeom>
          <a:solidFill>
            <a:srgbClr val="0070C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9" name="Прямоугольник 26"/>
          <p:cNvSpPr>
            <a:spLocks noChangeArrowheads="1"/>
          </p:cNvSpPr>
          <p:nvPr/>
        </p:nvSpPr>
        <p:spPr bwMode="auto">
          <a:xfrm>
            <a:off x="6357950" y="1714488"/>
            <a:ext cx="1079500" cy="179387"/>
          </a:xfrm>
          <a:prstGeom prst="rect">
            <a:avLst/>
          </a:prstGeom>
          <a:solidFill>
            <a:srgbClr val="FF00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8" name="Прямоугольник 27"/>
          <p:cNvSpPr>
            <a:spLocks noChangeArrowheads="1"/>
          </p:cNvSpPr>
          <p:nvPr/>
        </p:nvSpPr>
        <p:spPr bwMode="auto">
          <a:xfrm>
            <a:off x="6357950" y="1142984"/>
            <a:ext cx="1079500" cy="179388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7" name="Прямоугольник 28"/>
          <p:cNvSpPr>
            <a:spLocks noChangeArrowheads="1"/>
          </p:cNvSpPr>
          <p:nvPr/>
        </p:nvSpPr>
        <p:spPr bwMode="auto">
          <a:xfrm>
            <a:off x="2500298" y="2786058"/>
            <a:ext cx="862012" cy="8636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6" name="Прямоугольник 29"/>
          <p:cNvSpPr>
            <a:spLocks noChangeArrowheads="1"/>
          </p:cNvSpPr>
          <p:nvPr/>
        </p:nvSpPr>
        <p:spPr bwMode="auto">
          <a:xfrm>
            <a:off x="3714744" y="2928934"/>
            <a:ext cx="611188" cy="61118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5" name="Прямоугольник 30"/>
          <p:cNvSpPr>
            <a:spLocks noChangeArrowheads="1"/>
          </p:cNvSpPr>
          <p:nvPr/>
        </p:nvSpPr>
        <p:spPr bwMode="auto">
          <a:xfrm>
            <a:off x="4643438" y="3071810"/>
            <a:ext cx="395287" cy="35877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Овал 31"/>
          <p:cNvSpPr>
            <a:spLocks noChangeArrowheads="1"/>
          </p:cNvSpPr>
          <p:nvPr/>
        </p:nvSpPr>
        <p:spPr bwMode="auto">
          <a:xfrm>
            <a:off x="2500298" y="3929066"/>
            <a:ext cx="900113" cy="90011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3" name="Овал 32"/>
          <p:cNvSpPr>
            <a:spLocks noChangeArrowheads="1"/>
          </p:cNvSpPr>
          <p:nvPr/>
        </p:nvSpPr>
        <p:spPr bwMode="auto">
          <a:xfrm>
            <a:off x="3786182" y="4071942"/>
            <a:ext cx="612775" cy="61277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2" name="Овал 33"/>
          <p:cNvSpPr>
            <a:spLocks noChangeArrowheads="1"/>
          </p:cNvSpPr>
          <p:nvPr/>
        </p:nvSpPr>
        <p:spPr bwMode="auto">
          <a:xfrm>
            <a:off x="4786314" y="4214818"/>
            <a:ext cx="358775" cy="35877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1" name="Рисунок 34" descr="https://im0-tub-ru.yandex.net/i?id=7931be158ef1701bc6f2e8923d4d4b85&amp;n=33&amp;h=215&amp;w=2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4929198"/>
            <a:ext cx="1514188" cy="1260000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786050" y="214290"/>
            <a:ext cx="372935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Маша и медведи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135729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214282" y="92867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Медведи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478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5000628" y="1428736"/>
            <a:ext cx="171451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Маша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4572000" y="1000108"/>
            <a:ext cx="157163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Мишутка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57158" y="3000372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Стулья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28596" y="4071942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54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Тарелки 	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54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1857356" y="5572140"/>
            <a:ext cx="25717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54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 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71472" y="571480"/>
            <a:ext cx="728664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Постепенно осуществляется переход от творчества воспитателя к совместному творчеству ребенка со взрослым. Если на начальном этапе работы даю готовые схемы, то на следующем - коллективно выдвигаем и обсуждаем различные версии и отбираем наиболее удачные варианты, т. е. здесь педагог выступает как равноправный партнер, который незаметно помогает ребенку находить и выбирать наиболее удачные решения, оформлять их в целостное произведение. Постепенно ребенок начинает проявлять творческую самостоятельность, т. е.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мнемотаблицы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создаем, придумываем вместе, сообща.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E36C09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417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Татьяна</cp:lastModifiedBy>
  <cp:revision>10</cp:revision>
  <dcterms:created xsi:type="dcterms:W3CDTF">2014-06-15T09:49:01Z</dcterms:created>
  <dcterms:modified xsi:type="dcterms:W3CDTF">2021-11-08T08:55:39Z</dcterms:modified>
</cp:coreProperties>
</file>