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79" r:id="rId7"/>
    <p:sldId id="286" r:id="rId8"/>
    <p:sldId id="284" r:id="rId9"/>
    <p:sldId id="285" r:id="rId10"/>
    <p:sldId id="293" r:id="rId11"/>
    <p:sldId id="289" r:id="rId12"/>
    <p:sldId id="291" r:id="rId13"/>
    <p:sldId id="292" r:id="rId14"/>
    <p:sldId id="294" r:id="rId15"/>
    <p:sldId id="288" r:id="rId16"/>
    <p:sldId id="29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7933F7"/>
    <a:srgbClr val="FF6699"/>
    <a:srgbClr val="441ABC"/>
    <a:srgbClr val="DC3906"/>
    <a:srgbClr val="3333FF"/>
    <a:srgbClr val="009900"/>
    <a:srgbClr val="FF0066"/>
    <a:srgbClr val="FFCC00"/>
    <a:srgbClr val="6446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6" autoAdjust="0"/>
    <p:restoredTop sz="94689" autoAdjust="0"/>
  </p:normalViewPr>
  <p:slideViewPr>
    <p:cSldViewPr>
      <p:cViewPr varScale="1">
        <p:scale>
          <a:sx n="82" d="100"/>
          <a:sy n="82" d="100"/>
        </p:scale>
        <p:origin x="-3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ВСЕ ДЛЯ ПРЕЗЕНТАЦИИ\клипарты\62116154_1280459773_1042k4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500174"/>
            <a:ext cx="1512168" cy="1814602"/>
          </a:xfrm>
          <a:prstGeom prst="rect">
            <a:avLst/>
          </a:prstGeom>
          <a:noFill/>
        </p:spPr>
      </p:pic>
      <p:pic>
        <p:nvPicPr>
          <p:cNvPr id="1026" name="Picture 2" descr="F:\ВСЕ ДЛЯ ПРЕЗЕНТАЦИИ\Фоны для презентаций\master03_backgroun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715" cy="68537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4857760"/>
            <a:ext cx="5392050" cy="142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Дроздова </a:t>
            </a:r>
            <a:b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Светлана Петровна</a:t>
            </a:r>
            <a:b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воспитатель </a:t>
            </a:r>
            <a:br>
              <a:rPr lang="ru-RU" sz="28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i="1" dirty="0">
              <a:ln w="11430"/>
              <a:solidFill>
                <a:srgbClr val="441A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9144000" cy="1571636"/>
          </a:xfrm>
        </p:spPr>
        <p:txBody>
          <a:bodyPr>
            <a:noAutofit/>
          </a:bodyPr>
          <a:lstStyle/>
          <a:p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Тема: «Нравственно-патриотическое воспитание дошкольников».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214290"/>
            <a:ext cx="9144000" cy="1071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</a:t>
            </a:r>
            <a:r>
              <a:rPr kumimoji="0" lang="ru-RU" sz="2000" b="1" i="1" u="none" strike="noStrike" kern="1200" cap="none" spc="0" normalizeH="0" noProof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дошкольное образовательное автономное учреждение «Детский сад №115 «Белочка» комбинированного вида г. Орска»</a:t>
            </a:r>
            <a:endParaRPr kumimoji="0" lang="ru-RU" sz="2000" b="1" i="1" u="none" strike="noStrike" kern="1200" cap="none" spc="0" normalizeH="0" baseline="0" noProof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sold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27860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4-10-29 10.00.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20355">
            <a:off x="4611250" y="341776"/>
            <a:ext cx="4097760" cy="3196334"/>
          </a:xfrm>
          <a:prstGeom prst="roundRect">
            <a:avLst>
              <a:gd name="adj" fmla="val 16667"/>
            </a:avLst>
          </a:prstGeom>
          <a:ln w="57150">
            <a:solidFill>
              <a:srgbClr val="7933F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015-04-20 10.27.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2707">
            <a:off x="206577" y="253431"/>
            <a:ext cx="3888848" cy="3255757"/>
          </a:xfrm>
          <a:prstGeom prst="roundRect">
            <a:avLst>
              <a:gd name="adj" fmla="val 16667"/>
            </a:avLst>
          </a:prstGeom>
          <a:ln w="57150">
            <a:solidFill>
              <a:srgbClr val="441AB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15-03-31 10.07.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571876"/>
            <a:ext cx="3905245" cy="2928934"/>
          </a:xfrm>
          <a:prstGeom prst="roundRect">
            <a:avLst>
              <a:gd name="adj" fmla="val 16667"/>
            </a:avLst>
          </a:prstGeom>
          <a:ln w="57150">
            <a:solidFill>
              <a:srgbClr val="7933F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«Собери узор»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2015-07-14 16.13.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214554"/>
            <a:ext cx="3429006" cy="428625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15-07-14 16.17.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3071834" cy="392909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6053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Воспитание нравственности через сказку.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2015-06-03 10.36.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1683">
            <a:off x="5351672" y="1581043"/>
            <a:ext cx="3373554" cy="25301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5-06-03 10.25.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8937">
            <a:off x="285720" y="1500174"/>
            <a:ext cx="3357554" cy="2611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5-06-03 10.40.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128766"/>
            <a:ext cx="3071834" cy="2443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Спортивное мероприятие к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Дню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2015-06-11 09.08.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76200">
            <a:solidFill>
              <a:srgbClr val="7933F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11429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Совместная деятельность родителей и детей.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2015-04-20 10.32.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0369">
            <a:off x="154767" y="1501062"/>
            <a:ext cx="3399474" cy="254960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2015-04-20 10.33.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1750">
            <a:off x="5053973" y="1601068"/>
            <a:ext cx="3589316" cy="269198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2015-04-20 10.34.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43380"/>
            <a:ext cx="3357554" cy="25181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3573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для родителей.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Новая папка\дети\2015-04-29 15.55.40.jpg"/>
          <p:cNvPicPr>
            <a:picLocks noChangeAspect="1" noChangeArrowheads="1"/>
          </p:cNvPicPr>
          <p:nvPr/>
        </p:nvPicPr>
        <p:blipFill>
          <a:blip r:embed="rId2" cstate="print"/>
          <a:srcRect l="6522" b="7065"/>
          <a:stretch>
            <a:fillRect/>
          </a:stretch>
        </p:blipFill>
        <p:spPr bwMode="auto">
          <a:xfrm>
            <a:off x="214282" y="1285860"/>
            <a:ext cx="3071834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441AB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Admin\Рабочий стол\Новая папка\дети\2015-04-29 16.18.12.jpg"/>
          <p:cNvPicPr>
            <a:picLocks noChangeAspect="1" noChangeArrowheads="1"/>
          </p:cNvPicPr>
          <p:nvPr/>
        </p:nvPicPr>
        <p:blipFill>
          <a:blip r:embed="rId3" cstate="print"/>
          <a:srcRect t="20339"/>
          <a:stretch>
            <a:fillRect/>
          </a:stretch>
        </p:blipFill>
        <p:spPr bwMode="auto">
          <a:xfrm>
            <a:off x="4429124" y="1285860"/>
            <a:ext cx="4484510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441ABC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Рекомендации родителям по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нравственно-патриотическому  воспитанию дошкольников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прогулках обращайте внимание ребенка на достопримечательности города, на его красоту. </a:t>
            </a:r>
          </a:p>
          <a:p>
            <a:r>
              <a:rPr 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Рассказывайте о том, что находится на вашей улице, на близлежащих улицах, аллеях, скверах и парках. </a:t>
            </a:r>
          </a:p>
          <a:p>
            <a:r>
              <a:rPr 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Формируйте у малыша представление о работе общественных организаций, таких как библиотека, почта, магазин. </a:t>
            </a:r>
          </a:p>
          <a:p>
            <a:r>
              <a:rPr 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Наблюдайте за работой сотрудников этих организаций, говорите с ребенком о ценности и о значении их труда. </a:t>
            </a:r>
          </a:p>
          <a:p>
            <a:r>
              <a:rPr 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Вовлекайте ребенка в посильный труд по благоустройству двора, дачного участка.</a:t>
            </a:r>
          </a:p>
          <a:p>
            <a:r>
              <a:rPr 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Учите давать правильную оценку своим поступкам и поступкам других людей. </a:t>
            </a:r>
          </a:p>
          <a:p>
            <a:r>
              <a:rPr 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Читайте с ребенком книги о родной стране, ее традициях, героях и культуре. </a:t>
            </a:r>
          </a:p>
          <a:p>
            <a:r>
              <a:rPr 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Поощряйте стремление ребенка к поддержанию порядка, за правильное поведение в общественных местах. </a:t>
            </a:r>
          </a:p>
          <a:p>
            <a:r>
              <a:rPr 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пренебрегайте расширением собственного кругозора.</a:t>
            </a:r>
            <a:endParaRPr lang="ru-RU" sz="18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ВСЕ ДЛЯ ПРЕЗЕНТАЦИИ\клипарты\61793367_1279724368_01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03773" y="2204864"/>
            <a:ext cx="2040227" cy="2448272"/>
          </a:xfrm>
          <a:prstGeom prst="rect">
            <a:avLst/>
          </a:prstGeom>
          <a:noFill/>
        </p:spPr>
      </p:pic>
      <p:pic>
        <p:nvPicPr>
          <p:cNvPr id="12291" name="Picture 3" descr="D:\ВСЕ ДЛЯ ПРЕЗЕНТАЦИИ\клипарты\61793367_1279724368_01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2520280" cy="3024336"/>
          </a:xfrm>
          <a:prstGeom prst="rect">
            <a:avLst/>
          </a:prstGeom>
          <a:noFill/>
        </p:spPr>
      </p:pic>
      <p:pic>
        <p:nvPicPr>
          <p:cNvPr id="8196" name="Picture 4" descr="D:\ВСЕ ДЛЯ ПРЕЗЕНТАЦИИ\клипарты\zvezdia-45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764704"/>
            <a:ext cx="1381125" cy="981075"/>
          </a:xfrm>
          <a:prstGeom prst="rect">
            <a:avLst/>
          </a:prstGeom>
          <a:noFill/>
        </p:spPr>
      </p:pic>
      <p:pic>
        <p:nvPicPr>
          <p:cNvPr id="8197" name="Picture 5" descr="D:\ВСЕ ДЛЯ ПРЕЗЕНТАЦИИ\клипарты\zvezdia-45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5876925"/>
            <a:ext cx="1381125" cy="981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357166"/>
            <a:ext cx="807249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проведенной мною работы можно сделать вывод</a:t>
            </a:r>
            <a:r>
              <a:rPr lang="ru-RU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Дошкольники овладели основными культурными способами деятельности, проявляют  инициативу и самостоятельность в разных видах деятельности; способны  выбирать себе род занятий, участников по совместной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Способны  договариваться, учитывать интересы и чувства других, сопереживать неудачам и радоваться успехам других, адекватно проявлять свои чувства, в том числе чувство веры в себя;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 выражают свои мысли и желания, могут использовать речь для выражения своих мыслей, чувств;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Проявляет любознательность, задают вопросы взрослым и сверстникам, интересуются причинно-следственными связями, пытается самостоятельно придумывать объяснения явлениям природы и поступкам людей; склонны наблюдать, экспериментировать. Обладают начальными знаниями о себе, о природном и социальном мире, в котором они живут; обладают элементарными представлениями из области живой природы; дети способны к принятию собственных решений, опираясь на свои знания и умения в разных видах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хорошо знают фамилию, имя и отчество своих родителей, бабушек, дедушек, братьев и сестер; Знают название своей улице и близ лежавших улиц, могут назвать объекты, которые расположены на ближайших улицах; Знают название страны, столицы нашей родины, области и города.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7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/>
            </a:r>
            <a:b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</a:br>
            <a: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/>
            </a:r>
            <a:b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</a:br>
            <a: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/>
            </a:r>
            <a:b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</a:br>
            <a: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</a:rPr>
              <a:t>Задачи :</a:t>
            </a:r>
            <a: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</a:br>
            <a:endParaRPr lang="ru-RU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933F7"/>
              </a:solidFill>
              <a:effectLst>
                <a:innerShdw blurRad="114300">
                  <a:prstClr val="black"/>
                </a:innerShdw>
              </a:effectLst>
              <a:latin typeface="Book Antiqu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— воспитание у ребенка любви и привязанности к своей семье, дому, детскому саду, улице, городу;</a:t>
            </a:r>
          </a:p>
          <a:p>
            <a:r>
              <a:rPr lang="ru-RU" dirty="0" smtClean="0"/>
              <a:t>— формирование бережного отношения к природе и всему живому;</a:t>
            </a:r>
          </a:p>
          <a:p>
            <a:r>
              <a:rPr lang="ru-RU" dirty="0" smtClean="0"/>
              <a:t>— воспитание уважения к труду;</a:t>
            </a:r>
          </a:p>
          <a:p>
            <a:r>
              <a:rPr lang="ru-RU" dirty="0" smtClean="0"/>
              <a:t>— развитие интереса к русским традициям и промыслам;</a:t>
            </a:r>
          </a:p>
          <a:p>
            <a:r>
              <a:rPr lang="ru-RU" dirty="0" smtClean="0"/>
              <a:t>— формирование элементарных знаний о правах человека;</a:t>
            </a:r>
          </a:p>
          <a:p>
            <a:r>
              <a:rPr lang="ru-RU" dirty="0" smtClean="0"/>
              <a:t>— расширение представлений о городах России;</a:t>
            </a:r>
          </a:p>
          <a:p>
            <a:r>
              <a:rPr lang="ru-RU" dirty="0" smtClean="0"/>
              <a:t>— знакомство детей с символами государства (герб, флаг, гимн);</a:t>
            </a:r>
          </a:p>
          <a:p>
            <a:r>
              <a:rPr lang="ru-RU" dirty="0" smtClean="0"/>
              <a:t>— развитие чувства ответственности и гордости за достижения страны;</a:t>
            </a:r>
          </a:p>
          <a:p>
            <a:r>
              <a:rPr lang="ru-RU" dirty="0" smtClean="0"/>
              <a:t>— формирование толерантности, чувства уважения к другим народам, их традициям.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7772400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             Работа по нравственно-патриотическому     воспитанию проходит  через все виды деятельности</a:t>
            </a:r>
            <a:endParaRPr lang="ru-RU" sz="28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1535885" y="2393149"/>
            <a:ext cx="1000132" cy="78581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5322099" y="2536025"/>
            <a:ext cx="1071570" cy="42862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714480" y="4429132"/>
            <a:ext cx="1143008" cy="42862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5715008" y="4286256"/>
            <a:ext cx="1000132" cy="71438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71472" y="928670"/>
            <a:ext cx="2928958" cy="1343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b="1" dirty="0" smtClean="0"/>
              <a:t>на организованной образовательной деятельности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429256" y="1285860"/>
            <a:ext cx="2000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игре</a:t>
            </a:r>
            <a:endParaRPr lang="ru-RU" sz="2400" b="1" dirty="0"/>
          </a:p>
        </p:txBody>
      </p:sp>
      <p:sp>
        <p:nvSpPr>
          <p:cNvPr id="15" name="Овал 14"/>
          <p:cNvSpPr/>
          <p:nvPr/>
        </p:nvSpPr>
        <p:spPr>
          <a:xfrm>
            <a:off x="928662" y="5214950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в       труде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5786446" y="5214950"/>
            <a:ext cx="21431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быту</a:t>
            </a:r>
            <a:endParaRPr lang="ru-RU" sz="2400" b="1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01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Работа по нравственно-патриотическому воспитанию проходит через организованную образовательную деятельность</a:t>
            </a:r>
            <a:endParaRPr lang="ru-RU" sz="28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Monotype Corsiva" pitchFamily="66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357554" y="1214422"/>
            <a:ext cx="2232248" cy="1800200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Организованная  образовательная деятельность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00430" y="3571876"/>
            <a:ext cx="1928826" cy="10103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общественной жизни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71800" y="5229200"/>
            <a:ext cx="1656184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прогулки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1520" y="5229200"/>
            <a:ext cx="2304256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72264" y="3000372"/>
            <a:ext cx="1589876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72200" y="1124744"/>
            <a:ext cx="2304256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0034" y="1428736"/>
            <a:ext cx="2304256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>
            <a:stCxn id="28" idx="2"/>
            <a:endCxn id="29" idx="0"/>
          </p:cNvCxnSpPr>
          <p:nvPr/>
        </p:nvCxnSpPr>
        <p:spPr>
          <a:xfrm rot="5400000">
            <a:off x="3708902" y="4473259"/>
            <a:ext cx="646932" cy="864951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35" idx="0"/>
          </p:cNvCxnSpPr>
          <p:nvPr/>
        </p:nvCxnSpPr>
        <p:spPr>
          <a:xfrm>
            <a:off x="5500694" y="2428868"/>
            <a:ext cx="1866508" cy="571504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5572132" y="1785926"/>
            <a:ext cx="785818" cy="338492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7" idx="4"/>
            <a:endCxn id="28" idx="0"/>
          </p:cNvCxnSpPr>
          <p:nvPr/>
        </p:nvCxnSpPr>
        <p:spPr>
          <a:xfrm rot="5400000">
            <a:off x="4190634" y="3288832"/>
            <a:ext cx="557254" cy="8835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7" idx="2"/>
            <a:endCxn id="40" idx="3"/>
          </p:cNvCxnSpPr>
          <p:nvPr/>
        </p:nvCxnSpPr>
        <p:spPr>
          <a:xfrm rot="10800000">
            <a:off x="2804290" y="2076808"/>
            <a:ext cx="553264" cy="37714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>
            <a:off x="1921669" y="3221811"/>
            <a:ext cx="2371704" cy="1643074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786314" y="5229200"/>
            <a:ext cx="1369862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stCxn id="28" idx="2"/>
            <a:endCxn id="25" idx="0"/>
          </p:cNvCxnSpPr>
          <p:nvPr/>
        </p:nvCxnSpPr>
        <p:spPr>
          <a:xfrm rot="16200000" flipH="1">
            <a:off x="4644578" y="4402533"/>
            <a:ext cx="646932" cy="1006402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0" y="3214686"/>
            <a:ext cx="1357290" cy="9286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643042" y="3214686"/>
            <a:ext cx="1357290" cy="9286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>
            <a:stCxn id="40" idx="2"/>
          </p:cNvCxnSpPr>
          <p:nvPr/>
        </p:nvCxnSpPr>
        <p:spPr>
          <a:xfrm rot="5400000">
            <a:off x="1152665" y="2715191"/>
            <a:ext cx="489808" cy="509186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40" idx="2"/>
          </p:cNvCxnSpPr>
          <p:nvPr/>
        </p:nvCxnSpPr>
        <p:spPr>
          <a:xfrm rot="16200000" flipH="1">
            <a:off x="1617013" y="2760029"/>
            <a:ext cx="489808" cy="41951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6572264" y="4500570"/>
            <a:ext cx="2000264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rot="16200000" flipH="1">
            <a:off x="5036347" y="2964653"/>
            <a:ext cx="1785950" cy="142876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01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Организованная образовательная деятельность</a:t>
            </a:r>
            <a:endParaRPr lang="ru-RU" sz="32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Monotype Corsiva" pitchFamily="66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419872" y="2780928"/>
            <a:ext cx="2232248" cy="1800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00364" y="5214950"/>
            <a:ext cx="2304256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корзина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42976" y="4286256"/>
            <a:ext cx="1857388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Видеотека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57224" y="2714620"/>
            <a:ext cx="1843138" cy="10755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57884" y="4572008"/>
            <a:ext cx="2304256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картинок, иллюстраций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357686" y="1142984"/>
            <a:ext cx="2428892" cy="122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Экспериментирование, моделирование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785918" y="1285860"/>
            <a:ext cx="1804190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 flipH="1" flipV="1">
            <a:off x="4714876" y="2571744"/>
            <a:ext cx="500066" cy="7143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7" idx="3"/>
          </p:cNvCxnSpPr>
          <p:nvPr/>
        </p:nvCxnSpPr>
        <p:spPr>
          <a:xfrm rot="5400000">
            <a:off x="3210596" y="4107264"/>
            <a:ext cx="325951" cy="746413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214942" y="4429132"/>
            <a:ext cx="642942" cy="285752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33" idx="3"/>
          </p:cNvCxnSpPr>
          <p:nvPr/>
        </p:nvCxnSpPr>
        <p:spPr>
          <a:xfrm rot="10800000">
            <a:off x="2700362" y="3252400"/>
            <a:ext cx="728630" cy="24803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28" idx="0"/>
          </p:cNvCxnSpPr>
          <p:nvPr/>
        </p:nvCxnSpPr>
        <p:spPr>
          <a:xfrm rot="5400000">
            <a:off x="3897899" y="4826601"/>
            <a:ext cx="642942" cy="133756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6200000" flipV="1">
            <a:off x="3357556" y="2357432"/>
            <a:ext cx="571503" cy="571502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ВСЕ ДЛЯ ПРЕЗЕНТАЦИИ\клипарты\d92f99c9312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91872" y="928670"/>
            <a:ext cx="1152128" cy="1920213"/>
          </a:xfrm>
          <a:prstGeom prst="rect">
            <a:avLst/>
          </a:prstGeom>
          <a:noFill/>
        </p:spPr>
      </p:pic>
      <p:pic>
        <p:nvPicPr>
          <p:cNvPr id="6147" name="Picture 3" descr="D:\ВСЕ ДЛЯ ПРЕЗЕНТАЦИИ\клипарты\d92f99c9312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636"/>
            <a:ext cx="936104" cy="1560173"/>
          </a:xfrm>
          <a:prstGeom prst="rect">
            <a:avLst/>
          </a:prstGeom>
          <a:noFill/>
        </p:spPr>
      </p:pic>
      <p:sp>
        <p:nvSpPr>
          <p:cNvPr id="45" name="Скругленный прямоугольник 44"/>
          <p:cNvSpPr/>
          <p:nvPr/>
        </p:nvSpPr>
        <p:spPr>
          <a:xfrm>
            <a:off x="6786578" y="2714620"/>
            <a:ext cx="1804190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643570" y="3357562"/>
            <a:ext cx="1000132" cy="158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2858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      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сведения и понятия о родном городе способны усвоить дети?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215370" cy="4210064"/>
          </a:xfrm>
        </p:spPr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Четырехлетний ребенок должен знать название своей улицы и той, на которой находится детский сад.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Внимание детей постарше нужно привлечь к объектам, которые расположены на ближайших улицах: школа, кинотеатр, почта, аптека и т.д., рассказать об их назначении, подчеркнуть, что все это создано для удобства людей.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Диапазон объектов, с которыми знакомят старших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дошкольников расширяется — это район и город в целом, его достопримечательности, исторические места и памятники.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02-24 08.01.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7000924" cy="4817548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7143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Нравственно-патриотический уголок.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5-02-16 13.58.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4344293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Образовательная деятельность.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2015-03-23 15.48.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7" y="2928934"/>
            <a:ext cx="4333907" cy="3250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02-17 10.24.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4296">
            <a:off x="169531" y="230174"/>
            <a:ext cx="4094246" cy="3121579"/>
          </a:xfrm>
          <a:prstGeom prst="roundRect">
            <a:avLst>
              <a:gd name="adj" fmla="val 16667"/>
            </a:avLst>
          </a:prstGeom>
          <a:ln w="38100">
            <a:solidFill>
              <a:srgbClr val="FF66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 descr="C:\Documents and Settings\Admin\Рабочий стол\Новая папка\дети\2015-04-27 10.09.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8401">
            <a:off x="4691074" y="264651"/>
            <a:ext cx="4095746" cy="3139428"/>
          </a:xfrm>
          <a:prstGeom prst="roundRect">
            <a:avLst>
              <a:gd name="adj" fmla="val 16667"/>
            </a:avLst>
          </a:prstGeom>
          <a:ln w="38100">
            <a:solidFill>
              <a:schemeClr val="accent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Documents and Settings\Admin\Рабочий стол\Новая папка\дети\2015-04-27 09.26.04.jpg"/>
          <p:cNvPicPr>
            <a:picLocks noChangeAspect="1" noChangeArrowheads="1"/>
          </p:cNvPicPr>
          <p:nvPr/>
        </p:nvPicPr>
        <p:blipFill>
          <a:blip r:embed="rId4" cstate="print"/>
          <a:srcRect t="27891" r="5793"/>
          <a:stretch>
            <a:fillRect/>
          </a:stretch>
        </p:blipFill>
        <p:spPr bwMode="auto">
          <a:xfrm>
            <a:off x="1928794" y="3571852"/>
            <a:ext cx="4643470" cy="3286148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821</TotalTime>
  <Words>617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Дроздова  Светлана Петровна воспитатель   </vt:lpstr>
      <vt:lpstr>   Задачи : </vt:lpstr>
      <vt:lpstr>                         Работа по нравственно-патриотическому     воспитанию проходит  через все виды деятельности</vt:lpstr>
      <vt:lpstr>Работа по нравственно-патриотическому воспитанию проходит через организованную образовательную деятельность</vt:lpstr>
      <vt:lpstr>Организованная образовательная деятельность</vt:lpstr>
      <vt:lpstr>         Какие сведения и понятия о родном городе способны усвоить дети?   </vt:lpstr>
      <vt:lpstr> Нравственно-патриотический уголок.</vt:lpstr>
      <vt:lpstr>Образовательная деятельность.</vt:lpstr>
      <vt:lpstr>Слайд 9</vt:lpstr>
      <vt:lpstr>Слайд 10</vt:lpstr>
      <vt:lpstr>Дидактическая игра  «Собери узор»</vt:lpstr>
      <vt:lpstr>Воспитание нравственности через сказку.</vt:lpstr>
      <vt:lpstr>Спортивное мероприятие к  Дню России</vt:lpstr>
      <vt:lpstr>Совместная деятельность родителей и детей.</vt:lpstr>
      <vt:lpstr>Уголок для родителей.</vt:lpstr>
      <vt:lpstr>Рекомендации родителям по  нравственно-патриотическому  воспитанию дошкольников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177</cp:revision>
  <dcterms:modified xsi:type="dcterms:W3CDTF">2016-02-26T17:58:01Z</dcterms:modified>
</cp:coreProperties>
</file>