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diagrams/drawing5.xml" ContentType="application/vnd.ms-office.drawingml.diagramDrawing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notesSlides/notesSlide1.xml" ContentType="application/vnd.openxmlformats-officedocument.presentationml.notesSlide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drawing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9" r:id="rId4"/>
    <p:sldId id="261" r:id="rId5"/>
    <p:sldId id="276" r:id="rId6"/>
    <p:sldId id="262" r:id="rId7"/>
    <p:sldId id="263" r:id="rId8"/>
    <p:sldId id="265" r:id="rId9"/>
    <p:sldId id="277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58" r:id="rId2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54" autoAdjust="0"/>
    <p:restoredTop sz="94618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725B3B-58A2-4E4E-B1B3-D54D7162F48C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68BD667-71F7-40F2-B6FB-2EAFA0F417DB}">
      <dgm:prSet custT="1"/>
      <dgm:spPr/>
      <dgm:t>
        <a:bodyPr/>
        <a:lstStyle/>
        <a:p>
          <a:r>
            <a:rPr lang="ru-RU" sz="2400" dirty="0" smtClean="0">
              <a:latin typeface="Constantia" pitchFamily="18" charset="0"/>
              <a:cs typeface="Times New Roman" pitchFamily="18" charset="0"/>
            </a:rPr>
            <a:t>Формирование активной позиции родителей</a:t>
          </a:r>
          <a:endParaRPr lang="ru-RU" sz="2400" dirty="0">
            <a:latin typeface="Constantia" pitchFamily="18" charset="0"/>
            <a:cs typeface="Times New Roman" pitchFamily="18" charset="0"/>
          </a:endParaRPr>
        </a:p>
      </dgm:t>
    </dgm:pt>
    <dgm:pt modelId="{7B66256F-AA97-45D6-A1F8-085C13B8BCF6}" type="parTrans" cxnId="{F67C3693-F737-4FE2-A8EF-45D5804018EC}">
      <dgm:prSet/>
      <dgm:spPr/>
      <dgm:t>
        <a:bodyPr/>
        <a:lstStyle/>
        <a:p>
          <a:endParaRPr lang="ru-RU"/>
        </a:p>
      </dgm:t>
    </dgm:pt>
    <dgm:pt modelId="{E53505A7-D40F-475A-A556-03D50C0F9CCA}" type="sibTrans" cxnId="{F67C3693-F737-4FE2-A8EF-45D5804018EC}">
      <dgm:prSet/>
      <dgm:spPr/>
      <dgm:t>
        <a:bodyPr/>
        <a:lstStyle/>
        <a:p>
          <a:endParaRPr lang="ru-RU"/>
        </a:p>
      </dgm:t>
    </dgm:pt>
    <dgm:pt modelId="{0A741ECD-0B33-422A-83D8-B2CE012825D3}">
      <dgm:prSet custT="1"/>
      <dgm:spPr/>
      <dgm:t>
        <a:bodyPr/>
        <a:lstStyle/>
        <a:p>
          <a:r>
            <a:rPr lang="ru-RU" sz="2400" dirty="0" smtClean="0">
              <a:latin typeface="Constantia" pitchFamily="18" charset="0"/>
              <a:cs typeface="Times New Roman" pitchFamily="18" charset="0"/>
            </a:rPr>
            <a:t>Привлечение их внимания к процессу коррекционно-воспитательной работы с детьми с речевыми нарушениями</a:t>
          </a:r>
          <a:endParaRPr lang="ru-RU" sz="2400" dirty="0">
            <a:latin typeface="Constantia" pitchFamily="18" charset="0"/>
            <a:cs typeface="Times New Roman" pitchFamily="18" charset="0"/>
          </a:endParaRPr>
        </a:p>
      </dgm:t>
    </dgm:pt>
    <dgm:pt modelId="{F4371E84-55E4-4641-A0D0-61BD865FA9B2}" type="parTrans" cxnId="{DCEDEE96-BEF8-4941-B72B-38D187345818}">
      <dgm:prSet/>
      <dgm:spPr/>
      <dgm:t>
        <a:bodyPr/>
        <a:lstStyle/>
        <a:p>
          <a:endParaRPr lang="ru-RU"/>
        </a:p>
      </dgm:t>
    </dgm:pt>
    <dgm:pt modelId="{E7A91598-CDB6-473F-997D-6F00CCCB63E5}" type="sibTrans" cxnId="{DCEDEE96-BEF8-4941-B72B-38D187345818}">
      <dgm:prSet/>
      <dgm:spPr/>
      <dgm:t>
        <a:bodyPr/>
        <a:lstStyle/>
        <a:p>
          <a:endParaRPr lang="ru-RU"/>
        </a:p>
      </dgm:t>
    </dgm:pt>
    <dgm:pt modelId="{167AA986-7433-4FBC-A175-AE9C9E722BFF}">
      <dgm:prSet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Определение и разработка вариативных форм и методов работы с родителями; технологии эффективного взаимодействия логопеда и родителей, способствующей повышению качества коррекционно-логопедической работы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D160059A-DF9E-4E85-906F-338821B83E56}" type="parTrans" cxnId="{35F6506C-E78C-490D-8A78-557843094CDC}">
      <dgm:prSet/>
      <dgm:spPr/>
      <dgm:t>
        <a:bodyPr/>
        <a:lstStyle/>
        <a:p>
          <a:endParaRPr lang="ru-RU"/>
        </a:p>
      </dgm:t>
    </dgm:pt>
    <dgm:pt modelId="{22B281F0-6F3D-41E7-A259-EE7634CE500D}" type="sibTrans" cxnId="{35F6506C-E78C-490D-8A78-557843094CDC}">
      <dgm:prSet/>
      <dgm:spPr/>
      <dgm:t>
        <a:bodyPr/>
        <a:lstStyle/>
        <a:p>
          <a:endParaRPr lang="ru-RU"/>
        </a:p>
      </dgm:t>
    </dgm:pt>
    <dgm:pt modelId="{DFE67D34-007A-4BF2-9703-E61033DBFECA}" type="pres">
      <dgm:prSet presAssocID="{CE725B3B-58A2-4E4E-B1B3-D54D7162F48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B889CAA-13B9-4A07-9CB1-BBC3EC6E158C}" type="pres">
      <dgm:prSet presAssocID="{068BD667-71F7-40F2-B6FB-2EAFA0F417DB}" presName="parentText" presStyleLbl="node1" presStyleIdx="0" presStyleCnt="3" custScaleY="38982" custLinFactY="-33052" custLinFactNeighborX="-92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854AAD-C9A0-4F1E-9E5B-81B1C1373E11}" type="pres">
      <dgm:prSet presAssocID="{E53505A7-D40F-475A-A556-03D50C0F9CCA}" presName="spacer" presStyleCnt="0"/>
      <dgm:spPr/>
      <dgm:t>
        <a:bodyPr/>
        <a:lstStyle/>
        <a:p>
          <a:endParaRPr lang="ru-RU"/>
        </a:p>
      </dgm:t>
    </dgm:pt>
    <dgm:pt modelId="{1B283E3E-C662-4416-B71E-F228EC92DC93}" type="pres">
      <dgm:prSet presAssocID="{0A741ECD-0B33-422A-83D8-B2CE012825D3}" presName="parentText" presStyleLbl="node1" presStyleIdx="1" presStyleCnt="3" custScaleY="70972" custLinFactY="-2994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A00485-79E2-426C-BF90-BA972BFF2F02}" type="pres">
      <dgm:prSet presAssocID="{E7A91598-CDB6-473F-997D-6F00CCCB63E5}" presName="spacer" presStyleCnt="0"/>
      <dgm:spPr/>
      <dgm:t>
        <a:bodyPr/>
        <a:lstStyle/>
        <a:p>
          <a:endParaRPr lang="ru-RU"/>
        </a:p>
      </dgm:t>
    </dgm:pt>
    <dgm:pt modelId="{C472582D-BB91-4BEE-BAFA-37B4FE2EDA5C}" type="pres">
      <dgm:prSet presAssocID="{167AA986-7433-4FBC-A175-AE9C9E722BF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69DBC4-5DEC-4F2D-B920-78391805C786}" type="presOf" srcId="{CE725B3B-58A2-4E4E-B1B3-D54D7162F48C}" destId="{DFE67D34-007A-4BF2-9703-E61033DBFECA}" srcOrd="0" destOrd="0" presId="urn:microsoft.com/office/officeart/2005/8/layout/vList2"/>
    <dgm:cxn modelId="{BDD109DD-5EB2-4B26-90CC-8798D74E4F5D}" type="presOf" srcId="{167AA986-7433-4FBC-A175-AE9C9E722BFF}" destId="{C472582D-BB91-4BEE-BAFA-37B4FE2EDA5C}" srcOrd="0" destOrd="0" presId="urn:microsoft.com/office/officeart/2005/8/layout/vList2"/>
    <dgm:cxn modelId="{C21107EC-DE66-4A6B-BA7C-4BB29CACCBAF}" type="presOf" srcId="{0A741ECD-0B33-422A-83D8-B2CE012825D3}" destId="{1B283E3E-C662-4416-B71E-F228EC92DC93}" srcOrd="0" destOrd="0" presId="urn:microsoft.com/office/officeart/2005/8/layout/vList2"/>
    <dgm:cxn modelId="{DCEDEE96-BEF8-4941-B72B-38D187345818}" srcId="{CE725B3B-58A2-4E4E-B1B3-D54D7162F48C}" destId="{0A741ECD-0B33-422A-83D8-B2CE012825D3}" srcOrd="1" destOrd="0" parTransId="{F4371E84-55E4-4641-A0D0-61BD865FA9B2}" sibTransId="{E7A91598-CDB6-473F-997D-6F00CCCB63E5}"/>
    <dgm:cxn modelId="{35F6506C-E78C-490D-8A78-557843094CDC}" srcId="{CE725B3B-58A2-4E4E-B1B3-D54D7162F48C}" destId="{167AA986-7433-4FBC-A175-AE9C9E722BFF}" srcOrd="2" destOrd="0" parTransId="{D160059A-DF9E-4E85-906F-338821B83E56}" sibTransId="{22B281F0-6F3D-41E7-A259-EE7634CE500D}"/>
    <dgm:cxn modelId="{D41A1E99-5837-428C-B0C2-9ACC4FC5451F}" type="presOf" srcId="{068BD667-71F7-40F2-B6FB-2EAFA0F417DB}" destId="{7B889CAA-13B9-4A07-9CB1-BBC3EC6E158C}" srcOrd="0" destOrd="0" presId="urn:microsoft.com/office/officeart/2005/8/layout/vList2"/>
    <dgm:cxn modelId="{F67C3693-F737-4FE2-A8EF-45D5804018EC}" srcId="{CE725B3B-58A2-4E4E-B1B3-D54D7162F48C}" destId="{068BD667-71F7-40F2-B6FB-2EAFA0F417DB}" srcOrd="0" destOrd="0" parTransId="{7B66256F-AA97-45D6-A1F8-085C13B8BCF6}" sibTransId="{E53505A7-D40F-475A-A556-03D50C0F9CCA}"/>
    <dgm:cxn modelId="{69F8BF51-0F5F-4C81-9696-5F17AD1FC22B}" type="presParOf" srcId="{DFE67D34-007A-4BF2-9703-E61033DBFECA}" destId="{7B889CAA-13B9-4A07-9CB1-BBC3EC6E158C}" srcOrd="0" destOrd="0" presId="urn:microsoft.com/office/officeart/2005/8/layout/vList2"/>
    <dgm:cxn modelId="{AC9A8595-5E09-4CC3-A473-46958422E8A5}" type="presParOf" srcId="{DFE67D34-007A-4BF2-9703-E61033DBFECA}" destId="{D9854AAD-C9A0-4F1E-9E5B-81B1C1373E11}" srcOrd="1" destOrd="0" presId="urn:microsoft.com/office/officeart/2005/8/layout/vList2"/>
    <dgm:cxn modelId="{AB2F3E79-11F3-4D91-9BEF-27570C427911}" type="presParOf" srcId="{DFE67D34-007A-4BF2-9703-E61033DBFECA}" destId="{1B283E3E-C662-4416-B71E-F228EC92DC93}" srcOrd="2" destOrd="0" presId="urn:microsoft.com/office/officeart/2005/8/layout/vList2"/>
    <dgm:cxn modelId="{787A6B49-5D29-4BEA-B59F-EF0E978B3A3F}" type="presParOf" srcId="{DFE67D34-007A-4BF2-9703-E61033DBFECA}" destId="{04A00485-79E2-426C-BF90-BA972BFF2F02}" srcOrd="3" destOrd="0" presId="urn:microsoft.com/office/officeart/2005/8/layout/vList2"/>
    <dgm:cxn modelId="{BD7DDC82-83AA-4A71-941B-98B7213E9533}" type="presParOf" srcId="{DFE67D34-007A-4BF2-9703-E61033DBFECA}" destId="{C472582D-BB91-4BEE-BAFA-37B4FE2EDA5C}" srcOrd="4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673851-3C7E-4A74-8AC7-53A5A1D1D4C7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B3720E7-2937-47DF-95E4-414D4B601FB9}">
      <dgm:prSet custT="1"/>
      <dgm:spPr/>
      <dgm:t>
        <a:bodyPr/>
        <a:lstStyle/>
        <a:p>
          <a:r>
            <a:rPr lang="ru-RU" sz="2400" dirty="0" smtClean="0">
              <a:latin typeface="Constantia" pitchFamily="18" charset="0"/>
              <a:cs typeface="Times New Roman" pitchFamily="18" charset="0"/>
            </a:rPr>
            <a:t>систематизировать содержание, формы и методы работы с родителями</a:t>
          </a:r>
        </a:p>
      </dgm:t>
    </dgm:pt>
    <dgm:pt modelId="{47A1700C-1F83-4FC4-ACEB-0D2A9BEFFF6C}" type="parTrans" cxnId="{50D634DF-4F84-4E7C-8046-06AA8241705C}">
      <dgm:prSet/>
      <dgm:spPr/>
      <dgm:t>
        <a:bodyPr/>
        <a:lstStyle/>
        <a:p>
          <a:endParaRPr lang="ru-RU"/>
        </a:p>
      </dgm:t>
    </dgm:pt>
    <dgm:pt modelId="{34A5C833-8D18-4BEB-A7F0-F1A44AC1CB06}" type="sibTrans" cxnId="{50D634DF-4F84-4E7C-8046-06AA8241705C}">
      <dgm:prSet/>
      <dgm:spPr/>
      <dgm:t>
        <a:bodyPr/>
        <a:lstStyle/>
        <a:p>
          <a:endParaRPr lang="ru-RU"/>
        </a:p>
      </dgm:t>
    </dgm:pt>
    <dgm:pt modelId="{5FBCD94F-77C8-441C-BEDB-C20C4CAF9697}">
      <dgm:prSet custT="1"/>
      <dgm:spPr/>
      <dgm:t>
        <a:bodyPr/>
        <a:lstStyle/>
        <a:p>
          <a:r>
            <a:rPr lang="ru-RU" sz="2400" dirty="0" smtClean="0">
              <a:latin typeface="Constantia" pitchFamily="18" charset="0"/>
              <a:cs typeface="Times New Roman" pitchFamily="18" charset="0"/>
            </a:rPr>
            <a:t>разработать и обучить родителей практическим коррекционным приемам работы в семье</a:t>
          </a:r>
        </a:p>
      </dgm:t>
    </dgm:pt>
    <dgm:pt modelId="{4D870B8B-0B2C-46E4-A904-D40EF03F8A6D}" type="parTrans" cxnId="{49096E25-E917-4C1F-A92D-865AFB3F8DB6}">
      <dgm:prSet/>
      <dgm:spPr/>
      <dgm:t>
        <a:bodyPr/>
        <a:lstStyle/>
        <a:p>
          <a:endParaRPr lang="ru-RU"/>
        </a:p>
      </dgm:t>
    </dgm:pt>
    <dgm:pt modelId="{C8B0E897-A7CC-441D-9487-405D2E3D5430}" type="sibTrans" cxnId="{49096E25-E917-4C1F-A92D-865AFB3F8DB6}">
      <dgm:prSet/>
      <dgm:spPr/>
      <dgm:t>
        <a:bodyPr/>
        <a:lstStyle/>
        <a:p>
          <a:endParaRPr lang="ru-RU"/>
        </a:p>
      </dgm:t>
    </dgm:pt>
    <dgm:pt modelId="{C9B12E38-D37B-476A-8F12-F5599A98403A}">
      <dgm:prSet custT="1"/>
      <dgm:spPr/>
      <dgm:t>
        <a:bodyPr/>
        <a:lstStyle/>
        <a:p>
          <a:r>
            <a:rPr lang="ru-RU" sz="2400" dirty="0" smtClean="0">
              <a:latin typeface="Constantia" pitchFamily="18" charset="0"/>
              <a:cs typeface="Times New Roman" pitchFamily="18" charset="0"/>
            </a:rPr>
            <a:t>установить партнерские отношения с семьей каждого воспитанника, создать атмосферу общности интересов и эмоциональной взаимоподдержки</a:t>
          </a:r>
        </a:p>
      </dgm:t>
    </dgm:pt>
    <dgm:pt modelId="{D21F6B3F-1204-4FE8-985C-0AA32AF09414}" type="parTrans" cxnId="{1AB58273-7F93-45F8-8192-CD86AB4699FC}">
      <dgm:prSet/>
      <dgm:spPr/>
      <dgm:t>
        <a:bodyPr/>
        <a:lstStyle/>
        <a:p>
          <a:endParaRPr lang="ru-RU"/>
        </a:p>
      </dgm:t>
    </dgm:pt>
    <dgm:pt modelId="{772490D3-7E9B-473E-8AB5-A1FFBDBD5562}" type="sibTrans" cxnId="{1AB58273-7F93-45F8-8192-CD86AB4699FC}">
      <dgm:prSet/>
      <dgm:spPr/>
      <dgm:t>
        <a:bodyPr/>
        <a:lstStyle/>
        <a:p>
          <a:endParaRPr lang="ru-RU"/>
        </a:p>
      </dgm:t>
    </dgm:pt>
    <dgm:pt modelId="{8E8E993C-F38B-430C-9A80-33E2287E8CB3}" type="pres">
      <dgm:prSet presAssocID="{62673851-3C7E-4A74-8AC7-53A5A1D1D4C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007C4DF-7767-46D9-A4C2-CAF5C93D99F4}" type="pres">
      <dgm:prSet presAssocID="{DB3720E7-2937-47DF-95E4-414D4B601FB9}" presName="parentText" presStyleLbl="node1" presStyleIdx="0" presStyleCnt="3" custLinFactNeighborY="5282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C7FD96-520C-4061-AE3B-2892EEFAFA64}" type="pres">
      <dgm:prSet presAssocID="{34A5C833-8D18-4BEB-A7F0-F1A44AC1CB06}" presName="spacer" presStyleCnt="0"/>
      <dgm:spPr/>
    </dgm:pt>
    <dgm:pt modelId="{682EC3C1-2FD1-4BB7-BD96-2E1834F456A2}" type="pres">
      <dgm:prSet presAssocID="{5FBCD94F-77C8-441C-BEDB-C20C4CAF9697}" presName="parentText" presStyleLbl="node1" presStyleIdx="1" presStyleCnt="3" custLinFactNeighborY="262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CB3EBE-B221-4F14-9FDA-7DE5E1B45C68}" type="pres">
      <dgm:prSet presAssocID="{C8B0E897-A7CC-441D-9487-405D2E3D5430}" presName="spacer" presStyleCnt="0"/>
      <dgm:spPr/>
    </dgm:pt>
    <dgm:pt modelId="{FE2EA7F2-2664-408C-9F6A-57E452514261}" type="pres">
      <dgm:prSet presAssocID="{C9B12E38-D37B-476A-8F12-F5599A98403A}" presName="parentText" presStyleLbl="node1" presStyleIdx="2" presStyleCnt="3" custScaleY="1013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9FA4A86-BD8D-47AE-B20F-A382B5E374D9}" type="presOf" srcId="{62673851-3C7E-4A74-8AC7-53A5A1D1D4C7}" destId="{8E8E993C-F38B-430C-9A80-33E2287E8CB3}" srcOrd="0" destOrd="0" presId="urn:microsoft.com/office/officeart/2005/8/layout/vList2"/>
    <dgm:cxn modelId="{50D634DF-4F84-4E7C-8046-06AA8241705C}" srcId="{62673851-3C7E-4A74-8AC7-53A5A1D1D4C7}" destId="{DB3720E7-2937-47DF-95E4-414D4B601FB9}" srcOrd="0" destOrd="0" parTransId="{47A1700C-1F83-4FC4-ACEB-0D2A9BEFFF6C}" sibTransId="{34A5C833-8D18-4BEB-A7F0-F1A44AC1CB06}"/>
    <dgm:cxn modelId="{44AA97BA-1A16-4FA8-8E6D-EE7531C86E53}" type="presOf" srcId="{C9B12E38-D37B-476A-8F12-F5599A98403A}" destId="{FE2EA7F2-2664-408C-9F6A-57E452514261}" srcOrd="0" destOrd="0" presId="urn:microsoft.com/office/officeart/2005/8/layout/vList2"/>
    <dgm:cxn modelId="{49096E25-E917-4C1F-A92D-865AFB3F8DB6}" srcId="{62673851-3C7E-4A74-8AC7-53A5A1D1D4C7}" destId="{5FBCD94F-77C8-441C-BEDB-C20C4CAF9697}" srcOrd="1" destOrd="0" parTransId="{4D870B8B-0B2C-46E4-A904-D40EF03F8A6D}" sibTransId="{C8B0E897-A7CC-441D-9487-405D2E3D5430}"/>
    <dgm:cxn modelId="{1AB58273-7F93-45F8-8192-CD86AB4699FC}" srcId="{62673851-3C7E-4A74-8AC7-53A5A1D1D4C7}" destId="{C9B12E38-D37B-476A-8F12-F5599A98403A}" srcOrd="2" destOrd="0" parTransId="{D21F6B3F-1204-4FE8-985C-0AA32AF09414}" sibTransId="{772490D3-7E9B-473E-8AB5-A1FFBDBD5562}"/>
    <dgm:cxn modelId="{1E8C1978-0E96-4B7C-B47B-87D20ABB37CF}" type="presOf" srcId="{5FBCD94F-77C8-441C-BEDB-C20C4CAF9697}" destId="{682EC3C1-2FD1-4BB7-BD96-2E1834F456A2}" srcOrd="0" destOrd="0" presId="urn:microsoft.com/office/officeart/2005/8/layout/vList2"/>
    <dgm:cxn modelId="{65D8D1AD-0AA1-48A7-98EF-5A3CDC52C50D}" type="presOf" srcId="{DB3720E7-2937-47DF-95E4-414D4B601FB9}" destId="{F007C4DF-7767-46D9-A4C2-CAF5C93D99F4}" srcOrd="0" destOrd="0" presId="urn:microsoft.com/office/officeart/2005/8/layout/vList2"/>
    <dgm:cxn modelId="{F98CB3D0-E7B3-48A3-8BFD-424CD48A3F5F}" type="presParOf" srcId="{8E8E993C-F38B-430C-9A80-33E2287E8CB3}" destId="{F007C4DF-7767-46D9-A4C2-CAF5C93D99F4}" srcOrd="0" destOrd="0" presId="urn:microsoft.com/office/officeart/2005/8/layout/vList2"/>
    <dgm:cxn modelId="{F17584C0-BBC1-47A6-A4E2-3C4DC3FC9E44}" type="presParOf" srcId="{8E8E993C-F38B-430C-9A80-33E2287E8CB3}" destId="{9AC7FD96-520C-4061-AE3B-2892EEFAFA64}" srcOrd="1" destOrd="0" presId="urn:microsoft.com/office/officeart/2005/8/layout/vList2"/>
    <dgm:cxn modelId="{CD12AD9C-6BA0-41C7-905D-EACA891BD97B}" type="presParOf" srcId="{8E8E993C-F38B-430C-9A80-33E2287E8CB3}" destId="{682EC3C1-2FD1-4BB7-BD96-2E1834F456A2}" srcOrd="2" destOrd="0" presId="urn:microsoft.com/office/officeart/2005/8/layout/vList2"/>
    <dgm:cxn modelId="{86BA93DD-4C0F-448B-846C-D71CC4F1B6B6}" type="presParOf" srcId="{8E8E993C-F38B-430C-9A80-33E2287E8CB3}" destId="{9DCB3EBE-B221-4F14-9FDA-7DE5E1B45C68}" srcOrd="3" destOrd="0" presId="urn:microsoft.com/office/officeart/2005/8/layout/vList2"/>
    <dgm:cxn modelId="{125E272F-5EB9-4BA8-91D0-F1B826BD6452}" type="presParOf" srcId="{8E8E993C-F38B-430C-9A80-33E2287E8CB3}" destId="{FE2EA7F2-2664-408C-9F6A-57E452514261}" srcOrd="4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F92DEB-E948-4F15-AE79-27FE95D3DF0E}" type="doc">
      <dgm:prSet loTypeId="urn:microsoft.com/office/officeart/2005/8/layout/vList2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F8781BAF-549E-404C-808E-1A4569D10432}">
      <dgm:prSet phldrT="[Текст]" custT="1"/>
      <dgm:spPr/>
      <dgm:t>
        <a:bodyPr/>
        <a:lstStyle/>
        <a:p>
          <a:pPr algn="ctr"/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1</a:t>
          </a:r>
          <a:r>
            <a:rPr lang="ru-RU" sz="2000" b="1" dirty="0" smtClean="0">
              <a:latin typeface="Constantia" pitchFamily="18" charset="0"/>
              <a:cs typeface="Times New Roman" pitchFamily="18" charset="0"/>
            </a:rPr>
            <a:t>.  Организационный</a:t>
          </a:r>
          <a:br>
            <a:rPr lang="ru-RU" sz="2000" b="1" dirty="0" smtClean="0">
              <a:latin typeface="Constantia" pitchFamily="18" charset="0"/>
              <a:cs typeface="Times New Roman" pitchFamily="18" charset="0"/>
            </a:rPr>
          </a:br>
          <a:r>
            <a:rPr lang="ru-RU" sz="2000" b="1" i="1" dirty="0" smtClean="0">
              <a:latin typeface="Constantia" pitchFamily="18" charset="0"/>
              <a:cs typeface="Times New Roman" pitchFamily="18" charset="0"/>
            </a:rPr>
            <a:t>(сентябрь - 1-я половина октября)</a:t>
          </a:r>
          <a:endParaRPr lang="ru-RU" sz="2000" dirty="0" smtClean="0">
            <a:latin typeface="Constantia" pitchFamily="18" charset="0"/>
          </a:endParaRPr>
        </a:p>
      </dgm:t>
    </dgm:pt>
    <dgm:pt modelId="{9B54DB4C-EB66-4CE0-9423-4FEC50482FD6}" type="parTrans" cxnId="{785B89BA-0ACE-4DB9-B392-88C01EA72059}">
      <dgm:prSet/>
      <dgm:spPr/>
      <dgm:t>
        <a:bodyPr/>
        <a:lstStyle/>
        <a:p>
          <a:pPr algn="l"/>
          <a:endParaRPr lang="ru-RU"/>
        </a:p>
      </dgm:t>
    </dgm:pt>
    <dgm:pt modelId="{3002C372-4383-4EDF-BBC6-EBD977102ED1}" type="sibTrans" cxnId="{785B89BA-0ACE-4DB9-B392-88C01EA72059}">
      <dgm:prSet/>
      <dgm:spPr/>
      <dgm:t>
        <a:bodyPr/>
        <a:lstStyle/>
        <a:p>
          <a:pPr algn="l"/>
          <a:endParaRPr lang="ru-RU"/>
        </a:p>
      </dgm:t>
    </dgm:pt>
    <dgm:pt modelId="{EFC1BEEB-36BE-4DB2-A407-53F40126BBA0}">
      <dgm:prSet custT="1"/>
      <dgm:spPr/>
      <dgm:t>
        <a:bodyPr/>
        <a:lstStyle/>
        <a:p>
          <a:pPr algn="ctr" rtl="0"/>
          <a:r>
            <a:rPr lang="ru-RU" sz="2000" b="1" dirty="0" smtClean="0">
              <a:latin typeface="Constantia" pitchFamily="18" charset="0"/>
              <a:cs typeface="Times New Roman" pitchFamily="18" charset="0"/>
            </a:rPr>
            <a:t>2.  Основной </a:t>
          </a:r>
          <a:br>
            <a:rPr lang="ru-RU" sz="2000" b="1" dirty="0" smtClean="0">
              <a:latin typeface="Constantia" pitchFamily="18" charset="0"/>
              <a:cs typeface="Times New Roman" pitchFamily="18" charset="0"/>
            </a:rPr>
          </a:br>
          <a:r>
            <a:rPr lang="ru-RU" sz="2000" b="1" dirty="0" smtClean="0">
              <a:latin typeface="Constantia" pitchFamily="18" charset="0"/>
              <a:cs typeface="Times New Roman" pitchFamily="18" charset="0"/>
            </a:rPr>
            <a:t>(</a:t>
          </a:r>
          <a:r>
            <a:rPr lang="ru-RU" sz="2000" b="1" i="1" dirty="0" smtClean="0">
              <a:latin typeface="Constantia" pitchFamily="18" charset="0"/>
              <a:cs typeface="Times New Roman" pitchFamily="18" charset="0"/>
            </a:rPr>
            <a:t>октябрь-март</a:t>
          </a:r>
          <a:r>
            <a:rPr lang="ru-RU" sz="2000" b="1" i="1" dirty="0" smtClean="0">
              <a:latin typeface="Times New Roman" pitchFamily="18" charset="0"/>
              <a:cs typeface="Times New Roman" pitchFamily="18" charset="0"/>
            </a:rPr>
            <a:t>)</a:t>
          </a:r>
          <a:endParaRPr lang="ru-RU" sz="2000" b="1" i="1" dirty="0">
            <a:latin typeface="Times New Roman" pitchFamily="18" charset="0"/>
            <a:cs typeface="Times New Roman" pitchFamily="18" charset="0"/>
          </a:endParaRPr>
        </a:p>
      </dgm:t>
    </dgm:pt>
    <dgm:pt modelId="{25C51998-CBC8-4C19-A57E-993AC6A2CFB0}" type="parTrans" cxnId="{02476054-B941-4D04-BB27-6AD41579D2FB}">
      <dgm:prSet/>
      <dgm:spPr/>
      <dgm:t>
        <a:bodyPr/>
        <a:lstStyle/>
        <a:p>
          <a:pPr algn="l"/>
          <a:endParaRPr lang="ru-RU"/>
        </a:p>
      </dgm:t>
    </dgm:pt>
    <dgm:pt modelId="{33F105FA-BCE2-4D29-A36A-6B48D2C61383}" type="sibTrans" cxnId="{02476054-B941-4D04-BB27-6AD41579D2FB}">
      <dgm:prSet/>
      <dgm:spPr/>
      <dgm:t>
        <a:bodyPr/>
        <a:lstStyle/>
        <a:p>
          <a:pPr algn="l"/>
          <a:endParaRPr lang="ru-RU"/>
        </a:p>
      </dgm:t>
    </dgm:pt>
    <dgm:pt modelId="{B30D8C23-6EC8-471F-9F75-14B2741AA046}">
      <dgm:prSet custT="1"/>
      <dgm:spPr/>
      <dgm:t>
        <a:bodyPr/>
        <a:lstStyle/>
        <a:p>
          <a:pPr algn="ctr" rtl="0"/>
          <a:r>
            <a:rPr lang="ru-RU" sz="2000" b="1" dirty="0" smtClean="0">
              <a:latin typeface="Constantia" pitchFamily="18" charset="0"/>
              <a:cs typeface="Times New Roman" pitchFamily="18" charset="0"/>
            </a:rPr>
            <a:t>3.  Заключительный (</a:t>
          </a:r>
          <a:r>
            <a:rPr lang="ru-RU" sz="2000" b="1" i="1" dirty="0" smtClean="0">
              <a:latin typeface="Constantia" pitchFamily="18" charset="0"/>
              <a:cs typeface="Times New Roman" pitchFamily="18" charset="0"/>
            </a:rPr>
            <a:t>апрель-май)</a:t>
          </a:r>
          <a:endParaRPr lang="ru-RU" sz="2000" b="1" i="1" dirty="0">
            <a:latin typeface="Constantia" pitchFamily="18" charset="0"/>
            <a:cs typeface="Times New Roman" pitchFamily="18" charset="0"/>
          </a:endParaRPr>
        </a:p>
      </dgm:t>
    </dgm:pt>
    <dgm:pt modelId="{C35BD211-D7B4-4DD6-BAC1-C420B9424CBA}" type="parTrans" cxnId="{628F02CB-F7D2-45BC-95FF-276EA54ED9BD}">
      <dgm:prSet/>
      <dgm:spPr/>
      <dgm:t>
        <a:bodyPr/>
        <a:lstStyle/>
        <a:p>
          <a:pPr algn="l"/>
          <a:endParaRPr lang="ru-RU"/>
        </a:p>
      </dgm:t>
    </dgm:pt>
    <dgm:pt modelId="{3D492C78-1577-4D2A-8960-29E7BDBE3F71}" type="sibTrans" cxnId="{628F02CB-F7D2-45BC-95FF-276EA54ED9BD}">
      <dgm:prSet/>
      <dgm:spPr/>
      <dgm:t>
        <a:bodyPr/>
        <a:lstStyle/>
        <a:p>
          <a:pPr algn="l"/>
          <a:endParaRPr lang="ru-RU"/>
        </a:p>
      </dgm:t>
    </dgm:pt>
    <dgm:pt modelId="{E0ED4176-1F1C-4955-9573-D105C2B07CCB}" type="pres">
      <dgm:prSet presAssocID="{30F92DEB-E948-4F15-AE79-27FE95D3DF0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B60EC98-DE8A-4411-BD8B-BB306B7E754B}" type="pres">
      <dgm:prSet presAssocID="{F8781BAF-549E-404C-808E-1A4569D1043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767603-8556-49A1-B516-FB34692EF03C}" type="pres">
      <dgm:prSet presAssocID="{3002C372-4383-4EDF-BBC6-EBD977102ED1}" presName="spacer" presStyleCnt="0"/>
      <dgm:spPr/>
    </dgm:pt>
    <dgm:pt modelId="{AC981E07-1DD9-4347-8E95-3151D5FC8FE7}" type="pres">
      <dgm:prSet presAssocID="{EFC1BEEB-36BE-4DB2-A407-53F40126BBA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C185DD-D531-4F97-9A1A-2679280A9292}" type="pres">
      <dgm:prSet presAssocID="{33F105FA-BCE2-4D29-A36A-6B48D2C61383}" presName="spacer" presStyleCnt="0"/>
      <dgm:spPr/>
    </dgm:pt>
    <dgm:pt modelId="{003000EB-FB26-460F-ABEA-53A961EE1186}" type="pres">
      <dgm:prSet presAssocID="{B30D8C23-6EC8-471F-9F75-14B2741AA04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28F02CB-F7D2-45BC-95FF-276EA54ED9BD}" srcId="{30F92DEB-E948-4F15-AE79-27FE95D3DF0E}" destId="{B30D8C23-6EC8-471F-9F75-14B2741AA046}" srcOrd="2" destOrd="0" parTransId="{C35BD211-D7B4-4DD6-BAC1-C420B9424CBA}" sibTransId="{3D492C78-1577-4D2A-8960-29E7BDBE3F71}"/>
    <dgm:cxn modelId="{BF175400-02CB-47BF-8C23-A4EAAD68552B}" type="presOf" srcId="{F8781BAF-549E-404C-808E-1A4569D10432}" destId="{EB60EC98-DE8A-4411-BD8B-BB306B7E754B}" srcOrd="0" destOrd="0" presId="urn:microsoft.com/office/officeart/2005/8/layout/vList2"/>
    <dgm:cxn modelId="{02476054-B941-4D04-BB27-6AD41579D2FB}" srcId="{30F92DEB-E948-4F15-AE79-27FE95D3DF0E}" destId="{EFC1BEEB-36BE-4DB2-A407-53F40126BBA0}" srcOrd="1" destOrd="0" parTransId="{25C51998-CBC8-4C19-A57E-993AC6A2CFB0}" sibTransId="{33F105FA-BCE2-4D29-A36A-6B48D2C61383}"/>
    <dgm:cxn modelId="{785B89BA-0ACE-4DB9-B392-88C01EA72059}" srcId="{30F92DEB-E948-4F15-AE79-27FE95D3DF0E}" destId="{F8781BAF-549E-404C-808E-1A4569D10432}" srcOrd="0" destOrd="0" parTransId="{9B54DB4C-EB66-4CE0-9423-4FEC50482FD6}" sibTransId="{3002C372-4383-4EDF-BBC6-EBD977102ED1}"/>
    <dgm:cxn modelId="{7BF75C99-9AAB-4BB3-8106-38BBE2396EA1}" type="presOf" srcId="{30F92DEB-E948-4F15-AE79-27FE95D3DF0E}" destId="{E0ED4176-1F1C-4955-9573-D105C2B07CCB}" srcOrd="0" destOrd="0" presId="urn:microsoft.com/office/officeart/2005/8/layout/vList2"/>
    <dgm:cxn modelId="{A7261EFE-A60E-4D49-97CD-7ACFD0923540}" type="presOf" srcId="{EFC1BEEB-36BE-4DB2-A407-53F40126BBA0}" destId="{AC981E07-1DD9-4347-8E95-3151D5FC8FE7}" srcOrd="0" destOrd="0" presId="urn:microsoft.com/office/officeart/2005/8/layout/vList2"/>
    <dgm:cxn modelId="{C2C9F620-1D81-4A10-8DBC-9F47ADFC7C85}" type="presOf" srcId="{B30D8C23-6EC8-471F-9F75-14B2741AA046}" destId="{003000EB-FB26-460F-ABEA-53A961EE1186}" srcOrd="0" destOrd="0" presId="urn:microsoft.com/office/officeart/2005/8/layout/vList2"/>
    <dgm:cxn modelId="{0601CB4D-B686-4999-BEAA-05D1E03FA19C}" type="presParOf" srcId="{E0ED4176-1F1C-4955-9573-D105C2B07CCB}" destId="{EB60EC98-DE8A-4411-BD8B-BB306B7E754B}" srcOrd="0" destOrd="0" presId="urn:microsoft.com/office/officeart/2005/8/layout/vList2"/>
    <dgm:cxn modelId="{7342950A-0BB8-4E73-A79C-3403380E7B81}" type="presParOf" srcId="{E0ED4176-1F1C-4955-9573-D105C2B07CCB}" destId="{6E767603-8556-49A1-B516-FB34692EF03C}" srcOrd="1" destOrd="0" presId="urn:microsoft.com/office/officeart/2005/8/layout/vList2"/>
    <dgm:cxn modelId="{33E20FD4-C524-4B36-915C-B1195863B709}" type="presParOf" srcId="{E0ED4176-1F1C-4955-9573-D105C2B07CCB}" destId="{AC981E07-1DD9-4347-8E95-3151D5FC8FE7}" srcOrd="2" destOrd="0" presId="urn:microsoft.com/office/officeart/2005/8/layout/vList2"/>
    <dgm:cxn modelId="{4B0FC2E8-C834-4A0C-8568-FA57B4C2B0F6}" type="presParOf" srcId="{E0ED4176-1F1C-4955-9573-D105C2B07CCB}" destId="{84C185DD-D531-4F97-9A1A-2679280A9292}" srcOrd="3" destOrd="0" presId="urn:microsoft.com/office/officeart/2005/8/layout/vList2"/>
    <dgm:cxn modelId="{DB1DE100-05BF-46F7-AAD7-1F7F468F2FE5}" type="presParOf" srcId="{E0ED4176-1F1C-4955-9573-D105C2B07CCB}" destId="{003000EB-FB26-460F-ABEA-53A961EE1186}" srcOrd="4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4AFCA24-9902-4217-8E5F-188FA5BB8495}" type="doc">
      <dgm:prSet loTypeId="urn:microsoft.com/office/officeart/2005/8/layout/process2" loCatId="process" qsTypeId="urn:microsoft.com/office/officeart/2005/8/quickstyle/simple5" qsCatId="simple" csTypeId="urn:microsoft.com/office/officeart/2005/8/colors/accent1_2" csCatId="accent1" phldr="1"/>
      <dgm:spPr/>
    </dgm:pt>
    <dgm:pt modelId="{B2721974-7EF1-4E47-9763-82BC85E82ACE}">
      <dgm:prSet custT="1"/>
      <dgm:spPr/>
      <dgm:t>
        <a:bodyPr/>
        <a:lstStyle/>
        <a:p>
          <a:pPr rtl="0"/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На организационном этапе перед логопедом встают задачи:</a:t>
          </a:r>
          <a:endParaRPr lang="ru-RU" sz="2000" dirty="0"/>
        </a:p>
      </dgm:t>
    </dgm:pt>
    <dgm:pt modelId="{623C6E15-59C4-4453-A3C1-293A651E5A36}" type="parTrans" cxnId="{CC56604B-EA61-4D6D-9B32-621EC47A307E}">
      <dgm:prSet/>
      <dgm:spPr/>
      <dgm:t>
        <a:bodyPr/>
        <a:lstStyle/>
        <a:p>
          <a:endParaRPr lang="ru-RU"/>
        </a:p>
      </dgm:t>
    </dgm:pt>
    <dgm:pt modelId="{181DD44F-910A-41C2-8206-4A253918E9DB}" type="sibTrans" cxnId="{CC56604B-EA61-4D6D-9B32-621EC47A307E}">
      <dgm:prSet/>
      <dgm:spPr/>
      <dgm:t>
        <a:bodyPr/>
        <a:lstStyle/>
        <a:p>
          <a:endParaRPr lang="ru-RU" dirty="0"/>
        </a:p>
      </dgm:t>
    </dgm:pt>
    <dgm:pt modelId="{0F300B99-D075-484D-A38D-75B6EC4E4FD0}">
      <dgm:prSet phldrT="[Текст]" custT="1"/>
      <dgm:spPr/>
      <dgm:t>
        <a:bodyPr/>
        <a:lstStyle/>
        <a:p>
          <a:pPr rtl="0"/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1) Изучение семьи ребенка, зачисленного на </a:t>
          </a:r>
          <a:r>
            <a:rPr lang="ru-RU" sz="2000" b="1" dirty="0" err="1" smtClean="0">
              <a:latin typeface="Times New Roman" pitchFamily="18" charset="0"/>
              <a:cs typeface="Times New Roman" pitchFamily="18" charset="0"/>
            </a:rPr>
            <a:t>логопункт</a:t>
          </a:r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, с помощью наблюдений, бесед, опросов, анкетирования</a:t>
          </a:r>
          <a:endParaRPr lang="ru-RU" sz="2000" dirty="0"/>
        </a:p>
      </dgm:t>
    </dgm:pt>
    <dgm:pt modelId="{F8751CC9-4BE8-46D1-B966-C9F7FBEA109A}" type="parTrans" cxnId="{EE4BC498-F611-4A01-AF3F-0344D38E01B1}">
      <dgm:prSet/>
      <dgm:spPr/>
      <dgm:t>
        <a:bodyPr/>
        <a:lstStyle/>
        <a:p>
          <a:endParaRPr lang="ru-RU"/>
        </a:p>
      </dgm:t>
    </dgm:pt>
    <dgm:pt modelId="{B3408BE9-560D-4701-9654-F4C05D0F5488}" type="sibTrans" cxnId="{EE4BC498-F611-4A01-AF3F-0344D38E01B1}">
      <dgm:prSet/>
      <dgm:spPr/>
      <dgm:t>
        <a:bodyPr/>
        <a:lstStyle/>
        <a:p>
          <a:endParaRPr lang="ru-RU"/>
        </a:p>
      </dgm:t>
    </dgm:pt>
    <dgm:pt modelId="{50EAD5D4-4C8A-478A-97C1-D5D01173DAE1}">
      <dgm:prSet phldrT="[Текст]" custT="1"/>
      <dgm:spPr/>
      <dgm:t>
        <a:bodyPr/>
        <a:lstStyle/>
        <a:p>
          <a:pPr rtl="0"/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2) Разработка перспективного плана совместной коррекционной работы с родителями на год </a:t>
          </a:r>
          <a:endParaRPr lang="ru-RU" sz="2000" dirty="0"/>
        </a:p>
      </dgm:t>
    </dgm:pt>
    <dgm:pt modelId="{81F97126-954B-4646-A4CF-BC0148BF1385}" type="parTrans" cxnId="{13077AA5-1381-481F-883F-10F8F317BFFF}">
      <dgm:prSet/>
      <dgm:spPr/>
      <dgm:t>
        <a:bodyPr/>
        <a:lstStyle/>
        <a:p>
          <a:endParaRPr lang="ru-RU"/>
        </a:p>
      </dgm:t>
    </dgm:pt>
    <dgm:pt modelId="{E7E728A0-28A7-48EA-90DB-A8CA337868D5}" type="sibTrans" cxnId="{13077AA5-1381-481F-883F-10F8F317BFFF}">
      <dgm:prSet/>
      <dgm:spPr/>
      <dgm:t>
        <a:bodyPr/>
        <a:lstStyle/>
        <a:p>
          <a:endParaRPr lang="ru-RU"/>
        </a:p>
      </dgm:t>
    </dgm:pt>
    <dgm:pt modelId="{FFC404CE-94D8-4F51-8DAF-8A73B14C996B}">
      <dgm:prSet phldrT="[Текст]" custT="1"/>
      <dgm:spPr/>
      <dgm:t>
        <a:bodyPr/>
        <a:lstStyle/>
        <a:p>
          <a:pPr rtl="0"/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3) Формирование у родителей предпосылок педагогической рефлексии</a:t>
          </a:r>
          <a:r>
            <a:rPr lang="ru-RU" sz="2000" dirty="0" smtClean="0"/>
            <a:t/>
          </a:r>
          <a:br>
            <a:rPr lang="ru-RU" sz="2000" dirty="0" smtClean="0"/>
          </a:br>
          <a:endParaRPr lang="ru-RU" sz="2000" dirty="0"/>
        </a:p>
      </dgm:t>
    </dgm:pt>
    <dgm:pt modelId="{FE1BFFCB-2954-48BA-B413-38B6A467EAF7}" type="sibTrans" cxnId="{1590EC35-B1B5-4404-940A-7294020FAC0B}">
      <dgm:prSet/>
      <dgm:spPr/>
      <dgm:t>
        <a:bodyPr/>
        <a:lstStyle/>
        <a:p>
          <a:endParaRPr lang="ru-RU"/>
        </a:p>
      </dgm:t>
    </dgm:pt>
    <dgm:pt modelId="{614D5B81-4B80-47E1-BE81-044ADCD57AF1}" type="parTrans" cxnId="{1590EC35-B1B5-4404-940A-7294020FAC0B}">
      <dgm:prSet/>
      <dgm:spPr/>
      <dgm:t>
        <a:bodyPr/>
        <a:lstStyle/>
        <a:p>
          <a:endParaRPr lang="ru-RU"/>
        </a:p>
      </dgm:t>
    </dgm:pt>
    <dgm:pt modelId="{37892382-B419-4EE3-AC73-D67297763BF5}" type="pres">
      <dgm:prSet presAssocID="{74AFCA24-9902-4217-8E5F-188FA5BB8495}" presName="linearFlow" presStyleCnt="0">
        <dgm:presLayoutVars>
          <dgm:resizeHandles val="exact"/>
        </dgm:presLayoutVars>
      </dgm:prSet>
      <dgm:spPr/>
    </dgm:pt>
    <dgm:pt modelId="{A5293148-FA40-4D73-A302-4E30D3F09B11}" type="pres">
      <dgm:prSet presAssocID="{B2721974-7EF1-4E47-9763-82BC85E82ACE}" presName="node" presStyleLbl="node1" presStyleIdx="0" presStyleCnt="4" custScaleX="3333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DD5F6E-E3E8-41A1-AB53-616DC785302A}" type="pres">
      <dgm:prSet presAssocID="{181DD44F-910A-41C2-8206-4A253918E9DB}" presName="sibTrans" presStyleLbl="sibTrans2D1" presStyleIdx="0" presStyleCnt="3"/>
      <dgm:spPr/>
      <dgm:t>
        <a:bodyPr/>
        <a:lstStyle/>
        <a:p>
          <a:endParaRPr lang="ru-RU"/>
        </a:p>
      </dgm:t>
    </dgm:pt>
    <dgm:pt modelId="{67A14E1D-3E5B-49D3-875D-535B406DDCEF}" type="pres">
      <dgm:prSet presAssocID="{181DD44F-910A-41C2-8206-4A253918E9DB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BFCCB6FC-857D-4885-B4FD-DF12AD692E16}" type="pres">
      <dgm:prSet presAssocID="{0F300B99-D075-484D-A38D-75B6EC4E4FD0}" presName="node" presStyleLbl="node1" presStyleIdx="1" presStyleCnt="4" custScaleX="3333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73369B-0ECA-4C74-86F9-72C1F6E779ED}" type="pres">
      <dgm:prSet presAssocID="{B3408BE9-560D-4701-9654-F4C05D0F5488}" presName="sibTrans" presStyleLbl="sibTrans2D1" presStyleIdx="1" presStyleCnt="3"/>
      <dgm:spPr/>
      <dgm:t>
        <a:bodyPr/>
        <a:lstStyle/>
        <a:p>
          <a:endParaRPr lang="ru-RU"/>
        </a:p>
      </dgm:t>
    </dgm:pt>
    <dgm:pt modelId="{E1D2FEDD-ACD1-4332-9314-0A5260335F85}" type="pres">
      <dgm:prSet presAssocID="{B3408BE9-560D-4701-9654-F4C05D0F5488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5D7479B7-1D40-4031-8AEA-2B8DDB1B6814}" type="pres">
      <dgm:prSet presAssocID="{50EAD5D4-4C8A-478A-97C1-D5D01173DAE1}" presName="node" presStyleLbl="node1" presStyleIdx="2" presStyleCnt="4" custScaleX="3333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21B801-1264-4E40-B578-CE1B8D6838CE}" type="pres">
      <dgm:prSet presAssocID="{E7E728A0-28A7-48EA-90DB-A8CA337868D5}" presName="sibTrans" presStyleLbl="sibTrans2D1" presStyleIdx="2" presStyleCnt="3"/>
      <dgm:spPr/>
      <dgm:t>
        <a:bodyPr/>
        <a:lstStyle/>
        <a:p>
          <a:endParaRPr lang="ru-RU"/>
        </a:p>
      </dgm:t>
    </dgm:pt>
    <dgm:pt modelId="{61A3483F-94C0-48A5-8944-39A2D5DF1847}" type="pres">
      <dgm:prSet presAssocID="{E7E728A0-28A7-48EA-90DB-A8CA337868D5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5A57F5DF-B44A-4027-8C3A-2A23788D9A21}" type="pres">
      <dgm:prSet presAssocID="{FFC404CE-94D8-4F51-8DAF-8A73B14C996B}" presName="node" presStyleLbl="node1" presStyleIdx="3" presStyleCnt="4" custScaleX="3378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A3B76A-6C16-4D51-8AA7-F88E0B203682}" type="presOf" srcId="{74AFCA24-9902-4217-8E5F-188FA5BB8495}" destId="{37892382-B419-4EE3-AC73-D67297763BF5}" srcOrd="0" destOrd="0" presId="urn:microsoft.com/office/officeart/2005/8/layout/process2"/>
    <dgm:cxn modelId="{27518B36-F0F3-445E-9D57-959D8B92A860}" type="presOf" srcId="{B3408BE9-560D-4701-9654-F4C05D0F5488}" destId="{8573369B-0ECA-4C74-86F9-72C1F6E779ED}" srcOrd="0" destOrd="0" presId="urn:microsoft.com/office/officeart/2005/8/layout/process2"/>
    <dgm:cxn modelId="{BCEA3500-2DB7-4389-8E94-5AC41F134FCB}" type="presOf" srcId="{50EAD5D4-4C8A-478A-97C1-D5D01173DAE1}" destId="{5D7479B7-1D40-4031-8AEA-2B8DDB1B6814}" srcOrd="0" destOrd="0" presId="urn:microsoft.com/office/officeart/2005/8/layout/process2"/>
    <dgm:cxn modelId="{AD556C75-685A-41A4-B788-954D23282E4F}" type="presOf" srcId="{B2721974-7EF1-4E47-9763-82BC85E82ACE}" destId="{A5293148-FA40-4D73-A302-4E30D3F09B11}" srcOrd="0" destOrd="0" presId="urn:microsoft.com/office/officeart/2005/8/layout/process2"/>
    <dgm:cxn modelId="{E1002BA1-C0C8-49C6-B673-3645E4F94F5A}" type="presOf" srcId="{0F300B99-D075-484D-A38D-75B6EC4E4FD0}" destId="{BFCCB6FC-857D-4885-B4FD-DF12AD692E16}" srcOrd="0" destOrd="0" presId="urn:microsoft.com/office/officeart/2005/8/layout/process2"/>
    <dgm:cxn modelId="{1590EC35-B1B5-4404-940A-7294020FAC0B}" srcId="{74AFCA24-9902-4217-8E5F-188FA5BB8495}" destId="{FFC404CE-94D8-4F51-8DAF-8A73B14C996B}" srcOrd="3" destOrd="0" parTransId="{614D5B81-4B80-47E1-BE81-044ADCD57AF1}" sibTransId="{FE1BFFCB-2954-48BA-B413-38B6A467EAF7}"/>
    <dgm:cxn modelId="{13077AA5-1381-481F-883F-10F8F317BFFF}" srcId="{74AFCA24-9902-4217-8E5F-188FA5BB8495}" destId="{50EAD5D4-4C8A-478A-97C1-D5D01173DAE1}" srcOrd="2" destOrd="0" parTransId="{81F97126-954B-4646-A4CF-BC0148BF1385}" sibTransId="{E7E728A0-28A7-48EA-90DB-A8CA337868D5}"/>
    <dgm:cxn modelId="{EE4BC498-F611-4A01-AF3F-0344D38E01B1}" srcId="{74AFCA24-9902-4217-8E5F-188FA5BB8495}" destId="{0F300B99-D075-484D-A38D-75B6EC4E4FD0}" srcOrd="1" destOrd="0" parTransId="{F8751CC9-4BE8-46D1-B966-C9F7FBEA109A}" sibTransId="{B3408BE9-560D-4701-9654-F4C05D0F5488}"/>
    <dgm:cxn modelId="{CB87E620-6B20-4377-B390-6E72B5136343}" type="presOf" srcId="{FFC404CE-94D8-4F51-8DAF-8A73B14C996B}" destId="{5A57F5DF-B44A-4027-8C3A-2A23788D9A21}" srcOrd="0" destOrd="0" presId="urn:microsoft.com/office/officeart/2005/8/layout/process2"/>
    <dgm:cxn modelId="{0A046811-56C5-4D52-B86D-0A33E3EA6ACA}" type="presOf" srcId="{B3408BE9-560D-4701-9654-F4C05D0F5488}" destId="{E1D2FEDD-ACD1-4332-9314-0A5260335F85}" srcOrd="1" destOrd="0" presId="urn:microsoft.com/office/officeart/2005/8/layout/process2"/>
    <dgm:cxn modelId="{0D976048-4037-414C-909A-B7A9A53DB509}" type="presOf" srcId="{E7E728A0-28A7-48EA-90DB-A8CA337868D5}" destId="{D621B801-1264-4E40-B578-CE1B8D6838CE}" srcOrd="0" destOrd="0" presId="urn:microsoft.com/office/officeart/2005/8/layout/process2"/>
    <dgm:cxn modelId="{CC56604B-EA61-4D6D-9B32-621EC47A307E}" srcId="{74AFCA24-9902-4217-8E5F-188FA5BB8495}" destId="{B2721974-7EF1-4E47-9763-82BC85E82ACE}" srcOrd="0" destOrd="0" parTransId="{623C6E15-59C4-4453-A3C1-293A651E5A36}" sibTransId="{181DD44F-910A-41C2-8206-4A253918E9DB}"/>
    <dgm:cxn modelId="{8B432F67-D013-4922-B3EA-561A796D9E50}" type="presOf" srcId="{181DD44F-910A-41C2-8206-4A253918E9DB}" destId="{67A14E1D-3E5B-49D3-875D-535B406DDCEF}" srcOrd="1" destOrd="0" presId="urn:microsoft.com/office/officeart/2005/8/layout/process2"/>
    <dgm:cxn modelId="{04FDB2E7-1DEB-4C2B-A73E-3C3DA27CADFA}" type="presOf" srcId="{181DD44F-910A-41C2-8206-4A253918E9DB}" destId="{C8DD5F6E-E3E8-41A1-AB53-616DC785302A}" srcOrd="0" destOrd="0" presId="urn:microsoft.com/office/officeart/2005/8/layout/process2"/>
    <dgm:cxn modelId="{2AB2DEF8-FCE6-4ECB-8880-63C5289F9E46}" type="presOf" srcId="{E7E728A0-28A7-48EA-90DB-A8CA337868D5}" destId="{61A3483F-94C0-48A5-8944-39A2D5DF1847}" srcOrd="1" destOrd="0" presId="urn:microsoft.com/office/officeart/2005/8/layout/process2"/>
    <dgm:cxn modelId="{F0BB865B-8B9E-4935-9548-0F4D09E7DB7B}" type="presParOf" srcId="{37892382-B419-4EE3-AC73-D67297763BF5}" destId="{A5293148-FA40-4D73-A302-4E30D3F09B11}" srcOrd="0" destOrd="0" presId="urn:microsoft.com/office/officeart/2005/8/layout/process2"/>
    <dgm:cxn modelId="{A322D429-273E-4BE8-A0F5-BC0E0BB7A9FF}" type="presParOf" srcId="{37892382-B419-4EE3-AC73-D67297763BF5}" destId="{C8DD5F6E-E3E8-41A1-AB53-616DC785302A}" srcOrd="1" destOrd="0" presId="urn:microsoft.com/office/officeart/2005/8/layout/process2"/>
    <dgm:cxn modelId="{5F45C7B3-6233-40E2-A713-972C7F644F4D}" type="presParOf" srcId="{C8DD5F6E-E3E8-41A1-AB53-616DC785302A}" destId="{67A14E1D-3E5B-49D3-875D-535B406DDCEF}" srcOrd="0" destOrd="0" presId="urn:microsoft.com/office/officeart/2005/8/layout/process2"/>
    <dgm:cxn modelId="{4CD270B1-5E21-4431-BFA0-9E5C0A10AFB1}" type="presParOf" srcId="{37892382-B419-4EE3-AC73-D67297763BF5}" destId="{BFCCB6FC-857D-4885-B4FD-DF12AD692E16}" srcOrd="2" destOrd="0" presId="urn:microsoft.com/office/officeart/2005/8/layout/process2"/>
    <dgm:cxn modelId="{F6BD94C4-AF5A-43A9-9A10-966FE54FA01E}" type="presParOf" srcId="{37892382-B419-4EE3-AC73-D67297763BF5}" destId="{8573369B-0ECA-4C74-86F9-72C1F6E779ED}" srcOrd="3" destOrd="0" presId="urn:microsoft.com/office/officeart/2005/8/layout/process2"/>
    <dgm:cxn modelId="{1245126A-2E8D-4D4F-8145-134CAA9FCF74}" type="presParOf" srcId="{8573369B-0ECA-4C74-86F9-72C1F6E779ED}" destId="{E1D2FEDD-ACD1-4332-9314-0A5260335F85}" srcOrd="0" destOrd="0" presId="urn:microsoft.com/office/officeart/2005/8/layout/process2"/>
    <dgm:cxn modelId="{1BB3DB68-9033-495A-820C-38C66DAE1E47}" type="presParOf" srcId="{37892382-B419-4EE3-AC73-D67297763BF5}" destId="{5D7479B7-1D40-4031-8AEA-2B8DDB1B6814}" srcOrd="4" destOrd="0" presId="urn:microsoft.com/office/officeart/2005/8/layout/process2"/>
    <dgm:cxn modelId="{40B2997D-2472-4ADF-A1B1-8964F6FBB1A3}" type="presParOf" srcId="{37892382-B419-4EE3-AC73-D67297763BF5}" destId="{D621B801-1264-4E40-B578-CE1B8D6838CE}" srcOrd="5" destOrd="0" presId="urn:microsoft.com/office/officeart/2005/8/layout/process2"/>
    <dgm:cxn modelId="{2C0F96A7-4C1C-4F59-8B10-0292C055EC8C}" type="presParOf" srcId="{D621B801-1264-4E40-B578-CE1B8D6838CE}" destId="{61A3483F-94C0-48A5-8944-39A2D5DF1847}" srcOrd="0" destOrd="0" presId="urn:microsoft.com/office/officeart/2005/8/layout/process2"/>
    <dgm:cxn modelId="{09C883CB-3503-474D-8613-9D2A148ADA60}" type="presParOf" srcId="{37892382-B419-4EE3-AC73-D67297763BF5}" destId="{5A57F5DF-B44A-4027-8C3A-2A23788D9A21}" srcOrd="6" destOrd="0" presId="urn:microsoft.com/office/officeart/2005/8/layout/process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1919FAF-BF17-49B8-A0C4-AB4505985CF1}" type="doc">
      <dgm:prSet loTypeId="urn:microsoft.com/office/officeart/2005/8/layout/process2" loCatId="process" qsTypeId="urn:microsoft.com/office/officeart/2005/8/quickstyle/simple5" qsCatId="simple" csTypeId="urn:microsoft.com/office/officeart/2005/8/colors/accent1_2" csCatId="accent1" phldr="1"/>
      <dgm:spPr/>
    </dgm:pt>
    <dgm:pt modelId="{0E593AF5-99BA-4664-964D-829BED7E670D}">
      <dgm:prSet phldrT="[Текст]" custT="1"/>
      <dgm:spPr/>
      <dgm:t>
        <a:bodyPr/>
        <a:lstStyle/>
        <a:p>
          <a:pPr rtl="0"/>
          <a:r>
            <a:rPr lang="ru-RU" sz="1800" b="1" dirty="0" smtClean="0">
              <a:latin typeface="Constantia" pitchFamily="18" charset="0"/>
              <a:cs typeface="Times New Roman" pitchFamily="18" charset="0"/>
            </a:rPr>
            <a:t>1)Знакомство родителей с доступными для использования в домашних условиях методами стимуляции речевого развития и коррекции речевых недостатков</a:t>
          </a:r>
          <a:endParaRPr lang="ru-RU" sz="1800" dirty="0">
            <a:latin typeface="Constantia" pitchFamily="18" charset="0"/>
          </a:endParaRPr>
        </a:p>
      </dgm:t>
    </dgm:pt>
    <dgm:pt modelId="{D0C3F85B-D9AB-4C71-8D4E-41938F97F17D}" type="parTrans" cxnId="{7DFB3B02-24A9-4DC9-9A88-5FC84F45EE14}">
      <dgm:prSet/>
      <dgm:spPr/>
      <dgm:t>
        <a:bodyPr/>
        <a:lstStyle/>
        <a:p>
          <a:endParaRPr lang="ru-RU"/>
        </a:p>
      </dgm:t>
    </dgm:pt>
    <dgm:pt modelId="{C33501B8-66A6-4E33-93FF-F9DE45D8CC3A}" type="sibTrans" cxnId="{7DFB3B02-24A9-4DC9-9A88-5FC84F45EE14}">
      <dgm:prSet/>
      <dgm:spPr/>
      <dgm:t>
        <a:bodyPr/>
        <a:lstStyle/>
        <a:p>
          <a:endParaRPr lang="ru-RU"/>
        </a:p>
      </dgm:t>
    </dgm:pt>
    <dgm:pt modelId="{9EFAC49E-D1ED-4AB3-9675-383597C03431}">
      <dgm:prSet phldrT="[Текст]"/>
      <dgm:spPr/>
      <dgm:t>
        <a:bodyPr/>
        <a:lstStyle/>
        <a:p>
          <a:pPr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2) Обучение родителей совместным, имеющим коррекционное направление ,формам  деятельности с детьми</a:t>
          </a:r>
          <a:endParaRPr lang="ru-RU" dirty="0"/>
        </a:p>
      </dgm:t>
    </dgm:pt>
    <dgm:pt modelId="{F3BDD93E-9F33-4DAC-AB21-E80AE9CFA977}" type="parTrans" cxnId="{2804452E-604B-434A-A353-B65E72BAD57F}">
      <dgm:prSet/>
      <dgm:spPr/>
      <dgm:t>
        <a:bodyPr/>
        <a:lstStyle/>
        <a:p>
          <a:endParaRPr lang="ru-RU"/>
        </a:p>
      </dgm:t>
    </dgm:pt>
    <dgm:pt modelId="{8F61DF4E-7CB5-4132-96B4-59D7DF790445}" type="sibTrans" cxnId="{2804452E-604B-434A-A353-B65E72BAD57F}">
      <dgm:prSet/>
      <dgm:spPr/>
      <dgm:t>
        <a:bodyPr/>
        <a:lstStyle/>
        <a:p>
          <a:endParaRPr lang="ru-RU"/>
        </a:p>
      </dgm:t>
    </dgm:pt>
    <dgm:pt modelId="{715EAE6E-71EE-4923-87A0-0499686AD00A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3) Создание эмоционального контакта между родителями и детьми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C874FC36-AE54-4077-9F79-970A8A6E83D3}" type="sibTrans" cxnId="{79F9A8F9-E2FE-48D8-B041-5A47ED1F1940}">
      <dgm:prSet/>
      <dgm:spPr/>
      <dgm:t>
        <a:bodyPr/>
        <a:lstStyle/>
        <a:p>
          <a:endParaRPr lang="ru-RU"/>
        </a:p>
      </dgm:t>
    </dgm:pt>
    <dgm:pt modelId="{0861E7C6-65E9-4EAD-95EC-F864892474CE}" type="parTrans" cxnId="{79F9A8F9-E2FE-48D8-B041-5A47ED1F1940}">
      <dgm:prSet/>
      <dgm:spPr/>
      <dgm:t>
        <a:bodyPr/>
        <a:lstStyle/>
        <a:p>
          <a:endParaRPr lang="ru-RU"/>
        </a:p>
      </dgm:t>
    </dgm:pt>
    <dgm:pt modelId="{773B9DB3-1FF3-4341-9619-96F6399D55C7}" type="pres">
      <dgm:prSet presAssocID="{11919FAF-BF17-49B8-A0C4-AB4505985CF1}" presName="linearFlow" presStyleCnt="0">
        <dgm:presLayoutVars>
          <dgm:resizeHandles val="exact"/>
        </dgm:presLayoutVars>
      </dgm:prSet>
      <dgm:spPr/>
    </dgm:pt>
    <dgm:pt modelId="{1F84A2F6-0ECD-45BF-B2A0-D5E5C7041F0D}" type="pres">
      <dgm:prSet presAssocID="{0E593AF5-99BA-4664-964D-829BED7E670D}" presName="node" presStyleLbl="node1" presStyleIdx="0" presStyleCnt="3" custScaleX="470588" custLinFactNeighborX="-1306" custLinFactNeighborY="-5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77DBA1-93D6-48BF-AFB1-A87ED8DB3EA7}" type="pres">
      <dgm:prSet presAssocID="{C33501B8-66A6-4E33-93FF-F9DE45D8CC3A}" presName="sibTrans" presStyleLbl="sibTrans2D1" presStyleIdx="0" presStyleCnt="2"/>
      <dgm:spPr/>
      <dgm:t>
        <a:bodyPr/>
        <a:lstStyle/>
        <a:p>
          <a:endParaRPr lang="ru-RU"/>
        </a:p>
      </dgm:t>
    </dgm:pt>
    <dgm:pt modelId="{9205543D-126F-4AB0-BAB2-CF20276B5055}" type="pres">
      <dgm:prSet presAssocID="{C33501B8-66A6-4E33-93FF-F9DE45D8CC3A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87BF8BBE-3DBB-46F4-8307-2D8E6B4B6799}" type="pres">
      <dgm:prSet presAssocID="{9EFAC49E-D1ED-4AB3-9675-383597C03431}" presName="node" presStyleLbl="node1" presStyleIdx="1" presStyleCnt="3" custScaleX="4705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DCCF77-538E-41E2-83C2-705D6915977F}" type="pres">
      <dgm:prSet presAssocID="{8F61DF4E-7CB5-4132-96B4-59D7DF790445}" presName="sibTrans" presStyleLbl="sibTrans2D1" presStyleIdx="1" presStyleCnt="2"/>
      <dgm:spPr/>
      <dgm:t>
        <a:bodyPr/>
        <a:lstStyle/>
        <a:p>
          <a:endParaRPr lang="ru-RU"/>
        </a:p>
      </dgm:t>
    </dgm:pt>
    <dgm:pt modelId="{B5AF7BA6-45BB-4D87-BC92-68BDEEFAC60E}" type="pres">
      <dgm:prSet presAssocID="{8F61DF4E-7CB5-4132-96B4-59D7DF790445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9EC8734B-757F-43CC-91A1-B51CA3B88560}" type="pres">
      <dgm:prSet presAssocID="{715EAE6E-71EE-4923-87A0-0499686AD00A}" presName="node" presStyleLbl="node1" presStyleIdx="2" presStyleCnt="3" custScaleX="470588" custLinFactNeighborY="224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E7E5B03-B370-4624-8691-76D3A88CFFF3}" type="presOf" srcId="{0E593AF5-99BA-4664-964D-829BED7E670D}" destId="{1F84A2F6-0ECD-45BF-B2A0-D5E5C7041F0D}" srcOrd="0" destOrd="0" presId="urn:microsoft.com/office/officeart/2005/8/layout/process2"/>
    <dgm:cxn modelId="{79F9A8F9-E2FE-48D8-B041-5A47ED1F1940}" srcId="{11919FAF-BF17-49B8-A0C4-AB4505985CF1}" destId="{715EAE6E-71EE-4923-87A0-0499686AD00A}" srcOrd="2" destOrd="0" parTransId="{0861E7C6-65E9-4EAD-95EC-F864892474CE}" sibTransId="{C874FC36-AE54-4077-9F79-970A8A6E83D3}"/>
    <dgm:cxn modelId="{EA0360CF-B20F-4FA1-B661-1F6277E17478}" type="presOf" srcId="{11919FAF-BF17-49B8-A0C4-AB4505985CF1}" destId="{773B9DB3-1FF3-4341-9619-96F6399D55C7}" srcOrd="0" destOrd="0" presId="urn:microsoft.com/office/officeart/2005/8/layout/process2"/>
    <dgm:cxn modelId="{C8E89CF2-04F3-4FD8-B011-96836056F041}" type="presOf" srcId="{8F61DF4E-7CB5-4132-96B4-59D7DF790445}" destId="{B5AF7BA6-45BB-4D87-BC92-68BDEEFAC60E}" srcOrd="1" destOrd="0" presId="urn:microsoft.com/office/officeart/2005/8/layout/process2"/>
    <dgm:cxn modelId="{50F277EE-A40E-480C-A3A2-51CFB4B660D9}" type="presOf" srcId="{9EFAC49E-D1ED-4AB3-9675-383597C03431}" destId="{87BF8BBE-3DBB-46F4-8307-2D8E6B4B6799}" srcOrd="0" destOrd="0" presId="urn:microsoft.com/office/officeart/2005/8/layout/process2"/>
    <dgm:cxn modelId="{2804452E-604B-434A-A353-B65E72BAD57F}" srcId="{11919FAF-BF17-49B8-A0C4-AB4505985CF1}" destId="{9EFAC49E-D1ED-4AB3-9675-383597C03431}" srcOrd="1" destOrd="0" parTransId="{F3BDD93E-9F33-4DAC-AB21-E80AE9CFA977}" sibTransId="{8F61DF4E-7CB5-4132-96B4-59D7DF790445}"/>
    <dgm:cxn modelId="{6A1F6C5B-CDCC-4D17-AA00-957C56EB02AA}" type="presOf" srcId="{C33501B8-66A6-4E33-93FF-F9DE45D8CC3A}" destId="{9205543D-126F-4AB0-BAB2-CF20276B5055}" srcOrd="1" destOrd="0" presId="urn:microsoft.com/office/officeart/2005/8/layout/process2"/>
    <dgm:cxn modelId="{44E018D0-157E-4619-820E-093A092C1CAF}" type="presOf" srcId="{C33501B8-66A6-4E33-93FF-F9DE45D8CC3A}" destId="{F077DBA1-93D6-48BF-AFB1-A87ED8DB3EA7}" srcOrd="0" destOrd="0" presId="urn:microsoft.com/office/officeart/2005/8/layout/process2"/>
    <dgm:cxn modelId="{B756D8D0-990E-4566-80F9-2252EEA4F2E1}" type="presOf" srcId="{715EAE6E-71EE-4923-87A0-0499686AD00A}" destId="{9EC8734B-757F-43CC-91A1-B51CA3B88560}" srcOrd="0" destOrd="0" presId="urn:microsoft.com/office/officeart/2005/8/layout/process2"/>
    <dgm:cxn modelId="{7DFB3B02-24A9-4DC9-9A88-5FC84F45EE14}" srcId="{11919FAF-BF17-49B8-A0C4-AB4505985CF1}" destId="{0E593AF5-99BA-4664-964D-829BED7E670D}" srcOrd="0" destOrd="0" parTransId="{D0C3F85B-D9AB-4C71-8D4E-41938F97F17D}" sibTransId="{C33501B8-66A6-4E33-93FF-F9DE45D8CC3A}"/>
    <dgm:cxn modelId="{CBB15BC3-F270-4A85-8599-9159F5D4A788}" type="presOf" srcId="{8F61DF4E-7CB5-4132-96B4-59D7DF790445}" destId="{2DDCCF77-538E-41E2-83C2-705D6915977F}" srcOrd="0" destOrd="0" presId="urn:microsoft.com/office/officeart/2005/8/layout/process2"/>
    <dgm:cxn modelId="{83A76951-1962-4549-97B7-574112A865A5}" type="presParOf" srcId="{773B9DB3-1FF3-4341-9619-96F6399D55C7}" destId="{1F84A2F6-0ECD-45BF-B2A0-D5E5C7041F0D}" srcOrd="0" destOrd="0" presId="urn:microsoft.com/office/officeart/2005/8/layout/process2"/>
    <dgm:cxn modelId="{F5245C39-2EF3-4333-8750-892B9E2B8DA2}" type="presParOf" srcId="{773B9DB3-1FF3-4341-9619-96F6399D55C7}" destId="{F077DBA1-93D6-48BF-AFB1-A87ED8DB3EA7}" srcOrd="1" destOrd="0" presId="urn:microsoft.com/office/officeart/2005/8/layout/process2"/>
    <dgm:cxn modelId="{31D1C1D0-8D74-4B62-B4F2-86F3DF0239B6}" type="presParOf" srcId="{F077DBA1-93D6-48BF-AFB1-A87ED8DB3EA7}" destId="{9205543D-126F-4AB0-BAB2-CF20276B5055}" srcOrd="0" destOrd="0" presId="urn:microsoft.com/office/officeart/2005/8/layout/process2"/>
    <dgm:cxn modelId="{440CDE81-C853-4CFD-A9A4-34849A810E07}" type="presParOf" srcId="{773B9DB3-1FF3-4341-9619-96F6399D55C7}" destId="{87BF8BBE-3DBB-46F4-8307-2D8E6B4B6799}" srcOrd="2" destOrd="0" presId="urn:microsoft.com/office/officeart/2005/8/layout/process2"/>
    <dgm:cxn modelId="{A69FC491-6115-4A76-AA20-A827CA4BD0E4}" type="presParOf" srcId="{773B9DB3-1FF3-4341-9619-96F6399D55C7}" destId="{2DDCCF77-538E-41E2-83C2-705D6915977F}" srcOrd="3" destOrd="0" presId="urn:microsoft.com/office/officeart/2005/8/layout/process2"/>
    <dgm:cxn modelId="{1E46DCA6-FB2A-4A60-BC13-451E2FED2C27}" type="presParOf" srcId="{2DDCCF77-538E-41E2-83C2-705D6915977F}" destId="{B5AF7BA6-45BB-4D87-BC92-68BDEEFAC60E}" srcOrd="0" destOrd="0" presId="urn:microsoft.com/office/officeart/2005/8/layout/process2"/>
    <dgm:cxn modelId="{769374BB-6DA7-4C88-8D96-4925BD3EE0DC}" type="presParOf" srcId="{773B9DB3-1FF3-4341-9619-96F6399D55C7}" destId="{9EC8734B-757F-43CC-91A1-B51CA3B88560}" srcOrd="4" destOrd="0" presId="urn:microsoft.com/office/officeart/2005/8/layout/process2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ACDE627-1616-4B09-83B1-3E0EC404B92B}" type="doc">
      <dgm:prSet loTypeId="urn:microsoft.com/office/officeart/2005/8/layout/default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5170847F-3B6D-4210-8E12-D74FB4829199}">
      <dgm:prSet phldrT="[Текст]"/>
      <dgm:spPr/>
      <dgm:t>
        <a:bodyPr/>
        <a:lstStyle/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«Артикуляционная гимнастика»</a:t>
          </a:r>
          <a:endParaRPr lang="ru-RU" dirty="0"/>
        </a:p>
      </dgm:t>
    </dgm:pt>
    <dgm:pt modelId="{86BFAD5D-217F-4E5B-8995-5978229DF9DB}" type="parTrans" cxnId="{AD5B7977-F254-4C0F-A4C5-B8F02A5617CA}">
      <dgm:prSet/>
      <dgm:spPr/>
      <dgm:t>
        <a:bodyPr/>
        <a:lstStyle/>
        <a:p>
          <a:endParaRPr lang="ru-RU"/>
        </a:p>
      </dgm:t>
    </dgm:pt>
    <dgm:pt modelId="{D0D5F8BC-9145-4E13-B5C4-C27A69C7747E}" type="sibTrans" cxnId="{AD5B7977-F254-4C0F-A4C5-B8F02A5617CA}">
      <dgm:prSet/>
      <dgm:spPr/>
      <dgm:t>
        <a:bodyPr/>
        <a:lstStyle/>
        <a:p>
          <a:endParaRPr lang="ru-RU"/>
        </a:p>
      </dgm:t>
    </dgm:pt>
    <dgm:pt modelId="{D14F5EE9-6EBD-4EE6-B467-0D4B3688532F}">
      <dgm:prSet phldrT="[Текст]"/>
      <dgm:spPr/>
      <dgm:t>
        <a:bodyPr/>
        <a:lstStyle/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«Развитие мелкой моторики»</a:t>
          </a:r>
          <a:endParaRPr lang="ru-RU" dirty="0"/>
        </a:p>
      </dgm:t>
    </dgm:pt>
    <dgm:pt modelId="{E957C40B-00B4-4656-A64C-8CBAD178FCA7}" type="parTrans" cxnId="{2FD396F1-1922-433E-85FE-CBA1B11C618B}">
      <dgm:prSet/>
      <dgm:spPr/>
      <dgm:t>
        <a:bodyPr/>
        <a:lstStyle/>
        <a:p>
          <a:endParaRPr lang="ru-RU"/>
        </a:p>
      </dgm:t>
    </dgm:pt>
    <dgm:pt modelId="{3F12922A-D050-493A-B9D6-1C6A4DAD0C39}" type="sibTrans" cxnId="{2FD396F1-1922-433E-85FE-CBA1B11C618B}">
      <dgm:prSet/>
      <dgm:spPr/>
      <dgm:t>
        <a:bodyPr/>
        <a:lstStyle/>
        <a:p>
          <a:endParaRPr lang="ru-RU"/>
        </a:p>
      </dgm:t>
    </dgm:pt>
    <dgm:pt modelId="{41D52300-F2D7-4C7E-AE80-7F01F305CB2D}">
      <dgm:prSet phldrT="[Текст]"/>
      <dgm:spPr/>
      <dgm:t>
        <a:bodyPr/>
        <a:lstStyle/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«Дыхательная гимнастика» </a:t>
          </a:r>
          <a:endParaRPr lang="ru-RU" dirty="0"/>
        </a:p>
      </dgm:t>
    </dgm:pt>
    <dgm:pt modelId="{B3A12EB1-0F33-44AC-89C2-05795EE41E5F}" type="parTrans" cxnId="{E9430578-1E9E-4C4C-8348-B71C89D047EA}">
      <dgm:prSet/>
      <dgm:spPr/>
      <dgm:t>
        <a:bodyPr/>
        <a:lstStyle/>
        <a:p>
          <a:endParaRPr lang="ru-RU"/>
        </a:p>
      </dgm:t>
    </dgm:pt>
    <dgm:pt modelId="{CC2D616B-2138-4E8E-B5D5-107A497A1DF1}" type="sibTrans" cxnId="{E9430578-1E9E-4C4C-8348-B71C89D047EA}">
      <dgm:prSet/>
      <dgm:spPr/>
      <dgm:t>
        <a:bodyPr/>
        <a:lstStyle/>
        <a:p>
          <a:endParaRPr lang="ru-RU"/>
        </a:p>
      </dgm:t>
    </dgm:pt>
    <dgm:pt modelId="{7719BECA-F59A-407F-ADEC-DDE5386ABAD9}">
      <dgm:prSet phldrT="[Текст]"/>
      <dgm:spPr/>
      <dgm:t>
        <a:bodyPr/>
        <a:lstStyle/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«Развитие внимания и мышления»</a:t>
          </a:r>
          <a:endParaRPr lang="ru-RU" dirty="0"/>
        </a:p>
      </dgm:t>
    </dgm:pt>
    <dgm:pt modelId="{C7B27B50-1619-4176-A02A-063F9A1B6BD7}" type="parTrans" cxnId="{BA865CB1-8215-4768-BC58-3B1B4FF5B9E8}">
      <dgm:prSet/>
      <dgm:spPr/>
      <dgm:t>
        <a:bodyPr/>
        <a:lstStyle/>
        <a:p>
          <a:endParaRPr lang="ru-RU"/>
        </a:p>
      </dgm:t>
    </dgm:pt>
    <dgm:pt modelId="{AA6AF21B-D1A5-43CB-A905-881024474BEB}" type="sibTrans" cxnId="{BA865CB1-8215-4768-BC58-3B1B4FF5B9E8}">
      <dgm:prSet/>
      <dgm:spPr/>
      <dgm:t>
        <a:bodyPr/>
        <a:lstStyle/>
        <a:p>
          <a:endParaRPr lang="ru-RU"/>
        </a:p>
      </dgm:t>
    </dgm:pt>
    <dgm:pt modelId="{AC121540-2DEC-45E9-BE81-37C237AD0D5E}">
      <dgm:prSet phldrT="[Текст]"/>
      <dgm:spPr/>
      <dgm:t>
        <a:bodyPr/>
        <a:lstStyle/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«Как следить за автоматизацией звуков в домашних условиях»</a:t>
          </a:r>
          <a:endParaRPr lang="ru-RU" dirty="0"/>
        </a:p>
      </dgm:t>
    </dgm:pt>
    <dgm:pt modelId="{93392C17-9F42-4D81-951C-14210C3A17A7}" type="parTrans" cxnId="{A0FB1BED-9052-465B-8EDF-0A8165E435B1}">
      <dgm:prSet/>
      <dgm:spPr/>
      <dgm:t>
        <a:bodyPr/>
        <a:lstStyle/>
        <a:p>
          <a:endParaRPr lang="ru-RU"/>
        </a:p>
      </dgm:t>
    </dgm:pt>
    <dgm:pt modelId="{E8B00841-E02A-4F0C-9EEF-624921DCF52C}" type="sibTrans" cxnId="{A0FB1BED-9052-465B-8EDF-0A8165E435B1}">
      <dgm:prSet/>
      <dgm:spPr/>
      <dgm:t>
        <a:bodyPr/>
        <a:lstStyle/>
        <a:p>
          <a:endParaRPr lang="ru-RU"/>
        </a:p>
      </dgm:t>
    </dgm:pt>
    <dgm:pt modelId="{8C95FF38-9A2B-4D44-9954-D1B461570031}">
      <dgm:prSet/>
      <dgm:spPr/>
      <dgm:t>
        <a:bodyPr/>
        <a:lstStyle/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«Выполнение домашнего задания» </a:t>
          </a:r>
          <a:endParaRPr lang="ru-RU" b="0" i="1" dirty="0" smtClean="0">
            <a:latin typeface="Times New Roman" pitchFamily="18" charset="0"/>
            <a:cs typeface="Times New Roman" pitchFamily="18" charset="0"/>
          </a:endParaRPr>
        </a:p>
      </dgm:t>
    </dgm:pt>
    <dgm:pt modelId="{28888914-D7CE-4339-BAB5-955EFD94BFC6}" type="parTrans" cxnId="{424D6B1A-9744-4356-AC29-2C90798E61E9}">
      <dgm:prSet/>
      <dgm:spPr/>
      <dgm:t>
        <a:bodyPr/>
        <a:lstStyle/>
        <a:p>
          <a:endParaRPr lang="ru-RU"/>
        </a:p>
      </dgm:t>
    </dgm:pt>
    <dgm:pt modelId="{33FC575C-01CD-4DA7-8083-6911C97F98A9}" type="sibTrans" cxnId="{424D6B1A-9744-4356-AC29-2C90798E61E9}">
      <dgm:prSet/>
      <dgm:spPr/>
      <dgm:t>
        <a:bodyPr/>
        <a:lstStyle/>
        <a:p>
          <a:endParaRPr lang="ru-RU"/>
        </a:p>
      </dgm:t>
    </dgm:pt>
    <dgm:pt modelId="{C8C7B5DF-F205-40F3-A78A-1DFBBE652993}" type="pres">
      <dgm:prSet presAssocID="{CACDE627-1616-4B09-83B1-3E0EC404B9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559ECE5-12E1-4FFC-BF28-803498312F94}" type="pres">
      <dgm:prSet presAssocID="{5170847F-3B6D-4210-8E12-D74FB4829199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FF5C7D-5D8F-4D98-AE2A-B4F471B215CC}" type="pres">
      <dgm:prSet presAssocID="{D0D5F8BC-9145-4E13-B5C4-C27A69C7747E}" presName="sibTrans" presStyleCnt="0"/>
      <dgm:spPr/>
    </dgm:pt>
    <dgm:pt modelId="{A1C8AAC0-16B8-45DD-B630-B1B7123D1D22}" type="pres">
      <dgm:prSet presAssocID="{D14F5EE9-6EBD-4EE6-B467-0D4B3688532F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BDC938-2BA3-4841-88FB-B0E9B0A6E49A}" type="pres">
      <dgm:prSet presAssocID="{3F12922A-D050-493A-B9D6-1C6A4DAD0C39}" presName="sibTrans" presStyleCnt="0"/>
      <dgm:spPr/>
    </dgm:pt>
    <dgm:pt modelId="{5BC63D44-99B7-4ABA-B70A-6D33E2242CD4}" type="pres">
      <dgm:prSet presAssocID="{41D52300-F2D7-4C7E-AE80-7F01F305CB2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FFA51D-BF3D-4D1B-A0B1-2386381BC60D}" type="pres">
      <dgm:prSet presAssocID="{CC2D616B-2138-4E8E-B5D5-107A497A1DF1}" presName="sibTrans" presStyleCnt="0"/>
      <dgm:spPr/>
    </dgm:pt>
    <dgm:pt modelId="{5E503ADE-4A13-400F-86C0-6F4FED3C9A40}" type="pres">
      <dgm:prSet presAssocID="{8C95FF38-9A2B-4D44-9954-D1B461570031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3142BB-3949-4CC2-A0A1-FC2A76A5CE8D}" type="pres">
      <dgm:prSet presAssocID="{33FC575C-01CD-4DA7-8083-6911C97F98A9}" presName="sibTrans" presStyleCnt="0"/>
      <dgm:spPr/>
    </dgm:pt>
    <dgm:pt modelId="{A0594BDA-DD73-40C2-A6F4-DAF5F751996D}" type="pres">
      <dgm:prSet presAssocID="{7719BECA-F59A-407F-ADEC-DDE5386ABAD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1E9636-A732-41AE-8958-5772DCCDBE29}" type="pres">
      <dgm:prSet presAssocID="{AA6AF21B-D1A5-43CB-A905-881024474BEB}" presName="sibTrans" presStyleCnt="0"/>
      <dgm:spPr/>
    </dgm:pt>
    <dgm:pt modelId="{B29DAAC0-38F0-4264-ACB5-1F0C757DE411}" type="pres">
      <dgm:prSet presAssocID="{AC121540-2DEC-45E9-BE81-37C237AD0D5E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394AEEB-F97D-423C-89D4-937C57C9DB1E}" type="presOf" srcId="{7719BECA-F59A-407F-ADEC-DDE5386ABAD9}" destId="{A0594BDA-DD73-40C2-A6F4-DAF5F751996D}" srcOrd="0" destOrd="0" presId="urn:microsoft.com/office/officeart/2005/8/layout/default"/>
    <dgm:cxn modelId="{513EFDB4-9A79-405A-9D93-A592E6178937}" type="presOf" srcId="{CACDE627-1616-4B09-83B1-3E0EC404B92B}" destId="{C8C7B5DF-F205-40F3-A78A-1DFBBE652993}" srcOrd="0" destOrd="0" presId="urn:microsoft.com/office/officeart/2005/8/layout/default"/>
    <dgm:cxn modelId="{3C370274-F268-46C7-A803-768D84B8C6A5}" type="presOf" srcId="{5170847F-3B6D-4210-8E12-D74FB4829199}" destId="{F559ECE5-12E1-4FFC-BF28-803498312F94}" srcOrd="0" destOrd="0" presId="urn:microsoft.com/office/officeart/2005/8/layout/default"/>
    <dgm:cxn modelId="{AD6AD332-B43E-4839-B29A-BAD4D0F1352A}" type="presOf" srcId="{D14F5EE9-6EBD-4EE6-B467-0D4B3688532F}" destId="{A1C8AAC0-16B8-45DD-B630-B1B7123D1D22}" srcOrd="0" destOrd="0" presId="urn:microsoft.com/office/officeart/2005/8/layout/default"/>
    <dgm:cxn modelId="{2357E648-BF31-43DF-9B7B-B2CD51970029}" type="presOf" srcId="{41D52300-F2D7-4C7E-AE80-7F01F305CB2D}" destId="{5BC63D44-99B7-4ABA-B70A-6D33E2242CD4}" srcOrd="0" destOrd="0" presId="urn:microsoft.com/office/officeart/2005/8/layout/default"/>
    <dgm:cxn modelId="{73AF8A5B-EA3B-4B91-A326-216DFC8663B1}" type="presOf" srcId="{AC121540-2DEC-45E9-BE81-37C237AD0D5E}" destId="{B29DAAC0-38F0-4264-ACB5-1F0C757DE411}" srcOrd="0" destOrd="0" presId="urn:microsoft.com/office/officeart/2005/8/layout/default"/>
    <dgm:cxn modelId="{BA865CB1-8215-4768-BC58-3B1B4FF5B9E8}" srcId="{CACDE627-1616-4B09-83B1-3E0EC404B92B}" destId="{7719BECA-F59A-407F-ADEC-DDE5386ABAD9}" srcOrd="4" destOrd="0" parTransId="{C7B27B50-1619-4176-A02A-063F9A1B6BD7}" sibTransId="{AA6AF21B-D1A5-43CB-A905-881024474BEB}"/>
    <dgm:cxn modelId="{FC584591-8E95-4C3B-A8B6-4FDC0ABF21CA}" type="presOf" srcId="{8C95FF38-9A2B-4D44-9954-D1B461570031}" destId="{5E503ADE-4A13-400F-86C0-6F4FED3C9A40}" srcOrd="0" destOrd="0" presId="urn:microsoft.com/office/officeart/2005/8/layout/default"/>
    <dgm:cxn modelId="{E9430578-1E9E-4C4C-8348-B71C89D047EA}" srcId="{CACDE627-1616-4B09-83B1-3E0EC404B92B}" destId="{41D52300-F2D7-4C7E-AE80-7F01F305CB2D}" srcOrd="2" destOrd="0" parTransId="{B3A12EB1-0F33-44AC-89C2-05795EE41E5F}" sibTransId="{CC2D616B-2138-4E8E-B5D5-107A497A1DF1}"/>
    <dgm:cxn modelId="{AD5B7977-F254-4C0F-A4C5-B8F02A5617CA}" srcId="{CACDE627-1616-4B09-83B1-3E0EC404B92B}" destId="{5170847F-3B6D-4210-8E12-D74FB4829199}" srcOrd="0" destOrd="0" parTransId="{86BFAD5D-217F-4E5B-8995-5978229DF9DB}" sibTransId="{D0D5F8BC-9145-4E13-B5C4-C27A69C7747E}"/>
    <dgm:cxn modelId="{424D6B1A-9744-4356-AC29-2C90798E61E9}" srcId="{CACDE627-1616-4B09-83B1-3E0EC404B92B}" destId="{8C95FF38-9A2B-4D44-9954-D1B461570031}" srcOrd="3" destOrd="0" parTransId="{28888914-D7CE-4339-BAB5-955EFD94BFC6}" sibTransId="{33FC575C-01CD-4DA7-8083-6911C97F98A9}"/>
    <dgm:cxn modelId="{2FD396F1-1922-433E-85FE-CBA1B11C618B}" srcId="{CACDE627-1616-4B09-83B1-3E0EC404B92B}" destId="{D14F5EE9-6EBD-4EE6-B467-0D4B3688532F}" srcOrd="1" destOrd="0" parTransId="{E957C40B-00B4-4656-A64C-8CBAD178FCA7}" sibTransId="{3F12922A-D050-493A-B9D6-1C6A4DAD0C39}"/>
    <dgm:cxn modelId="{A0FB1BED-9052-465B-8EDF-0A8165E435B1}" srcId="{CACDE627-1616-4B09-83B1-3E0EC404B92B}" destId="{AC121540-2DEC-45E9-BE81-37C237AD0D5E}" srcOrd="5" destOrd="0" parTransId="{93392C17-9F42-4D81-951C-14210C3A17A7}" sibTransId="{E8B00841-E02A-4F0C-9EEF-624921DCF52C}"/>
    <dgm:cxn modelId="{0602AEC3-E327-4B89-B81F-840EABFD2B22}" type="presParOf" srcId="{C8C7B5DF-F205-40F3-A78A-1DFBBE652993}" destId="{F559ECE5-12E1-4FFC-BF28-803498312F94}" srcOrd="0" destOrd="0" presId="urn:microsoft.com/office/officeart/2005/8/layout/default"/>
    <dgm:cxn modelId="{16AEA7EF-DF3A-46E0-BC91-F61F09708759}" type="presParOf" srcId="{C8C7B5DF-F205-40F3-A78A-1DFBBE652993}" destId="{01FF5C7D-5D8F-4D98-AE2A-B4F471B215CC}" srcOrd="1" destOrd="0" presId="urn:microsoft.com/office/officeart/2005/8/layout/default"/>
    <dgm:cxn modelId="{C509B06D-D755-4C11-9895-F1A499116786}" type="presParOf" srcId="{C8C7B5DF-F205-40F3-A78A-1DFBBE652993}" destId="{A1C8AAC0-16B8-45DD-B630-B1B7123D1D22}" srcOrd="2" destOrd="0" presId="urn:microsoft.com/office/officeart/2005/8/layout/default"/>
    <dgm:cxn modelId="{F0482F66-73E7-49CF-80FC-8A2073397B23}" type="presParOf" srcId="{C8C7B5DF-F205-40F3-A78A-1DFBBE652993}" destId="{25BDC938-2BA3-4841-88FB-B0E9B0A6E49A}" srcOrd="3" destOrd="0" presId="urn:microsoft.com/office/officeart/2005/8/layout/default"/>
    <dgm:cxn modelId="{90E64172-39B3-4831-BB24-6F6B6E80BCC9}" type="presParOf" srcId="{C8C7B5DF-F205-40F3-A78A-1DFBBE652993}" destId="{5BC63D44-99B7-4ABA-B70A-6D33E2242CD4}" srcOrd="4" destOrd="0" presId="urn:microsoft.com/office/officeart/2005/8/layout/default"/>
    <dgm:cxn modelId="{382B9776-B830-432D-9534-8B19F6C0104D}" type="presParOf" srcId="{C8C7B5DF-F205-40F3-A78A-1DFBBE652993}" destId="{1EFFA51D-BF3D-4D1B-A0B1-2386381BC60D}" srcOrd="5" destOrd="0" presId="urn:microsoft.com/office/officeart/2005/8/layout/default"/>
    <dgm:cxn modelId="{FCB7480B-8877-498F-9369-4AACD585C09D}" type="presParOf" srcId="{C8C7B5DF-F205-40F3-A78A-1DFBBE652993}" destId="{5E503ADE-4A13-400F-86C0-6F4FED3C9A40}" srcOrd="6" destOrd="0" presId="urn:microsoft.com/office/officeart/2005/8/layout/default"/>
    <dgm:cxn modelId="{18EFF8C4-42D3-411A-9B36-BA29967B6964}" type="presParOf" srcId="{C8C7B5DF-F205-40F3-A78A-1DFBBE652993}" destId="{4F3142BB-3949-4CC2-A0A1-FC2A76A5CE8D}" srcOrd="7" destOrd="0" presId="urn:microsoft.com/office/officeart/2005/8/layout/default"/>
    <dgm:cxn modelId="{0B2FFC59-3063-4A88-AC1D-28BD543834EA}" type="presParOf" srcId="{C8C7B5DF-F205-40F3-A78A-1DFBBE652993}" destId="{A0594BDA-DD73-40C2-A6F4-DAF5F751996D}" srcOrd="8" destOrd="0" presId="urn:microsoft.com/office/officeart/2005/8/layout/default"/>
    <dgm:cxn modelId="{8ECC61A6-C060-4F33-9307-46AE276250F9}" type="presParOf" srcId="{C8C7B5DF-F205-40F3-A78A-1DFBBE652993}" destId="{2E1E9636-A732-41AE-8958-5772DCCDBE29}" srcOrd="9" destOrd="0" presId="urn:microsoft.com/office/officeart/2005/8/layout/default"/>
    <dgm:cxn modelId="{8D398FF5-B205-4178-8D7F-32B950D77305}" type="presParOf" srcId="{C8C7B5DF-F205-40F3-A78A-1DFBBE652993}" destId="{B29DAAC0-38F0-4264-ACB5-1F0C757DE411}" srcOrd="10" destOrd="0" presId="urn:microsoft.com/office/officeart/2005/8/layout/default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69D19E9-6569-4627-8814-51E22BC53057}" type="doc">
      <dgm:prSet loTypeId="urn:microsoft.com/office/officeart/2005/8/layout/process2" loCatId="process" qsTypeId="urn:microsoft.com/office/officeart/2005/8/quickstyle/simple5" qsCatId="simple" csTypeId="urn:microsoft.com/office/officeart/2005/8/colors/accent1_2" csCatId="accent1" phldr="1"/>
      <dgm:spPr/>
    </dgm:pt>
    <dgm:pt modelId="{5E6B10C8-6F4A-4742-9655-9FC9DC90AE1F}">
      <dgm:prSet phldrT="[Текст]" custT="1"/>
      <dgm:spPr/>
      <dgm:t>
        <a:bodyPr/>
        <a:lstStyle/>
        <a:p>
          <a:pPr rtl="0"/>
          <a:r>
            <a:rPr lang="ru-RU" sz="1800" b="0" dirty="0" smtClean="0">
              <a:latin typeface="Times New Roman" pitchFamily="18" charset="0"/>
              <a:cs typeface="Times New Roman" pitchFamily="18" charset="0"/>
            </a:rPr>
            <a:t>1) В </a:t>
          </a:r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индивидуальных консультациях </a:t>
          </a:r>
          <a:r>
            <a:rPr lang="ru-RU" sz="1800" b="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май</a:t>
          </a:r>
          <a:r>
            <a:rPr lang="ru-RU" sz="1800" b="0" dirty="0" smtClean="0">
              <a:latin typeface="Times New Roman" pitchFamily="18" charset="0"/>
              <a:cs typeface="Times New Roman" pitchFamily="18" charset="0"/>
            </a:rPr>
            <a:t>) с целью информирования родителей об итогах проведенной с детьми работы</a:t>
          </a:r>
          <a:endParaRPr lang="ru-RU" sz="1800" dirty="0"/>
        </a:p>
      </dgm:t>
    </dgm:pt>
    <dgm:pt modelId="{3ED02927-DE5C-4E30-9119-3CF0F15386FE}" type="parTrans" cxnId="{E7A05C7C-8DB9-4CC8-B6D0-F5CC493AAEE9}">
      <dgm:prSet/>
      <dgm:spPr/>
      <dgm:t>
        <a:bodyPr/>
        <a:lstStyle/>
        <a:p>
          <a:endParaRPr lang="ru-RU"/>
        </a:p>
      </dgm:t>
    </dgm:pt>
    <dgm:pt modelId="{86F279C4-9998-4AC2-AAF5-C07DF98F4D90}" type="sibTrans" cxnId="{E7A05C7C-8DB9-4CC8-B6D0-F5CC493AAEE9}">
      <dgm:prSet/>
      <dgm:spPr/>
      <dgm:t>
        <a:bodyPr/>
        <a:lstStyle/>
        <a:p>
          <a:endParaRPr lang="ru-RU"/>
        </a:p>
      </dgm:t>
    </dgm:pt>
    <dgm:pt modelId="{CC30C508-DE7E-442B-928B-47D84AAB4D21}">
      <dgm:prSet phldrT="[Текст]" custT="1"/>
      <dgm:spPr/>
      <dgm:t>
        <a:bodyPr/>
        <a:lstStyle/>
        <a:p>
          <a:pPr rtl="0"/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2)</a:t>
          </a:r>
          <a:r>
            <a:rPr lang="ru-RU" sz="1800" dirty="0" smtClean="0"/>
            <a:t> 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В проведении </a:t>
          </a:r>
          <a:r>
            <a:rPr lang="ru-RU" sz="1800" b="1" i="0" dirty="0" smtClean="0">
              <a:latin typeface="Times New Roman" pitchFamily="18" charset="0"/>
              <a:cs typeface="Times New Roman" pitchFamily="18" charset="0"/>
            </a:rPr>
            <a:t>речевых праздников 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(апрель) с целью закрепления коммуникативных умений и навыков, осознания необходимости правильной речи, закрепления пройденного материала </a:t>
          </a:r>
          <a:endParaRPr lang="ru-RU" sz="1800" dirty="0"/>
        </a:p>
      </dgm:t>
    </dgm:pt>
    <dgm:pt modelId="{0F43E16C-A37D-4DA7-9A34-E351803A05C2}" type="sibTrans" cxnId="{E76EB185-EAE5-4089-A9B2-1C22D59BD356}">
      <dgm:prSet/>
      <dgm:spPr/>
      <dgm:t>
        <a:bodyPr/>
        <a:lstStyle/>
        <a:p>
          <a:endParaRPr lang="ru-RU"/>
        </a:p>
      </dgm:t>
    </dgm:pt>
    <dgm:pt modelId="{93666611-13D4-4342-B25E-CAF7BC022361}" type="parTrans" cxnId="{E76EB185-EAE5-4089-A9B2-1C22D59BD356}">
      <dgm:prSet/>
      <dgm:spPr/>
      <dgm:t>
        <a:bodyPr/>
        <a:lstStyle/>
        <a:p>
          <a:endParaRPr lang="ru-RU"/>
        </a:p>
      </dgm:t>
    </dgm:pt>
    <dgm:pt modelId="{566DA5CF-E46E-419F-928E-3FBE1FCE97F5}">
      <dgm:prSet phldrT="[Текст]" custT="1"/>
      <dgm:spPr/>
      <dgm:t>
        <a:bodyPr/>
        <a:lstStyle/>
        <a:p>
          <a:pPr rtl="0"/>
          <a:r>
            <a:rPr lang="ru-RU" sz="1800" b="0" dirty="0" smtClean="0">
              <a:latin typeface="Times New Roman" pitchFamily="18" charset="0"/>
              <a:cs typeface="Times New Roman" pitchFamily="18" charset="0"/>
            </a:rPr>
            <a:t>3) 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В проведении </a:t>
          </a:r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итогового родительского собрания 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ru-RU" sz="1800" i="1" dirty="0" smtClean="0">
              <a:latin typeface="Times New Roman" pitchFamily="18" charset="0"/>
              <a:cs typeface="Times New Roman" pitchFamily="18" charset="0"/>
            </a:rPr>
            <a:t>май)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, на котором даются рекомендации по закреплению полученных навыков правильной речи в летний период</a:t>
          </a:r>
          <a:r>
            <a:rPr lang="ru-RU" sz="1800" dirty="0" smtClean="0"/>
            <a:t/>
          </a:r>
          <a:br>
            <a:rPr lang="ru-RU" sz="1800" dirty="0" smtClean="0"/>
          </a:br>
          <a:endParaRPr lang="ru-RU" sz="1800" dirty="0"/>
        </a:p>
      </dgm:t>
    </dgm:pt>
    <dgm:pt modelId="{E7B1AE02-7E99-41FF-BFDA-CC156229453C}" type="parTrans" cxnId="{235FEE85-0499-4ECA-9B14-B15FEF1AA5A7}">
      <dgm:prSet/>
      <dgm:spPr/>
      <dgm:t>
        <a:bodyPr/>
        <a:lstStyle/>
        <a:p>
          <a:endParaRPr lang="ru-RU"/>
        </a:p>
      </dgm:t>
    </dgm:pt>
    <dgm:pt modelId="{6A7AE4C5-0ADB-42B6-9E27-1666CDF817AF}" type="sibTrans" cxnId="{235FEE85-0499-4ECA-9B14-B15FEF1AA5A7}">
      <dgm:prSet/>
      <dgm:spPr/>
      <dgm:t>
        <a:bodyPr/>
        <a:lstStyle/>
        <a:p>
          <a:endParaRPr lang="ru-RU"/>
        </a:p>
      </dgm:t>
    </dgm:pt>
    <dgm:pt modelId="{19F21472-D997-4B23-89EF-42710B79528D}" type="pres">
      <dgm:prSet presAssocID="{D69D19E9-6569-4627-8814-51E22BC53057}" presName="linearFlow" presStyleCnt="0">
        <dgm:presLayoutVars>
          <dgm:resizeHandles val="exact"/>
        </dgm:presLayoutVars>
      </dgm:prSet>
      <dgm:spPr/>
    </dgm:pt>
    <dgm:pt modelId="{3EE13EF0-85BB-4F97-9ECE-A43A6A0FBFF9}" type="pres">
      <dgm:prSet presAssocID="{5E6B10C8-6F4A-4742-9655-9FC9DC90AE1F}" presName="node" presStyleLbl="node1" presStyleIdx="0" presStyleCnt="3" custScaleX="4487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2AE4B1-0281-43A8-925B-57511890BBA1}" type="pres">
      <dgm:prSet presAssocID="{86F279C4-9998-4AC2-AAF5-C07DF98F4D90}" presName="sibTrans" presStyleLbl="sibTrans2D1" presStyleIdx="0" presStyleCnt="2"/>
      <dgm:spPr/>
      <dgm:t>
        <a:bodyPr/>
        <a:lstStyle/>
        <a:p>
          <a:endParaRPr lang="ru-RU"/>
        </a:p>
      </dgm:t>
    </dgm:pt>
    <dgm:pt modelId="{A1208349-C90D-4EBE-BD0D-B02B4B7099D6}" type="pres">
      <dgm:prSet presAssocID="{86F279C4-9998-4AC2-AAF5-C07DF98F4D90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72ADD72F-24F2-434A-A6A0-47BDF8AE5388}" type="pres">
      <dgm:prSet presAssocID="{CC30C508-DE7E-442B-928B-47D84AAB4D21}" presName="node" presStyleLbl="node1" presStyleIdx="1" presStyleCnt="3" custScaleX="448718" custLinFactNeighborY="-153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9B1F87-2F7C-4EE0-B730-17444F01B3EF}" type="pres">
      <dgm:prSet presAssocID="{0F43E16C-A37D-4DA7-9A34-E351803A05C2}" presName="sibTrans" presStyleLbl="sibTrans2D1" presStyleIdx="1" presStyleCnt="2"/>
      <dgm:spPr/>
      <dgm:t>
        <a:bodyPr/>
        <a:lstStyle/>
        <a:p>
          <a:endParaRPr lang="ru-RU"/>
        </a:p>
      </dgm:t>
    </dgm:pt>
    <dgm:pt modelId="{45F83DF7-EF5E-446E-B0F8-47E9283BB537}" type="pres">
      <dgm:prSet presAssocID="{0F43E16C-A37D-4DA7-9A34-E351803A05C2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D59023DE-3376-4544-AAEE-124F2E76D033}" type="pres">
      <dgm:prSet presAssocID="{566DA5CF-E46E-419F-928E-3FBE1FCE97F5}" presName="node" presStyleLbl="node1" presStyleIdx="2" presStyleCnt="3" custScaleX="448718" custScaleY="1521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35FEE85-0499-4ECA-9B14-B15FEF1AA5A7}" srcId="{D69D19E9-6569-4627-8814-51E22BC53057}" destId="{566DA5CF-E46E-419F-928E-3FBE1FCE97F5}" srcOrd="2" destOrd="0" parTransId="{E7B1AE02-7E99-41FF-BFDA-CC156229453C}" sibTransId="{6A7AE4C5-0ADB-42B6-9E27-1666CDF817AF}"/>
    <dgm:cxn modelId="{E76EB185-EAE5-4089-A9B2-1C22D59BD356}" srcId="{D69D19E9-6569-4627-8814-51E22BC53057}" destId="{CC30C508-DE7E-442B-928B-47D84AAB4D21}" srcOrd="1" destOrd="0" parTransId="{93666611-13D4-4342-B25E-CAF7BC022361}" sibTransId="{0F43E16C-A37D-4DA7-9A34-E351803A05C2}"/>
    <dgm:cxn modelId="{E7A05C7C-8DB9-4CC8-B6D0-F5CC493AAEE9}" srcId="{D69D19E9-6569-4627-8814-51E22BC53057}" destId="{5E6B10C8-6F4A-4742-9655-9FC9DC90AE1F}" srcOrd="0" destOrd="0" parTransId="{3ED02927-DE5C-4E30-9119-3CF0F15386FE}" sibTransId="{86F279C4-9998-4AC2-AAF5-C07DF98F4D90}"/>
    <dgm:cxn modelId="{94E3F527-90A9-404B-9055-F0D5900713CA}" type="presOf" srcId="{0F43E16C-A37D-4DA7-9A34-E351803A05C2}" destId="{9C9B1F87-2F7C-4EE0-B730-17444F01B3EF}" srcOrd="0" destOrd="0" presId="urn:microsoft.com/office/officeart/2005/8/layout/process2"/>
    <dgm:cxn modelId="{0958DE4F-9C80-4C46-9635-0BC9019D40EA}" type="presOf" srcId="{D69D19E9-6569-4627-8814-51E22BC53057}" destId="{19F21472-D997-4B23-89EF-42710B79528D}" srcOrd="0" destOrd="0" presId="urn:microsoft.com/office/officeart/2005/8/layout/process2"/>
    <dgm:cxn modelId="{474C2FA6-83AA-41ED-976F-7914B0369F2F}" type="presOf" srcId="{5E6B10C8-6F4A-4742-9655-9FC9DC90AE1F}" destId="{3EE13EF0-85BB-4F97-9ECE-A43A6A0FBFF9}" srcOrd="0" destOrd="0" presId="urn:microsoft.com/office/officeart/2005/8/layout/process2"/>
    <dgm:cxn modelId="{D6946E01-CD91-4B9A-AAAC-E6C50A2FE17A}" type="presOf" srcId="{86F279C4-9998-4AC2-AAF5-C07DF98F4D90}" destId="{212AE4B1-0281-43A8-925B-57511890BBA1}" srcOrd="0" destOrd="0" presId="urn:microsoft.com/office/officeart/2005/8/layout/process2"/>
    <dgm:cxn modelId="{82191C39-8C4B-4CB1-9AB4-8242627CD30F}" type="presOf" srcId="{86F279C4-9998-4AC2-AAF5-C07DF98F4D90}" destId="{A1208349-C90D-4EBE-BD0D-B02B4B7099D6}" srcOrd="1" destOrd="0" presId="urn:microsoft.com/office/officeart/2005/8/layout/process2"/>
    <dgm:cxn modelId="{BDF24E14-56FE-4846-B6A0-1CA0DC934A9E}" type="presOf" srcId="{0F43E16C-A37D-4DA7-9A34-E351803A05C2}" destId="{45F83DF7-EF5E-446E-B0F8-47E9283BB537}" srcOrd="1" destOrd="0" presId="urn:microsoft.com/office/officeart/2005/8/layout/process2"/>
    <dgm:cxn modelId="{B5888105-5316-41D7-86CE-7B4411D21EBC}" type="presOf" srcId="{CC30C508-DE7E-442B-928B-47D84AAB4D21}" destId="{72ADD72F-24F2-434A-A6A0-47BDF8AE5388}" srcOrd="0" destOrd="0" presId="urn:microsoft.com/office/officeart/2005/8/layout/process2"/>
    <dgm:cxn modelId="{5D531326-3485-4976-A742-7DB4A236E65F}" type="presOf" srcId="{566DA5CF-E46E-419F-928E-3FBE1FCE97F5}" destId="{D59023DE-3376-4544-AAEE-124F2E76D033}" srcOrd="0" destOrd="0" presId="urn:microsoft.com/office/officeart/2005/8/layout/process2"/>
    <dgm:cxn modelId="{96C777AD-53B3-42B3-BDD3-268E584C43A8}" type="presParOf" srcId="{19F21472-D997-4B23-89EF-42710B79528D}" destId="{3EE13EF0-85BB-4F97-9ECE-A43A6A0FBFF9}" srcOrd="0" destOrd="0" presId="urn:microsoft.com/office/officeart/2005/8/layout/process2"/>
    <dgm:cxn modelId="{1ED6A1E7-49BC-4E37-AF54-C91858818E95}" type="presParOf" srcId="{19F21472-D997-4B23-89EF-42710B79528D}" destId="{212AE4B1-0281-43A8-925B-57511890BBA1}" srcOrd="1" destOrd="0" presId="urn:microsoft.com/office/officeart/2005/8/layout/process2"/>
    <dgm:cxn modelId="{0F24BEF6-6A8D-4818-9498-CF18256ECD33}" type="presParOf" srcId="{212AE4B1-0281-43A8-925B-57511890BBA1}" destId="{A1208349-C90D-4EBE-BD0D-B02B4B7099D6}" srcOrd="0" destOrd="0" presId="urn:microsoft.com/office/officeart/2005/8/layout/process2"/>
    <dgm:cxn modelId="{0350215B-523F-41A3-89EC-783E0D53BE96}" type="presParOf" srcId="{19F21472-D997-4B23-89EF-42710B79528D}" destId="{72ADD72F-24F2-434A-A6A0-47BDF8AE5388}" srcOrd="2" destOrd="0" presId="urn:microsoft.com/office/officeart/2005/8/layout/process2"/>
    <dgm:cxn modelId="{5DBC2F84-A806-4642-8CDD-36A347EFD263}" type="presParOf" srcId="{19F21472-D997-4B23-89EF-42710B79528D}" destId="{9C9B1F87-2F7C-4EE0-B730-17444F01B3EF}" srcOrd="3" destOrd="0" presId="urn:microsoft.com/office/officeart/2005/8/layout/process2"/>
    <dgm:cxn modelId="{03C3AB1A-D9D8-42A0-A5CC-50339B78FA33}" type="presParOf" srcId="{9C9B1F87-2F7C-4EE0-B730-17444F01B3EF}" destId="{45F83DF7-EF5E-446E-B0F8-47E9283BB537}" srcOrd="0" destOrd="0" presId="urn:microsoft.com/office/officeart/2005/8/layout/process2"/>
    <dgm:cxn modelId="{40BBCFF0-6AED-4933-983C-561D3E64C378}" type="presParOf" srcId="{19F21472-D997-4B23-89EF-42710B79528D}" destId="{D59023DE-3376-4544-AAEE-124F2E76D033}" srcOrd="4" destOrd="0" presId="urn:microsoft.com/office/officeart/2005/8/layout/process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844C247-02D8-44B9-B15E-E7B5D4812583}" type="doc">
      <dgm:prSet loTypeId="urn:microsoft.com/office/officeart/2005/8/layout/lProcess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36278DB-5729-4C01-9519-8EEE0E86E84D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C00000"/>
              </a:solidFill>
              <a:latin typeface="Constantia" pitchFamily="18" charset="0"/>
            </a:rPr>
            <a:t>Речевые праздники</a:t>
          </a:r>
          <a:endParaRPr lang="ru-RU" sz="2400" b="1" dirty="0">
            <a:solidFill>
              <a:srgbClr val="C00000"/>
            </a:solidFill>
            <a:latin typeface="Constantia" pitchFamily="18" charset="0"/>
          </a:endParaRPr>
        </a:p>
      </dgm:t>
    </dgm:pt>
    <dgm:pt modelId="{F7DCC820-432E-47FF-AF59-E44649E3868D}" type="parTrans" cxnId="{F3CD4153-A3BD-4EDD-AD61-28D764811CF7}">
      <dgm:prSet/>
      <dgm:spPr/>
      <dgm:t>
        <a:bodyPr/>
        <a:lstStyle/>
        <a:p>
          <a:endParaRPr lang="ru-RU"/>
        </a:p>
      </dgm:t>
    </dgm:pt>
    <dgm:pt modelId="{BF4CFDC9-6AED-4B2A-B6DC-FB084AF350B8}" type="sibTrans" cxnId="{F3CD4153-A3BD-4EDD-AD61-28D764811CF7}">
      <dgm:prSet/>
      <dgm:spPr/>
      <dgm:t>
        <a:bodyPr/>
        <a:lstStyle/>
        <a:p>
          <a:endParaRPr lang="ru-RU"/>
        </a:p>
      </dgm:t>
    </dgm:pt>
    <dgm:pt modelId="{689A994B-CB51-4B20-803C-70B4D9D19EF5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Нетрадиционная форма работы с родителями, где родители могут помогать своим детям, а самое главное – создается эмоциональный контакт между ними.  Полезно объединять занятие с собранием, тогда родители с большей заинтересованностью относятся к их посещению.</a:t>
          </a:r>
          <a:endParaRPr lang="ru-RU" sz="1600" dirty="0"/>
        </a:p>
      </dgm:t>
    </dgm:pt>
    <dgm:pt modelId="{403A00F1-0F95-4CDC-B720-1F30137AFFB6}" type="parTrans" cxnId="{6D9132FA-0741-4233-AB8B-74979C1D97C6}">
      <dgm:prSet/>
      <dgm:spPr/>
      <dgm:t>
        <a:bodyPr/>
        <a:lstStyle/>
        <a:p>
          <a:endParaRPr lang="ru-RU"/>
        </a:p>
      </dgm:t>
    </dgm:pt>
    <dgm:pt modelId="{C1A08CB6-CBFB-4BB5-AFBB-BCB6A239AC62}" type="sibTrans" cxnId="{6D9132FA-0741-4233-AB8B-74979C1D97C6}">
      <dgm:prSet/>
      <dgm:spPr/>
      <dgm:t>
        <a:bodyPr/>
        <a:lstStyle/>
        <a:p>
          <a:endParaRPr lang="ru-RU"/>
        </a:p>
      </dgm:t>
    </dgm:pt>
    <dgm:pt modelId="{FD9EC418-AE4B-4B0A-AD74-FCB243B78F6E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К речевым праздникам </a:t>
          </a:r>
          <a:r>
            <a:rPr lang="ru-RU" sz="2000" b="0" dirty="0" smtClean="0">
              <a:latin typeface="Times New Roman" pitchFamily="18" charset="0"/>
              <a:cs typeface="Times New Roman" pitchFamily="18" charset="0"/>
            </a:rPr>
            <a:t>предъявляются следующие требования</a:t>
          </a:r>
          <a:endParaRPr lang="ru-RU" sz="2000" dirty="0"/>
        </a:p>
      </dgm:t>
    </dgm:pt>
    <dgm:pt modelId="{96C22827-A74F-4754-B3E9-DD6375F168B2}" type="parTrans" cxnId="{AB5EFFEE-E8A9-4B15-8030-D884528B6557}">
      <dgm:prSet/>
      <dgm:spPr/>
      <dgm:t>
        <a:bodyPr/>
        <a:lstStyle/>
        <a:p>
          <a:endParaRPr lang="ru-RU"/>
        </a:p>
      </dgm:t>
    </dgm:pt>
    <dgm:pt modelId="{0B7C93EC-EE2E-4834-B0A8-DC909FBEE795}" type="sibTrans" cxnId="{AB5EFFEE-E8A9-4B15-8030-D884528B6557}">
      <dgm:prSet/>
      <dgm:spPr/>
      <dgm:t>
        <a:bodyPr/>
        <a:lstStyle/>
        <a:p>
          <a:endParaRPr lang="ru-RU"/>
        </a:p>
      </dgm:t>
    </dgm:pt>
    <dgm:pt modelId="{6BEE6681-9440-4080-9A93-0B85D3E722AD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Речевой основой становится то, что готовилось дома с детьми и их родителями</a:t>
          </a:r>
          <a:endParaRPr lang="ru-RU" sz="1800" dirty="0"/>
        </a:p>
      </dgm:t>
    </dgm:pt>
    <dgm:pt modelId="{43C61575-DBCF-4DE2-A47D-1F9B53F21A14}" type="parTrans" cxnId="{53C0AE75-4004-4DC3-A3AC-F495A2EE3253}">
      <dgm:prSet/>
      <dgm:spPr/>
      <dgm:t>
        <a:bodyPr/>
        <a:lstStyle/>
        <a:p>
          <a:endParaRPr lang="ru-RU"/>
        </a:p>
      </dgm:t>
    </dgm:pt>
    <dgm:pt modelId="{F97D4DD0-F7BA-4349-9889-B38F651D1BE6}" type="sibTrans" cxnId="{53C0AE75-4004-4DC3-A3AC-F495A2EE3253}">
      <dgm:prSet/>
      <dgm:spPr/>
      <dgm:t>
        <a:bodyPr/>
        <a:lstStyle/>
        <a:p>
          <a:endParaRPr lang="ru-RU"/>
        </a:p>
      </dgm:t>
    </dgm:pt>
    <dgm:pt modelId="{9B0C05CF-0549-480F-B73A-0F8AE03DE1D6}">
      <dgm:prSet phldrT="[Текст]"/>
      <dgm:spPr/>
      <dgm:t>
        <a:bodyPr/>
        <a:lstStyle/>
        <a:p>
          <a:r>
            <a: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Итоговое родительское собрание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проводится в форме круглого стола «Скоро в школу. Как помочь ребенку стать учеником?» Этапы итогового собрания включают:</a:t>
          </a:r>
          <a:endParaRPr lang="ru-RU" dirty="0"/>
        </a:p>
      </dgm:t>
    </dgm:pt>
    <dgm:pt modelId="{07181C83-A9F2-477A-B38B-B510544EF816}" type="parTrans" cxnId="{A8E80E70-8CE5-46DD-99EF-026D1D56197F}">
      <dgm:prSet/>
      <dgm:spPr/>
      <dgm:t>
        <a:bodyPr/>
        <a:lstStyle/>
        <a:p>
          <a:endParaRPr lang="ru-RU"/>
        </a:p>
      </dgm:t>
    </dgm:pt>
    <dgm:pt modelId="{B87226B3-C3A0-454C-A011-9DB5C1EAE91C}" type="sibTrans" cxnId="{A8E80E70-8CE5-46DD-99EF-026D1D56197F}">
      <dgm:prSet/>
      <dgm:spPr/>
      <dgm:t>
        <a:bodyPr/>
        <a:lstStyle/>
        <a:p>
          <a:endParaRPr lang="ru-RU"/>
        </a:p>
      </dgm:t>
    </dgm:pt>
    <dgm:pt modelId="{744830F8-5116-4F8C-9D58-035395066413}">
      <dgm:prSet phldrT="[Текст]" custT="1"/>
      <dgm:spPr/>
      <dgm:t>
        <a:bodyPr/>
        <a:lstStyle/>
        <a:p>
          <a:r>
            <a:rPr lang="ru-RU" sz="1600" smtClean="0">
              <a:latin typeface="Times New Roman" pitchFamily="18" charset="0"/>
              <a:cs typeface="Times New Roman" pitchFamily="18" charset="0"/>
            </a:rPr>
            <a:t>Выступление логопеда, воспитателей</a:t>
          </a:r>
          <a:endParaRPr lang="ru-RU" sz="1600" dirty="0"/>
        </a:p>
      </dgm:t>
    </dgm:pt>
    <dgm:pt modelId="{7C48B967-C624-4346-B414-462E83E02BCA}" type="parTrans" cxnId="{4365C918-05A8-44BA-BD47-1F491A59BF12}">
      <dgm:prSet/>
      <dgm:spPr/>
      <dgm:t>
        <a:bodyPr/>
        <a:lstStyle/>
        <a:p>
          <a:endParaRPr lang="ru-RU"/>
        </a:p>
      </dgm:t>
    </dgm:pt>
    <dgm:pt modelId="{ABA488FD-4073-4A1A-83AA-0092916D1D54}" type="sibTrans" cxnId="{4365C918-05A8-44BA-BD47-1F491A59BF12}">
      <dgm:prSet/>
      <dgm:spPr/>
      <dgm:t>
        <a:bodyPr/>
        <a:lstStyle/>
        <a:p>
          <a:endParaRPr lang="ru-RU"/>
        </a:p>
      </dgm:t>
    </dgm:pt>
    <dgm:pt modelId="{A91B4B8B-DE60-4318-B54E-68894060A328}">
      <dgm:prSet phldrT="[Текст]" custT="1"/>
      <dgm:spPr/>
      <dgm:t>
        <a:bodyPr/>
        <a:lstStyle/>
        <a:p>
          <a:pPr algn="ctr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Тематика праздников:«Праздник красивой и правильной речи», «Сказочная ярмарка», «Веселый цирк» </a:t>
          </a:r>
          <a:endParaRPr lang="ru-RU" sz="1600" dirty="0"/>
        </a:p>
      </dgm:t>
    </dgm:pt>
    <dgm:pt modelId="{A26C06D7-BE0A-4143-89ED-52A295FAE6FE}" type="parTrans" cxnId="{9797B4D5-8D70-495F-A61E-68F676E571C1}">
      <dgm:prSet/>
      <dgm:spPr/>
      <dgm:t>
        <a:bodyPr/>
        <a:lstStyle/>
        <a:p>
          <a:endParaRPr lang="ru-RU"/>
        </a:p>
      </dgm:t>
    </dgm:pt>
    <dgm:pt modelId="{D5FA1809-97A6-4D08-8CB3-9AAA314012FB}" type="sibTrans" cxnId="{9797B4D5-8D70-495F-A61E-68F676E571C1}">
      <dgm:prSet/>
      <dgm:spPr/>
      <dgm:t>
        <a:bodyPr/>
        <a:lstStyle/>
        <a:p>
          <a:endParaRPr lang="ru-RU"/>
        </a:p>
      </dgm:t>
    </dgm:pt>
    <dgm:pt modelId="{F83F5858-86DB-4288-B273-2AE70224A240}">
      <dgm:prSet phldrT="[Текст]" custT="1"/>
      <dgm:spPr/>
      <dgm:t>
        <a:bodyPr/>
        <a:lstStyle/>
        <a:p>
          <a:r>
            <a:rPr lang="ru-RU" sz="1600" smtClean="0">
              <a:latin typeface="Times New Roman" pitchFamily="18" charset="0"/>
              <a:cs typeface="Times New Roman" pitchFamily="18" charset="0"/>
            </a:rPr>
            <a:t>Показ  фрагментов  занятий</a:t>
          </a:r>
          <a:endParaRPr lang="ru-RU" sz="1600" dirty="0"/>
        </a:p>
      </dgm:t>
    </dgm:pt>
    <dgm:pt modelId="{ED118986-8E65-4EA1-8004-446A5D7778C1}" type="parTrans" cxnId="{0644383C-150D-4B64-A842-988340144996}">
      <dgm:prSet/>
      <dgm:spPr/>
      <dgm:t>
        <a:bodyPr/>
        <a:lstStyle/>
        <a:p>
          <a:endParaRPr lang="ru-RU"/>
        </a:p>
      </dgm:t>
    </dgm:pt>
    <dgm:pt modelId="{860CC870-FC26-47C3-933B-E8A0C5F8D254}" type="sibTrans" cxnId="{0644383C-150D-4B64-A842-988340144996}">
      <dgm:prSet/>
      <dgm:spPr/>
      <dgm:t>
        <a:bodyPr/>
        <a:lstStyle/>
        <a:p>
          <a:endParaRPr lang="ru-RU"/>
        </a:p>
      </dgm:t>
    </dgm:pt>
    <dgm:pt modelId="{704A8F94-BB96-4770-8277-F5F9FCCBE2A5}">
      <dgm:prSet phldrT="[Текст]" custT="1"/>
      <dgm:spPr/>
      <dgm:t>
        <a:bodyPr/>
        <a:lstStyle/>
        <a:p>
          <a:r>
            <a:rPr lang="ru-RU" sz="1600" smtClean="0">
              <a:latin typeface="Times New Roman" pitchFamily="18" charset="0"/>
              <a:cs typeface="Times New Roman" pitchFamily="18" charset="0"/>
            </a:rPr>
            <a:t>Анализ выступлений детей и обмен опытом родителей</a:t>
          </a:r>
          <a:endParaRPr lang="ru-RU" sz="1600" dirty="0"/>
        </a:p>
      </dgm:t>
    </dgm:pt>
    <dgm:pt modelId="{FB220EE7-9424-44A9-9F57-E1DB3A6A25DD}" type="parTrans" cxnId="{5E77DE12-E955-44ED-B819-75720965DCC8}">
      <dgm:prSet/>
      <dgm:spPr/>
      <dgm:t>
        <a:bodyPr/>
        <a:lstStyle/>
        <a:p>
          <a:endParaRPr lang="ru-RU"/>
        </a:p>
      </dgm:t>
    </dgm:pt>
    <dgm:pt modelId="{9A06683E-3302-4ADD-A56F-4EAF17D725CE}" type="sibTrans" cxnId="{5E77DE12-E955-44ED-B819-75720965DCC8}">
      <dgm:prSet/>
      <dgm:spPr/>
      <dgm:t>
        <a:bodyPr/>
        <a:lstStyle/>
        <a:p>
          <a:endParaRPr lang="ru-RU"/>
        </a:p>
      </dgm:t>
    </dgm:pt>
    <dgm:pt modelId="{64CC7656-739D-4543-A30F-18C58B92B623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Максимальная активность детей и родителей</a:t>
          </a:r>
          <a:endParaRPr lang="ru-RU" sz="1800" dirty="0"/>
        </a:p>
      </dgm:t>
    </dgm:pt>
    <dgm:pt modelId="{2412B178-996B-4800-B2B3-461882F8AE6A}" type="parTrans" cxnId="{82565B13-4FA7-4F21-BEE4-F9401AFBE63B}">
      <dgm:prSet/>
      <dgm:spPr/>
      <dgm:t>
        <a:bodyPr/>
        <a:lstStyle/>
        <a:p>
          <a:endParaRPr lang="ru-RU"/>
        </a:p>
      </dgm:t>
    </dgm:pt>
    <dgm:pt modelId="{340053B5-5AE3-453D-97DA-4CA10F2B599E}" type="sibTrans" cxnId="{82565B13-4FA7-4F21-BEE4-F9401AFBE63B}">
      <dgm:prSet/>
      <dgm:spPr/>
      <dgm:t>
        <a:bodyPr/>
        <a:lstStyle/>
        <a:p>
          <a:endParaRPr lang="ru-RU"/>
        </a:p>
      </dgm:t>
    </dgm:pt>
    <dgm:pt modelId="{914981D7-4CC5-4A36-BAAE-375E0FE79BA0}" type="pres">
      <dgm:prSet presAssocID="{1844C247-02D8-44B9-B15E-E7B5D4812583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DA7CDB6-0569-4C66-BE66-64B79B7DDF30}" type="pres">
      <dgm:prSet presAssocID="{036278DB-5729-4C01-9519-8EEE0E86E84D}" presName="compNode" presStyleCnt="0"/>
      <dgm:spPr/>
      <dgm:t>
        <a:bodyPr/>
        <a:lstStyle/>
        <a:p>
          <a:endParaRPr lang="ru-RU"/>
        </a:p>
      </dgm:t>
    </dgm:pt>
    <dgm:pt modelId="{A47D30AA-5F3A-41E6-89AD-D93567540140}" type="pres">
      <dgm:prSet presAssocID="{036278DB-5729-4C01-9519-8EEE0E86E84D}" presName="aNode" presStyleLbl="bgShp" presStyleIdx="0" presStyleCnt="3"/>
      <dgm:spPr/>
      <dgm:t>
        <a:bodyPr/>
        <a:lstStyle/>
        <a:p>
          <a:endParaRPr lang="ru-RU"/>
        </a:p>
      </dgm:t>
    </dgm:pt>
    <dgm:pt modelId="{52A96D22-5449-4E3B-9898-09E304AFBCAA}" type="pres">
      <dgm:prSet presAssocID="{036278DB-5729-4C01-9519-8EEE0E86E84D}" presName="textNode" presStyleLbl="bgShp" presStyleIdx="0" presStyleCnt="3"/>
      <dgm:spPr/>
      <dgm:t>
        <a:bodyPr/>
        <a:lstStyle/>
        <a:p>
          <a:endParaRPr lang="ru-RU"/>
        </a:p>
      </dgm:t>
    </dgm:pt>
    <dgm:pt modelId="{EF07BAA1-BC32-4565-8D66-57DE7E5B2791}" type="pres">
      <dgm:prSet presAssocID="{036278DB-5729-4C01-9519-8EEE0E86E84D}" presName="compChildNode" presStyleCnt="0"/>
      <dgm:spPr/>
      <dgm:t>
        <a:bodyPr/>
        <a:lstStyle/>
        <a:p>
          <a:endParaRPr lang="ru-RU"/>
        </a:p>
      </dgm:t>
    </dgm:pt>
    <dgm:pt modelId="{4EDA6F2A-C313-4516-9843-ECF232919DFA}" type="pres">
      <dgm:prSet presAssocID="{036278DB-5729-4C01-9519-8EEE0E86E84D}" presName="theInnerList" presStyleCnt="0"/>
      <dgm:spPr/>
      <dgm:t>
        <a:bodyPr/>
        <a:lstStyle/>
        <a:p>
          <a:endParaRPr lang="ru-RU"/>
        </a:p>
      </dgm:t>
    </dgm:pt>
    <dgm:pt modelId="{DAE8008F-2874-4FF9-B655-4EB448759ED5}" type="pres">
      <dgm:prSet presAssocID="{689A994B-CB51-4B20-803C-70B4D9D19EF5}" presName="child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A30D8E-D3E4-4E12-B5F8-7955EC149958}" type="pres">
      <dgm:prSet presAssocID="{036278DB-5729-4C01-9519-8EEE0E86E84D}" presName="aSpace" presStyleCnt="0"/>
      <dgm:spPr/>
      <dgm:t>
        <a:bodyPr/>
        <a:lstStyle/>
        <a:p>
          <a:endParaRPr lang="ru-RU"/>
        </a:p>
      </dgm:t>
    </dgm:pt>
    <dgm:pt modelId="{27813D9C-BE65-4F70-A208-A454C46E83D2}" type="pres">
      <dgm:prSet presAssocID="{FD9EC418-AE4B-4B0A-AD74-FCB243B78F6E}" presName="compNode" presStyleCnt="0"/>
      <dgm:spPr/>
      <dgm:t>
        <a:bodyPr/>
        <a:lstStyle/>
        <a:p>
          <a:endParaRPr lang="ru-RU"/>
        </a:p>
      </dgm:t>
    </dgm:pt>
    <dgm:pt modelId="{A997F27D-0617-46FF-BDA9-449D9EC3B18E}" type="pres">
      <dgm:prSet presAssocID="{FD9EC418-AE4B-4B0A-AD74-FCB243B78F6E}" presName="aNode" presStyleLbl="bgShp" presStyleIdx="1" presStyleCnt="3"/>
      <dgm:spPr/>
      <dgm:t>
        <a:bodyPr/>
        <a:lstStyle/>
        <a:p>
          <a:endParaRPr lang="ru-RU"/>
        </a:p>
      </dgm:t>
    </dgm:pt>
    <dgm:pt modelId="{F1548100-B857-42BB-839D-9883E3337A6E}" type="pres">
      <dgm:prSet presAssocID="{FD9EC418-AE4B-4B0A-AD74-FCB243B78F6E}" presName="textNode" presStyleLbl="bgShp" presStyleIdx="1" presStyleCnt="3"/>
      <dgm:spPr/>
      <dgm:t>
        <a:bodyPr/>
        <a:lstStyle/>
        <a:p>
          <a:endParaRPr lang="ru-RU"/>
        </a:p>
      </dgm:t>
    </dgm:pt>
    <dgm:pt modelId="{D69AC705-31AB-405D-A1DE-7F46DBADA334}" type="pres">
      <dgm:prSet presAssocID="{FD9EC418-AE4B-4B0A-AD74-FCB243B78F6E}" presName="compChildNode" presStyleCnt="0"/>
      <dgm:spPr/>
      <dgm:t>
        <a:bodyPr/>
        <a:lstStyle/>
        <a:p>
          <a:endParaRPr lang="ru-RU"/>
        </a:p>
      </dgm:t>
    </dgm:pt>
    <dgm:pt modelId="{31AD78C0-79EB-4968-8396-6F843BF37A95}" type="pres">
      <dgm:prSet presAssocID="{FD9EC418-AE4B-4B0A-AD74-FCB243B78F6E}" presName="theInnerList" presStyleCnt="0"/>
      <dgm:spPr/>
      <dgm:t>
        <a:bodyPr/>
        <a:lstStyle/>
        <a:p>
          <a:endParaRPr lang="ru-RU"/>
        </a:p>
      </dgm:t>
    </dgm:pt>
    <dgm:pt modelId="{548CE384-03A7-42A6-8337-BBEA93936086}" type="pres">
      <dgm:prSet presAssocID="{6BEE6681-9440-4080-9A93-0B85D3E722AD}" presName="childNode" presStyleLbl="node1" presStyleIdx="1" presStyleCnt="7" custScaleX="1120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A7CCDD-1B58-49C1-BB55-886ED86B8E5C}" type="pres">
      <dgm:prSet presAssocID="{6BEE6681-9440-4080-9A93-0B85D3E722AD}" presName="aSpace2" presStyleCnt="0"/>
      <dgm:spPr/>
      <dgm:t>
        <a:bodyPr/>
        <a:lstStyle/>
        <a:p>
          <a:endParaRPr lang="ru-RU"/>
        </a:p>
      </dgm:t>
    </dgm:pt>
    <dgm:pt modelId="{A909F4D2-DDD7-4060-B5D7-E4BF0BBFD3CA}" type="pres">
      <dgm:prSet presAssocID="{64CC7656-739D-4543-A30F-18C58B92B623}" presName="childNode" presStyleLbl="node1" presStyleIdx="2" presStyleCnt="7" custScaleX="1120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03987-2E7E-45A4-BBF3-939DEF4C4F65}" type="pres">
      <dgm:prSet presAssocID="{64CC7656-739D-4543-A30F-18C58B92B623}" presName="aSpace2" presStyleCnt="0"/>
      <dgm:spPr/>
      <dgm:t>
        <a:bodyPr/>
        <a:lstStyle/>
        <a:p>
          <a:endParaRPr lang="ru-RU"/>
        </a:p>
      </dgm:t>
    </dgm:pt>
    <dgm:pt modelId="{1624F490-5DE6-448B-BBF4-BC8B411F6D05}" type="pres">
      <dgm:prSet presAssocID="{A91B4B8B-DE60-4318-B54E-68894060A328}" presName="childNode" presStyleLbl="node1" presStyleIdx="3" presStyleCnt="7" custScaleX="1120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A0811B-3392-467B-9BD5-D5701240D121}" type="pres">
      <dgm:prSet presAssocID="{FD9EC418-AE4B-4B0A-AD74-FCB243B78F6E}" presName="aSpace" presStyleCnt="0"/>
      <dgm:spPr/>
      <dgm:t>
        <a:bodyPr/>
        <a:lstStyle/>
        <a:p>
          <a:endParaRPr lang="ru-RU"/>
        </a:p>
      </dgm:t>
    </dgm:pt>
    <dgm:pt modelId="{BA31A004-1FAC-4045-B089-01D0E14D7C3E}" type="pres">
      <dgm:prSet presAssocID="{9B0C05CF-0549-480F-B73A-0F8AE03DE1D6}" presName="compNode" presStyleCnt="0"/>
      <dgm:spPr/>
      <dgm:t>
        <a:bodyPr/>
        <a:lstStyle/>
        <a:p>
          <a:endParaRPr lang="ru-RU"/>
        </a:p>
      </dgm:t>
    </dgm:pt>
    <dgm:pt modelId="{8AEC075E-4040-4C18-BAE5-DE14B753DE29}" type="pres">
      <dgm:prSet presAssocID="{9B0C05CF-0549-480F-B73A-0F8AE03DE1D6}" presName="aNode" presStyleLbl="bgShp" presStyleIdx="2" presStyleCnt="3"/>
      <dgm:spPr/>
      <dgm:t>
        <a:bodyPr/>
        <a:lstStyle/>
        <a:p>
          <a:endParaRPr lang="ru-RU"/>
        </a:p>
      </dgm:t>
    </dgm:pt>
    <dgm:pt modelId="{217BFBA6-0E93-4507-A836-3D057D63D1CF}" type="pres">
      <dgm:prSet presAssocID="{9B0C05CF-0549-480F-B73A-0F8AE03DE1D6}" presName="textNode" presStyleLbl="bgShp" presStyleIdx="2" presStyleCnt="3"/>
      <dgm:spPr/>
      <dgm:t>
        <a:bodyPr/>
        <a:lstStyle/>
        <a:p>
          <a:endParaRPr lang="ru-RU"/>
        </a:p>
      </dgm:t>
    </dgm:pt>
    <dgm:pt modelId="{403B4600-5A56-43F1-856A-A6D1C92B4C02}" type="pres">
      <dgm:prSet presAssocID="{9B0C05CF-0549-480F-B73A-0F8AE03DE1D6}" presName="compChildNode" presStyleCnt="0"/>
      <dgm:spPr/>
      <dgm:t>
        <a:bodyPr/>
        <a:lstStyle/>
        <a:p>
          <a:endParaRPr lang="ru-RU"/>
        </a:p>
      </dgm:t>
    </dgm:pt>
    <dgm:pt modelId="{27F795D3-D314-4CCE-9D0C-B671899A5C2A}" type="pres">
      <dgm:prSet presAssocID="{9B0C05CF-0549-480F-B73A-0F8AE03DE1D6}" presName="theInnerList" presStyleCnt="0"/>
      <dgm:spPr/>
      <dgm:t>
        <a:bodyPr/>
        <a:lstStyle/>
        <a:p>
          <a:endParaRPr lang="ru-RU"/>
        </a:p>
      </dgm:t>
    </dgm:pt>
    <dgm:pt modelId="{2737523B-A0D9-4784-A49A-F0C5F27D7E68}" type="pres">
      <dgm:prSet presAssocID="{744830F8-5116-4F8C-9D58-035395066413}" presName="child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60E819-FAC6-4F51-8ABD-57C2EB46360B}" type="pres">
      <dgm:prSet presAssocID="{744830F8-5116-4F8C-9D58-035395066413}" presName="aSpace2" presStyleCnt="0"/>
      <dgm:spPr/>
      <dgm:t>
        <a:bodyPr/>
        <a:lstStyle/>
        <a:p>
          <a:endParaRPr lang="ru-RU"/>
        </a:p>
      </dgm:t>
    </dgm:pt>
    <dgm:pt modelId="{6476CC4F-9F38-450A-8596-09CBF500A268}" type="pres">
      <dgm:prSet presAssocID="{F83F5858-86DB-4288-B273-2AE70224A240}" presName="child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A50261-6EE2-4600-8198-5D93EB54C2DD}" type="pres">
      <dgm:prSet presAssocID="{F83F5858-86DB-4288-B273-2AE70224A240}" presName="aSpace2" presStyleCnt="0"/>
      <dgm:spPr/>
      <dgm:t>
        <a:bodyPr/>
        <a:lstStyle/>
        <a:p>
          <a:endParaRPr lang="ru-RU"/>
        </a:p>
      </dgm:t>
    </dgm:pt>
    <dgm:pt modelId="{A9E2844E-25A7-4F29-B81A-6F1E907BB9DC}" type="pres">
      <dgm:prSet presAssocID="{704A8F94-BB96-4770-8277-F5F9FCCBE2A5}" presName="child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3E711AB-E80B-4F90-B57F-C950A1B62B7A}" type="presOf" srcId="{036278DB-5729-4C01-9519-8EEE0E86E84D}" destId="{A47D30AA-5F3A-41E6-89AD-D93567540140}" srcOrd="0" destOrd="0" presId="urn:microsoft.com/office/officeart/2005/8/layout/lProcess2"/>
    <dgm:cxn modelId="{4365C918-05A8-44BA-BD47-1F491A59BF12}" srcId="{9B0C05CF-0549-480F-B73A-0F8AE03DE1D6}" destId="{744830F8-5116-4F8C-9D58-035395066413}" srcOrd="0" destOrd="0" parTransId="{7C48B967-C624-4346-B414-462E83E02BCA}" sibTransId="{ABA488FD-4073-4A1A-83AA-0092916D1D54}"/>
    <dgm:cxn modelId="{5E77DE12-E955-44ED-B819-75720965DCC8}" srcId="{9B0C05CF-0549-480F-B73A-0F8AE03DE1D6}" destId="{704A8F94-BB96-4770-8277-F5F9FCCBE2A5}" srcOrd="2" destOrd="0" parTransId="{FB220EE7-9424-44A9-9F57-E1DB3A6A25DD}" sibTransId="{9A06683E-3302-4ADD-A56F-4EAF17D725CE}"/>
    <dgm:cxn modelId="{34583654-298C-47E6-9B66-1F08D8B0A4DA}" type="presOf" srcId="{FD9EC418-AE4B-4B0A-AD74-FCB243B78F6E}" destId="{F1548100-B857-42BB-839D-9883E3337A6E}" srcOrd="1" destOrd="0" presId="urn:microsoft.com/office/officeart/2005/8/layout/lProcess2"/>
    <dgm:cxn modelId="{A8E80E70-8CE5-46DD-99EF-026D1D56197F}" srcId="{1844C247-02D8-44B9-B15E-E7B5D4812583}" destId="{9B0C05CF-0549-480F-B73A-0F8AE03DE1D6}" srcOrd="2" destOrd="0" parTransId="{07181C83-A9F2-477A-B38B-B510544EF816}" sibTransId="{B87226B3-C3A0-454C-A011-9DB5C1EAE91C}"/>
    <dgm:cxn modelId="{AB5EFFEE-E8A9-4B15-8030-D884528B6557}" srcId="{1844C247-02D8-44B9-B15E-E7B5D4812583}" destId="{FD9EC418-AE4B-4B0A-AD74-FCB243B78F6E}" srcOrd="1" destOrd="0" parTransId="{96C22827-A74F-4754-B3E9-DD6375F168B2}" sibTransId="{0B7C93EC-EE2E-4834-B0A8-DC909FBEE795}"/>
    <dgm:cxn modelId="{78AF2DC7-C7C9-4BCE-ABB1-E83C9D052FFF}" type="presOf" srcId="{744830F8-5116-4F8C-9D58-035395066413}" destId="{2737523B-A0D9-4784-A49A-F0C5F27D7E68}" srcOrd="0" destOrd="0" presId="urn:microsoft.com/office/officeart/2005/8/layout/lProcess2"/>
    <dgm:cxn modelId="{62A81FD7-8C9E-43E9-99F6-5266BEA2560D}" type="presOf" srcId="{689A994B-CB51-4B20-803C-70B4D9D19EF5}" destId="{DAE8008F-2874-4FF9-B655-4EB448759ED5}" srcOrd="0" destOrd="0" presId="urn:microsoft.com/office/officeart/2005/8/layout/lProcess2"/>
    <dgm:cxn modelId="{82565B13-4FA7-4F21-BEE4-F9401AFBE63B}" srcId="{FD9EC418-AE4B-4B0A-AD74-FCB243B78F6E}" destId="{64CC7656-739D-4543-A30F-18C58B92B623}" srcOrd="1" destOrd="0" parTransId="{2412B178-996B-4800-B2B3-461882F8AE6A}" sibTransId="{340053B5-5AE3-453D-97DA-4CA10F2B599E}"/>
    <dgm:cxn modelId="{8D671F74-733B-4EC2-AF68-CD317544B6DE}" type="presOf" srcId="{1844C247-02D8-44B9-B15E-E7B5D4812583}" destId="{914981D7-4CC5-4A36-BAAE-375E0FE79BA0}" srcOrd="0" destOrd="0" presId="urn:microsoft.com/office/officeart/2005/8/layout/lProcess2"/>
    <dgm:cxn modelId="{F3CD4153-A3BD-4EDD-AD61-28D764811CF7}" srcId="{1844C247-02D8-44B9-B15E-E7B5D4812583}" destId="{036278DB-5729-4C01-9519-8EEE0E86E84D}" srcOrd="0" destOrd="0" parTransId="{F7DCC820-432E-47FF-AF59-E44649E3868D}" sibTransId="{BF4CFDC9-6AED-4B2A-B6DC-FB084AF350B8}"/>
    <dgm:cxn modelId="{BF895AE1-4018-4564-83BE-94021ABF4E7A}" type="presOf" srcId="{FD9EC418-AE4B-4B0A-AD74-FCB243B78F6E}" destId="{A997F27D-0617-46FF-BDA9-449D9EC3B18E}" srcOrd="0" destOrd="0" presId="urn:microsoft.com/office/officeart/2005/8/layout/lProcess2"/>
    <dgm:cxn modelId="{0644383C-150D-4B64-A842-988340144996}" srcId="{9B0C05CF-0549-480F-B73A-0F8AE03DE1D6}" destId="{F83F5858-86DB-4288-B273-2AE70224A240}" srcOrd="1" destOrd="0" parTransId="{ED118986-8E65-4EA1-8004-446A5D7778C1}" sibTransId="{860CC870-FC26-47C3-933B-E8A0C5F8D254}"/>
    <dgm:cxn modelId="{12A83E70-8598-499D-8DD3-03BD5699DB05}" type="presOf" srcId="{704A8F94-BB96-4770-8277-F5F9FCCBE2A5}" destId="{A9E2844E-25A7-4F29-B81A-6F1E907BB9DC}" srcOrd="0" destOrd="0" presId="urn:microsoft.com/office/officeart/2005/8/layout/lProcess2"/>
    <dgm:cxn modelId="{9ACF3E6E-A2FF-4A91-9098-D9FF3B4B5346}" type="presOf" srcId="{F83F5858-86DB-4288-B273-2AE70224A240}" destId="{6476CC4F-9F38-450A-8596-09CBF500A268}" srcOrd="0" destOrd="0" presId="urn:microsoft.com/office/officeart/2005/8/layout/lProcess2"/>
    <dgm:cxn modelId="{29A6F95A-9B4A-436A-B9BC-1BE0286FD15F}" type="presOf" srcId="{A91B4B8B-DE60-4318-B54E-68894060A328}" destId="{1624F490-5DE6-448B-BBF4-BC8B411F6D05}" srcOrd="0" destOrd="0" presId="urn:microsoft.com/office/officeart/2005/8/layout/lProcess2"/>
    <dgm:cxn modelId="{1AC99F29-5F2B-48D4-91F5-219FC8E0923F}" type="presOf" srcId="{036278DB-5729-4C01-9519-8EEE0E86E84D}" destId="{52A96D22-5449-4E3B-9898-09E304AFBCAA}" srcOrd="1" destOrd="0" presId="urn:microsoft.com/office/officeart/2005/8/layout/lProcess2"/>
    <dgm:cxn modelId="{5F310CF2-E412-4CF2-924D-BD9265548424}" type="presOf" srcId="{9B0C05CF-0549-480F-B73A-0F8AE03DE1D6}" destId="{217BFBA6-0E93-4507-A836-3D057D63D1CF}" srcOrd="1" destOrd="0" presId="urn:microsoft.com/office/officeart/2005/8/layout/lProcess2"/>
    <dgm:cxn modelId="{6D9132FA-0741-4233-AB8B-74979C1D97C6}" srcId="{036278DB-5729-4C01-9519-8EEE0E86E84D}" destId="{689A994B-CB51-4B20-803C-70B4D9D19EF5}" srcOrd="0" destOrd="0" parTransId="{403A00F1-0F95-4CDC-B720-1F30137AFFB6}" sibTransId="{C1A08CB6-CBFB-4BB5-AFBB-BCB6A239AC62}"/>
    <dgm:cxn modelId="{53C0AE75-4004-4DC3-A3AC-F495A2EE3253}" srcId="{FD9EC418-AE4B-4B0A-AD74-FCB243B78F6E}" destId="{6BEE6681-9440-4080-9A93-0B85D3E722AD}" srcOrd="0" destOrd="0" parTransId="{43C61575-DBCF-4DE2-A47D-1F9B53F21A14}" sibTransId="{F97D4DD0-F7BA-4349-9889-B38F651D1BE6}"/>
    <dgm:cxn modelId="{19AA67D7-C2E5-42EB-BB5B-3236FF1804A8}" type="presOf" srcId="{9B0C05CF-0549-480F-B73A-0F8AE03DE1D6}" destId="{8AEC075E-4040-4C18-BAE5-DE14B753DE29}" srcOrd="0" destOrd="0" presId="urn:microsoft.com/office/officeart/2005/8/layout/lProcess2"/>
    <dgm:cxn modelId="{9797B4D5-8D70-495F-A61E-68F676E571C1}" srcId="{FD9EC418-AE4B-4B0A-AD74-FCB243B78F6E}" destId="{A91B4B8B-DE60-4318-B54E-68894060A328}" srcOrd="2" destOrd="0" parTransId="{A26C06D7-BE0A-4143-89ED-52A295FAE6FE}" sibTransId="{D5FA1809-97A6-4D08-8CB3-9AAA314012FB}"/>
    <dgm:cxn modelId="{F9CAE9DE-4B33-4EC3-AF49-D447582FA1C5}" type="presOf" srcId="{64CC7656-739D-4543-A30F-18C58B92B623}" destId="{A909F4D2-DDD7-4060-B5D7-E4BF0BBFD3CA}" srcOrd="0" destOrd="0" presId="urn:microsoft.com/office/officeart/2005/8/layout/lProcess2"/>
    <dgm:cxn modelId="{0A5BB08E-CC60-4D3C-BE13-21F490FEAF02}" type="presOf" srcId="{6BEE6681-9440-4080-9A93-0B85D3E722AD}" destId="{548CE384-03A7-42A6-8337-BBEA93936086}" srcOrd="0" destOrd="0" presId="urn:microsoft.com/office/officeart/2005/8/layout/lProcess2"/>
    <dgm:cxn modelId="{E0A2F3FD-92D7-479B-B9A3-E2B321251CCD}" type="presParOf" srcId="{914981D7-4CC5-4A36-BAAE-375E0FE79BA0}" destId="{BDA7CDB6-0569-4C66-BE66-64B79B7DDF30}" srcOrd="0" destOrd="0" presId="urn:microsoft.com/office/officeart/2005/8/layout/lProcess2"/>
    <dgm:cxn modelId="{EF27C897-7613-4CD6-BD95-9A005AFC7E20}" type="presParOf" srcId="{BDA7CDB6-0569-4C66-BE66-64B79B7DDF30}" destId="{A47D30AA-5F3A-41E6-89AD-D93567540140}" srcOrd="0" destOrd="0" presId="urn:microsoft.com/office/officeart/2005/8/layout/lProcess2"/>
    <dgm:cxn modelId="{0C6D8F16-FC5C-452D-9471-D84502A7E198}" type="presParOf" srcId="{BDA7CDB6-0569-4C66-BE66-64B79B7DDF30}" destId="{52A96D22-5449-4E3B-9898-09E304AFBCAA}" srcOrd="1" destOrd="0" presId="urn:microsoft.com/office/officeart/2005/8/layout/lProcess2"/>
    <dgm:cxn modelId="{583E5393-E636-46F0-8B1E-C3DAB56C8B4C}" type="presParOf" srcId="{BDA7CDB6-0569-4C66-BE66-64B79B7DDF30}" destId="{EF07BAA1-BC32-4565-8D66-57DE7E5B2791}" srcOrd="2" destOrd="0" presId="urn:microsoft.com/office/officeart/2005/8/layout/lProcess2"/>
    <dgm:cxn modelId="{1266396E-D5A0-4ED2-BC6A-1A508E69B118}" type="presParOf" srcId="{EF07BAA1-BC32-4565-8D66-57DE7E5B2791}" destId="{4EDA6F2A-C313-4516-9843-ECF232919DFA}" srcOrd="0" destOrd="0" presId="urn:microsoft.com/office/officeart/2005/8/layout/lProcess2"/>
    <dgm:cxn modelId="{F9AFB248-147C-4FC7-8435-C6CE0C6C02E1}" type="presParOf" srcId="{4EDA6F2A-C313-4516-9843-ECF232919DFA}" destId="{DAE8008F-2874-4FF9-B655-4EB448759ED5}" srcOrd="0" destOrd="0" presId="urn:microsoft.com/office/officeart/2005/8/layout/lProcess2"/>
    <dgm:cxn modelId="{AAA04733-D01A-444E-8E8C-2997B3356CB9}" type="presParOf" srcId="{914981D7-4CC5-4A36-BAAE-375E0FE79BA0}" destId="{7AA30D8E-D3E4-4E12-B5F8-7955EC149958}" srcOrd="1" destOrd="0" presId="urn:microsoft.com/office/officeart/2005/8/layout/lProcess2"/>
    <dgm:cxn modelId="{9605610D-54BA-49E4-B9F7-7FE0F4A894E0}" type="presParOf" srcId="{914981D7-4CC5-4A36-BAAE-375E0FE79BA0}" destId="{27813D9C-BE65-4F70-A208-A454C46E83D2}" srcOrd="2" destOrd="0" presId="urn:microsoft.com/office/officeart/2005/8/layout/lProcess2"/>
    <dgm:cxn modelId="{61AB3042-FBDA-4B4B-B041-2CBA8F715332}" type="presParOf" srcId="{27813D9C-BE65-4F70-A208-A454C46E83D2}" destId="{A997F27D-0617-46FF-BDA9-449D9EC3B18E}" srcOrd="0" destOrd="0" presId="urn:microsoft.com/office/officeart/2005/8/layout/lProcess2"/>
    <dgm:cxn modelId="{CC8803C2-9E54-4622-BD3E-89FB22478A05}" type="presParOf" srcId="{27813D9C-BE65-4F70-A208-A454C46E83D2}" destId="{F1548100-B857-42BB-839D-9883E3337A6E}" srcOrd="1" destOrd="0" presId="urn:microsoft.com/office/officeart/2005/8/layout/lProcess2"/>
    <dgm:cxn modelId="{35330474-2186-415B-8A7E-497A7345C693}" type="presParOf" srcId="{27813D9C-BE65-4F70-A208-A454C46E83D2}" destId="{D69AC705-31AB-405D-A1DE-7F46DBADA334}" srcOrd="2" destOrd="0" presId="urn:microsoft.com/office/officeart/2005/8/layout/lProcess2"/>
    <dgm:cxn modelId="{6870CFDE-862E-4082-99ED-E29F5AFAFB47}" type="presParOf" srcId="{D69AC705-31AB-405D-A1DE-7F46DBADA334}" destId="{31AD78C0-79EB-4968-8396-6F843BF37A95}" srcOrd="0" destOrd="0" presId="urn:microsoft.com/office/officeart/2005/8/layout/lProcess2"/>
    <dgm:cxn modelId="{CDBAA4C1-76CF-4FF7-8DF8-A91146DE6A82}" type="presParOf" srcId="{31AD78C0-79EB-4968-8396-6F843BF37A95}" destId="{548CE384-03A7-42A6-8337-BBEA93936086}" srcOrd="0" destOrd="0" presId="urn:microsoft.com/office/officeart/2005/8/layout/lProcess2"/>
    <dgm:cxn modelId="{51B621E0-E877-4D66-9693-968E638C4CA1}" type="presParOf" srcId="{31AD78C0-79EB-4968-8396-6F843BF37A95}" destId="{31A7CCDD-1B58-49C1-BB55-886ED86B8E5C}" srcOrd="1" destOrd="0" presId="urn:microsoft.com/office/officeart/2005/8/layout/lProcess2"/>
    <dgm:cxn modelId="{09C55AD3-689A-431F-943A-00F316027D9B}" type="presParOf" srcId="{31AD78C0-79EB-4968-8396-6F843BF37A95}" destId="{A909F4D2-DDD7-4060-B5D7-E4BF0BBFD3CA}" srcOrd="2" destOrd="0" presId="urn:microsoft.com/office/officeart/2005/8/layout/lProcess2"/>
    <dgm:cxn modelId="{4B5FB747-B6A4-4C7F-B1E4-9E8CA76CBDDF}" type="presParOf" srcId="{31AD78C0-79EB-4968-8396-6F843BF37A95}" destId="{02E03987-2E7E-45A4-BBF3-939DEF4C4F65}" srcOrd="3" destOrd="0" presId="urn:microsoft.com/office/officeart/2005/8/layout/lProcess2"/>
    <dgm:cxn modelId="{917472ED-9671-41F7-A7C0-F10A5B5B42D6}" type="presParOf" srcId="{31AD78C0-79EB-4968-8396-6F843BF37A95}" destId="{1624F490-5DE6-448B-BBF4-BC8B411F6D05}" srcOrd="4" destOrd="0" presId="urn:microsoft.com/office/officeart/2005/8/layout/lProcess2"/>
    <dgm:cxn modelId="{533D850A-CC07-42E9-A049-265C9AFDDA1A}" type="presParOf" srcId="{914981D7-4CC5-4A36-BAAE-375E0FE79BA0}" destId="{29A0811B-3392-467B-9BD5-D5701240D121}" srcOrd="3" destOrd="0" presId="urn:microsoft.com/office/officeart/2005/8/layout/lProcess2"/>
    <dgm:cxn modelId="{64A224BE-BEA8-4E40-8E20-4106831B4214}" type="presParOf" srcId="{914981D7-4CC5-4A36-BAAE-375E0FE79BA0}" destId="{BA31A004-1FAC-4045-B089-01D0E14D7C3E}" srcOrd="4" destOrd="0" presId="urn:microsoft.com/office/officeart/2005/8/layout/lProcess2"/>
    <dgm:cxn modelId="{1990633C-FC38-4194-BE2A-B102910B0BE3}" type="presParOf" srcId="{BA31A004-1FAC-4045-B089-01D0E14D7C3E}" destId="{8AEC075E-4040-4C18-BAE5-DE14B753DE29}" srcOrd="0" destOrd="0" presId="urn:microsoft.com/office/officeart/2005/8/layout/lProcess2"/>
    <dgm:cxn modelId="{CFBD926A-A020-4A15-AE6F-FBDDE22661E9}" type="presParOf" srcId="{BA31A004-1FAC-4045-B089-01D0E14D7C3E}" destId="{217BFBA6-0E93-4507-A836-3D057D63D1CF}" srcOrd="1" destOrd="0" presId="urn:microsoft.com/office/officeart/2005/8/layout/lProcess2"/>
    <dgm:cxn modelId="{9BBDB943-79AC-43FA-90D4-C22EC63B5439}" type="presParOf" srcId="{BA31A004-1FAC-4045-B089-01D0E14D7C3E}" destId="{403B4600-5A56-43F1-856A-A6D1C92B4C02}" srcOrd="2" destOrd="0" presId="urn:microsoft.com/office/officeart/2005/8/layout/lProcess2"/>
    <dgm:cxn modelId="{39A477EE-C091-4161-85A6-A7ACDDF6AAC5}" type="presParOf" srcId="{403B4600-5A56-43F1-856A-A6D1C92B4C02}" destId="{27F795D3-D314-4CCE-9D0C-B671899A5C2A}" srcOrd="0" destOrd="0" presId="urn:microsoft.com/office/officeart/2005/8/layout/lProcess2"/>
    <dgm:cxn modelId="{97BAA5A1-1F71-40A9-B7BD-AA2FE42B7511}" type="presParOf" srcId="{27F795D3-D314-4CCE-9D0C-B671899A5C2A}" destId="{2737523B-A0D9-4784-A49A-F0C5F27D7E68}" srcOrd="0" destOrd="0" presId="urn:microsoft.com/office/officeart/2005/8/layout/lProcess2"/>
    <dgm:cxn modelId="{E24D9BF2-4234-415A-961F-D725C56451CB}" type="presParOf" srcId="{27F795D3-D314-4CCE-9D0C-B671899A5C2A}" destId="{FD60E819-FAC6-4F51-8ABD-57C2EB46360B}" srcOrd="1" destOrd="0" presId="urn:microsoft.com/office/officeart/2005/8/layout/lProcess2"/>
    <dgm:cxn modelId="{E97ED9AC-3607-4F63-8E13-6AB211AEB7F6}" type="presParOf" srcId="{27F795D3-D314-4CCE-9D0C-B671899A5C2A}" destId="{6476CC4F-9F38-450A-8596-09CBF500A268}" srcOrd="2" destOrd="0" presId="urn:microsoft.com/office/officeart/2005/8/layout/lProcess2"/>
    <dgm:cxn modelId="{52B81477-548C-48FD-8CD5-720DD4BC8D4F}" type="presParOf" srcId="{27F795D3-D314-4CCE-9D0C-B671899A5C2A}" destId="{D3A50261-6EE2-4600-8198-5D93EB54C2DD}" srcOrd="3" destOrd="0" presId="urn:microsoft.com/office/officeart/2005/8/layout/lProcess2"/>
    <dgm:cxn modelId="{B88BBFE9-4142-4B2F-B771-893DCD80705D}" type="presParOf" srcId="{27F795D3-D314-4CCE-9D0C-B671899A5C2A}" destId="{A9E2844E-25A7-4F29-B81A-6F1E907BB9DC}" srcOrd="4" destOrd="0" presId="urn:microsoft.com/office/officeart/2005/8/layout/lProcess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B889CAA-13B9-4A07-9CB1-BBC3EC6E158C}">
      <dsp:nvSpPr>
        <dsp:cNvPr id="0" name=""/>
        <dsp:cNvSpPr/>
      </dsp:nvSpPr>
      <dsp:spPr>
        <a:xfrm>
          <a:off x="0" y="0"/>
          <a:ext cx="8229600" cy="6403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Constantia" pitchFamily="18" charset="0"/>
              <a:cs typeface="Times New Roman" pitchFamily="18" charset="0"/>
            </a:rPr>
            <a:t>Формирование активной позиции родителей</a:t>
          </a:r>
          <a:endParaRPr lang="ru-RU" sz="2400" kern="1200" dirty="0">
            <a:latin typeface="Constantia" pitchFamily="18" charset="0"/>
            <a:cs typeface="Times New Roman" pitchFamily="18" charset="0"/>
          </a:endParaRPr>
        </a:p>
      </dsp:txBody>
      <dsp:txXfrm>
        <a:off x="0" y="0"/>
        <a:ext cx="8229600" cy="640349"/>
      </dsp:txXfrm>
    </dsp:sp>
    <dsp:sp modelId="{1B283E3E-C662-4416-B71E-F228EC92DC93}">
      <dsp:nvSpPr>
        <dsp:cNvPr id="0" name=""/>
        <dsp:cNvSpPr/>
      </dsp:nvSpPr>
      <dsp:spPr>
        <a:xfrm>
          <a:off x="0" y="1273210"/>
          <a:ext cx="8229600" cy="116584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Constantia" pitchFamily="18" charset="0"/>
              <a:cs typeface="Times New Roman" pitchFamily="18" charset="0"/>
            </a:rPr>
            <a:t>Привлечение их внимания к процессу коррекционно-воспитательной работы с детьми с речевыми нарушениями</a:t>
          </a:r>
          <a:endParaRPr lang="ru-RU" sz="2400" kern="1200" dirty="0">
            <a:latin typeface="Constantia" pitchFamily="18" charset="0"/>
            <a:cs typeface="Times New Roman" pitchFamily="18" charset="0"/>
          </a:endParaRPr>
        </a:p>
      </dsp:txBody>
      <dsp:txXfrm>
        <a:off x="0" y="1273210"/>
        <a:ext cx="8229600" cy="1165842"/>
      </dsp:txXfrm>
    </dsp:sp>
    <dsp:sp modelId="{C472582D-BB91-4BEE-BAFA-37B4FE2EDA5C}">
      <dsp:nvSpPr>
        <dsp:cNvPr id="0" name=""/>
        <dsp:cNvSpPr/>
      </dsp:nvSpPr>
      <dsp:spPr>
        <a:xfrm>
          <a:off x="0" y="2856875"/>
          <a:ext cx="8229600" cy="164267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Определение и разработка вариативных форм и методов работы с родителями; технологии эффективного взаимодействия логопеда и родителей, способствующей повышению качества коррекционно-логопедической работы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856875"/>
        <a:ext cx="8229600" cy="164267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007C4DF-7767-46D9-A4C2-CAF5C93D99F4}">
      <dsp:nvSpPr>
        <dsp:cNvPr id="0" name=""/>
        <dsp:cNvSpPr/>
      </dsp:nvSpPr>
      <dsp:spPr>
        <a:xfrm>
          <a:off x="0" y="474384"/>
          <a:ext cx="8229600" cy="133087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Constantia" pitchFamily="18" charset="0"/>
              <a:cs typeface="Times New Roman" pitchFamily="18" charset="0"/>
            </a:rPr>
            <a:t>систематизировать содержание, формы и методы работы с родителями</a:t>
          </a:r>
        </a:p>
      </dsp:txBody>
      <dsp:txXfrm>
        <a:off x="0" y="474384"/>
        <a:ext cx="8229600" cy="1330875"/>
      </dsp:txXfrm>
    </dsp:sp>
    <dsp:sp modelId="{682EC3C1-2FD1-4BB7-BD96-2E1834F456A2}">
      <dsp:nvSpPr>
        <dsp:cNvPr id="0" name=""/>
        <dsp:cNvSpPr/>
      </dsp:nvSpPr>
      <dsp:spPr>
        <a:xfrm>
          <a:off x="0" y="1942675"/>
          <a:ext cx="8229600" cy="133087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Constantia" pitchFamily="18" charset="0"/>
              <a:cs typeface="Times New Roman" pitchFamily="18" charset="0"/>
            </a:rPr>
            <a:t>разработать и обучить родителей практическим коррекционным приемам работы в семье</a:t>
          </a:r>
        </a:p>
      </dsp:txBody>
      <dsp:txXfrm>
        <a:off x="0" y="1942675"/>
        <a:ext cx="8229600" cy="1330875"/>
      </dsp:txXfrm>
    </dsp:sp>
    <dsp:sp modelId="{FE2EA7F2-2664-408C-9F6A-57E452514261}">
      <dsp:nvSpPr>
        <dsp:cNvPr id="0" name=""/>
        <dsp:cNvSpPr/>
      </dsp:nvSpPr>
      <dsp:spPr>
        <a:xfrm>
          <a:off x="0" y="3411655"/>
          <a:ext cx="8229600" cy="134840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Constantia" pitchFamily="18" charset="0"/>
              <a:cs typeface="Times New Roman" pitchFamily="18" charset="0"/>
            </a:rPr>
            <a:t>установить партнерские отношения с семьей каждого воспитанника, создать атмосферу общности интересов и эмоциональной взаимоподдержки</a:t>
          </a:r>
        </a:p>
      </dsp:txBody>
      <dsp:txXfrm>
        <a:off x="0" y="3411655"/>
        <a:ext cx="8229600" cy="134840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60EC98-DE8A-4411-BD8B-BB306B7E754B}">
      <dsp:nvSpPr>
        <dsp:cNvPr id="0" name=""/>
        <dsp:cNvSpPr/>
      </dsp:nvSpPr>
      <dsp:spPr>
        <a:xfrm>
          <a:off x="0" y="25979"/>
          <a:ext cx="8458200" cy="106704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1</a:t>
          </a:r>
          <a:r>
            <a:rPr lang="ru-RU" sz="2000" b="1" kern="1200" dirty="0" smtClean="0">
              <a:latin typeface="Constantia" pitchFamily="18" charset="0"/>
              <a:cs typeface="Times New Roman" pitchFamily="18" charset="0"/>
            </a:rPr>
            <a:t>.  Организационный</a:t>
          </a:r>
          <a:r>
            <a:rPr lang="ru-RU" sz="2000" b="1" kern="1200" dirty="0" smtClean="0">
              <a:latin typeface="Constantia" pitchFamily="18" charset="0"/>
              <a:cs typeface="Times New Roman" pitchFamily="18" charset="0"/>
            </a:rPr>
            <a:t/>
          </a:r>
          <a:br>
            <a:rPr lang="ru-RU" sz="2000" b="1" kern="1200" dirty="0" smtClean="0">
              <a:latin typeface="Constantia" pitchFamily="18" charset="0"/>
              <a:cs typeface="Times New Roman" pitchFamily="18" charset="0"/>
            </a:rPr>
          </a:br>
          <a:r>
            <a:rPr lang="ru-RU" sz="2000" b="1" i="1" kern="1200" dirty="0" smtClean="0">
              <a:latin typeface="Constantia" pitchFamily="18" charset="0"/>
              <a:cs typeface="Times New Roman" pitchFamily="18" charset="0"/>
            </a:rPr>
            <a:t>(сентябрь - 1-я половина октября)</a:t>
          </a:r>
          <a:endParaRPr lang="ru-RU" sz="2000" kern="1200" dirty="0" smtClean="0">
            <a:latin typeface="Constantia" pitchFamily="18" charset="0"/>
          </a:endParaRPr>
        </a:p>
      </dsp:txBody>
      <dsp:txXfrm>
        <a:off x="0" y="25979"/>
        <a:ext cx="8458200" cy="1067040"/>
      </dsp:txXfrm>
    </dsp:sp>
    <dsp:sp modelId="{AC981E07-1DD9-4347-8E95-3151D5FC8FE7}">
      <dsp:nvSpPr>
        <dsp:cNvPr id="0" name=""/>
        <dsp:cNvSpPr/>
      </dsp:nvSpPr>
      <dsp:spPr>
        <a:xfrm>
          <a:off x="0" y="1257180"/>
          <a:ext cx="8458200" cy="1067040"/>
        </a:xfrm>
        <a:prstGeom prst="round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Constantia" pitchFamily="18" charset="0"/>
              <a:cs typeface="Times New Roman" pitchFamily="18" charset="0"/>
            </a:rPr>
            <a:t>2.  Основной </a:t>
          </a:r>
          <a:r>
            <a:rPr lang="ru-RU" sz="2000" b="1" kern="1200" dirty="0" smtClean="0">
              <a:latin typeface="Constantia" pitchFamily="18" charset="0"/>
              <a:cs typeface="Times New Roman" pitchFamily="18" charset="0"/>
            </a:rPr>
            <a:t/>
          </a:r>
          <a:br>
            <a:rPr lang="ru-RU" sz="2000" b="1" kern="1200" dirty="0" smtClean="0">
              <a:latin typeface="Constantia" pitchFamily="18" charset="0"/>
              <a:cs typeface="Times New Roman" pitchFamily="18" charset="0"/>
            </a:rPr>
          </a:br>
          <a:r>
            <a:rPr lang="ru-RU" sz="2000" b="1" kern="1200" dirty="0" smtClean="0">
              <a:latin typeface="Constantia" pitchFamily="18" charset="0"/>
              <a:cs typeface="Times New Roman" pitchFamily="18" charset="0"/>
            </a:rPr>
            <a:t>(</a:t>
          </a:r>
          <a:r>
            <a:rPr lang="ru-RU" sz="2000" b="1" i="1" kern="1200" dirty="0" smtClean="0">
              <a:latin typeface="Constantia" pitchFamily="18" charset="0"/>
              <a:cs typeface="Times New Roman" pitchFamily="18" charset="0"/>
            </a:rPr>
            <a:t>октябрь-март</a:t>
          </a:r>
          <a:r>
            <a:rPr lang="ru-RU" sz="2000" b="1" i="1" kern="1200" dirty="0" smtClean="0">
              <a:latin typeface="Times New Roman" pitchFamily="18" charset="0"/>
              <a:cs typeface="Times New Roman" pitchFamily="18" charset="0"/>
            </a:rPr>
            <a:t>)</a:t>
          </a:r>
          <a:endParaRPr lang="ru-RU" sz="2000" b="1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257180"/>
        <a:ext cx="8458200" cy="1067040"/>
      </dsp:txXfrm>
    </dsp:sp>
    <dsp:sp modelId="{003000EB-FB26-460F-ABEA-53A961EE1186}">
      <dsp:nvSpPr>
        <dsp:cNvPr id="0" name=""/>
        <dsp:cNvSpPr/>
      </dsp:nvSpPr>
      <dsp:spPr>
        <a:xfrm>
          <a:off x="0" y="2488380"/>
          <a:ext cx="8458200" cy="1067040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Constantia" pitchFamily="18" charset="0"/>
              <a:cs typeface="Times New Roman" pitchFamily="18" charset="0"/>
            </a:rPr>
            <a:t>3.  Заключительный </a:t>
          </a:r>
          <a:r>
            <a:rPr lang="ru-RU" sz="2000" b="1" kern="1200" dirty="0" smtClean="0">
              <a:latin typeface="Constantia" pitchFamily="18" charset="0"/>
              <a:cs typeface="Times New Roman" pitchFamily="18" charset="0"/>
            </a:rPr>
            <a:t>(</a:t>
          </a:r>
          <a:r>
            <a:rPr lang="ru-RU" sz="2000" b="1" i="1" kern="1200" dirty="0" smtClean="0">
              <a:latin typeface="Constantia" pitchFamily="18" charset="0"/>
              <a:cs typeface="Times New Roman" pitchFamily="18" charset="0"/>
            </a:rPr>
            <a:t>апрель-май)</a:t>
          </a:r>
          <a:endParaRPr lang="ru-RU" sz="2000" b="1" i="1" kern="1200" dirty="0">
            <a:latin typeface="Constantia" pitchFamily="18" charset="0"/>
            <a:cs typeface="Times New Roman" pitchFamily="18" charset="0"/>
          </a:endParaRPr>
        </a:p>
      </dsp:txBody>
      <dsp:txXfrm>
        <a:off x="0" y="2488380"/>
        <a:ext cx="8458200" cy="106704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293148-FA40-4D73-A302-4E30D3F09B11}">
      <dsp:nvSpPr>
        <dsp:cNvPr id="0" name=""/>
        <dsp:cNvSpPr/>
      </dsp:nvSpPr>
      <dsp:spPr>
        <a:xfrm>
          <a:off x="53357" y="3917"/>
          <a:ext cx="7894284" cy="7282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На организационном этапе перед логопедом встают задачи:</a:t>
          </a:r>
          <a:endParaRPr lang="ru-RU" sz="2000" kern="1200" dirty="0"/>
        </a:p>
      </dsp:txBody>
      <dsp:txXfrm>
        <a:off x="53357" y="3917"/>
        <a:ext cx="7894284" cy="728248"/>
      </dsp:txXfrm>
    </dsp:sp>
    <dsp:sp modelId="{C8DD5F6E-E3E8-41A1-AB53-616DC785302A}">
      <dsp:nvSpPr>
        <dsp:cNvPr id="0" name=""/>
        <dsp:cNvSpPr/>
      </dsp:nvSpPr>
      <dsp:spPr>
        <a:xfrm rot="5400000">
          <a:off x="3863953" y="750371"/>
          <a:ext cx="273093" cy="32771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/>
        </a:p>
      </dsp:txBody>
      <dsp:txXfrm rot="5400000">
        <a:off x="3863953" y="750371"/>
        <a:ext cx="273093" cy="327711"/>
      </dsp:txXfrm>
    </dsp:sp>
    <dsp:sp modelId="{BFCCB6FC-857D-4885-B4FD-DF12AD692E16}">
      <dsp:nvSpPr>
        <dsp:cNvPr id="0" name=""/>
        <dsp:cNvSpPr/>
      </dsp:nvSpPr>
      <dsp:spPr>
        <a:xfrm>
          <a:off x="53357" y="1096289"/>
          <a:ext cx="7894284" cy="7282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1) Изучение семьи ребенка, зачисленного на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логопункт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, с помощью наблюдений, бесед, опросов, анкетирования</a:t>
          </a:r>
          <a:endParaRPr lang="ru-RU" sz="2000" kern="1200" dirty="0"/>
        </a:p>
      </dsp:txBody>
      <dsp:txXfrm>
        <a:off x="53357" y="1096289"/>
        <a:ext cx="7894284" cy="728248"/>
      </dsp:txXfrm>
    </dsp:sp>
    <dsp:sp modelId="{8573369B-0ECA-4C74-86F9-72C1F6E779ED}">
      <dsp:nvSpPr>
        <dsp:cNvPr id="0" name=""/>
        <dsp:cNvSpPr/>
      </dsp:nvSpPr>
      <dsp:spPr>
        <a:xfrm rot="5400000">
          <a:off x="3863953" y="1842744"/>
          <a:ext cx="273093" cy="32771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 rot="5400000">
        <a:off x="3863953" y="1842744"/>
        <a:ext cx="273093" cy="327711"/>
      </dsp:txXfrm>
    </dsp:sp>
    <dsp:sp modelId="{5D7479B7-1D40-4031-8AEA-2B8DDB1B6814}">
      <dsp:nvSpPr>
        <dsp:cNvPr id="0" name=""/>
        <dsp:cNvSpPr/>
      </dsp:nvSpPr>
      <dsp:spPr>
        <a:xfrm>
          <a:off x="53357" y="2188662"/>
          <a:ext cx="7894284" cy="7282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2) Разработка перспективного плана совместной коррекционной работы с родителями на год </a:t>
          </a:r>
          <a:endParaRPr lang="ru-RU" sz="2000" kern="1200" dirty="0"/>
        </a:p>
      </dsp:txBody>
      <dsp:txXfrm>
        <a:off x="53357" y="2188662"/>
        <a:ext cx="7894284" cy="728248"/>
      </dsp:txXfrm>
    </dsp:sp>
    <dsp:sp modelId="{D621B801-1264-4E40-B578-CE1B8D6838CE}">
      <dsp:nvSpPr>
        <dsp:cNvPr id="0" name=""/>
        <dsp:cNvSpPr/>
      </dsp:nvSpPr>
      <dsp:spPr>
        <a:xfrm rot="5400000">
          <a:off x="3863953" y="2935116"/>
          <a:ext cx="273093" cy="32771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 rot="5400000">
        <a:off x="3863953" y="2935116"/>
        <a:ext cx="273093" cy="327711"/>
      </dsp:txXfrm>
    </dsp:sp>
    <dsp:sp modelId="{5A57F5DF-B44A-4027-8C3A-2A23788D9A21}">
      <dsp:nvSpPr>
        <dsp:cNvPr id="0" name=""/>
        <dsp:cNvSpPr/>
      </dsp:nvSpPr>
      <dsp:spPr>
        <a:xfrm>
          <a:off x="0" y="3281034"/>
          <a:ext cx="8001000" cy="7282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3) Формирование у родителей предпосылок педагогической рефлексии</a:t>
          </a:r>
          <a:r>
            <a:rPr lang="ru-RU" sz="2000" kern="1200" dirty="0" smtClean="0"/>
            <a:t/>
          </a:r>
          <a:br>
            <a:rPr lang="ru-RU" sz="2000" kern="1200" dirty="0" smtClean="0"/>
          </a:br>
          <a:endParaRPr lang="ru-RU" sz="2000" kern="1200" dirty="0"/>
        </a:p>
      </dsp:txBody>
      <dsp:txXfrm>
        <a:off x="0" y="3281034"/>
        <a:ext cx="8001000" cy="72824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F84A2F6-0ECD-45BF-B2A0-D5E5C7041F0D}">
      <dsp:nvSpPr>
        <dsp:cNvPr id="0" name=""/>
        <dsp:cNvSpPr/>
      </dsp:nvSpPr>
      <dsp:spPr>
        <a:xfrm>
          <a:off x="0" y="0"/>
          <a:ext cx="8229600" cy="8564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Constantia" pitchFamily="18" charset="0"/>
              <a:cs typeface="Times New Roman" pitchFamily="18" charset="0"/>
            </a:rPr>
            <a:t>1)Знакомство родителей с доступными для использования в домашних условиях методами стимуляции речевого развития и коррекции речевых недостатков</a:t>
          </a:r>
          <a:endParaRPr lang="ru-RU" sz="1800" kern="1200" dirty="0">
            <a:latin typeface="Constantia" pitchFamily="18" charset="0"/>
          </a:endParaRPr>
        </a:p>
      </dsp:txBody>
      <dsp:txXfrm>
        <a:off x="0" y="0"/>
        <a:ext cx="8229600" cy="856412"/>
      </dsp:txXfrm>
    </dsp:sp>
    <dsp:sp modelId="{F077DBA1-93D6-48BF-AFB1-A87ED8DB3EA7}">
      <dsp:nvSpPr>
        <dsp:cNvPr id="0" name=""/>
        <dsp:cNvSpPr/>
      </dsp:nvSpPr>
      <dsp:spPr>
        <a:xfrm rot="5400000">
          <a:off x="3953594" y="878660"/>
          <a:ext cx="322410" cy="38538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5400000">
        <a:off x="3953594" y="878660"/>
        <a:ext cx="322410" cy="385385"/>
      </dsp:txXfrm>
    </dsp:sp>
    <dsp:sp modelId="{87BF8BBE-3DBB-46F4-8307-2D8E6B4B6799}">
      <dsp:nvSpPr>
        <dsp:cNvPr id="0" name=""/>
        <dsp:cNvSpPr/>
      </dsp:nvSpPr>
      <dsp:spPr>
        <a:xfrm>
          <a:off x="0" y="1286293"/>
          <a:ext cx="8229600" cy="8564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2) Обучение родителей совместным, имеющим коррекционное направление ,формам  деятельности с детьми</a:t>
          </a:r>
          <a:endParaRPr lang="ru-RU" sz="1800" kern="1200" dirty="0"/>
        </a:p>
      </dsp:txBody>
      <dsp:txXfrm>
        <a:off x="0" y="1286293"/>
        <a:ext cx="8229600" cy="856412"/>
      </dsp:txXfrm>
    </dsp:sp>
    <dsp:sp modelId="{2DDCCF77-538E-41E2-83C2-705D6915977F}">
      <dsp:nvSpPr>
        <dsp:cNvPr id="0" name=""/>
        <dsp:cNvSpPr/>
      </dsp:nvSpPr>
      <dsp:spPr>
        <a:xfrm rot="5400000">
          <a:off x="3953594" y="2164953"/>
          <a:ext cx="322410" cy="38538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5400000">
        <a:off x="3953594" y="2164953"/>
        <a:ext cx="322410" cy="385385"/>
      </dsp:txXfrm>
    </dsp:sp>
    <dsp:sp modelId="{9EC8734B-757F-43CC-91A1-B51CA3B88560}">
      <dsp:nvSpPr>
        <dsp:cNvPr id="0" name=""/>
        <dsp:cNvSpPr/>
      </dsp:nvSpPr>
      <dsp:spPr>
        <a:xfrm>
          <a:off x="0" y="2572587"/>
          <a:ext cx="8229600" cy="8564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3) Создание эмоционального контакта между родителями и детьми</a:t>
          </a:r>
          <a:r>
            <a:rPr lang="ru-RU" sz="1800" kern="1200" dirty="0" smtClean="0"/>
            <a:t/>
          </a:r>
          <a:br>
            <a:rPr lang="ru-RU" sz="1800" kern="1200" dirty="0" smtClean="0"/>
          </a:br>
          <a:endParaRPr lang="ru-RU" sz="1800" kern="1200" dirty="0"/>
        </a:p>
      </dsp:txBody>
      <dsp:txXfrm>
        <a:off x="0" y="2572587"/>
        <a:ext cx="8229600" cy="85641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59ECE5-12E1-4FFC-BF28-803498312F94}">
      <dsp:nvSpPr>
        <dsp:cNvPr id="0" name=""/>
        <dsp:cNvSpPr/>
      </dsp:nvSpPr>
      <dsp:spPr>
        <a:xfrm>
          <a:off x="0" y="529828"/>
          <a:ext cx="2643187" cy="158591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i="1" kern="1200" dirty="0" smtClean="0">
              <a:latin typeface="Times New Roman" pitchFamily="18" charset="0"/>
              <a:cs typeface="Times New Roman" pitchFamily="18" charset="0"/>
            </a:rPr>
            <a:t>«Артикуляционная гимнастика»</a:t>
          </a:r>
          <a:endParaRPr lang="ru-RU" sz="2200" kern="1200" dirty="0"/>
        </a:p>
      </dsp:txBody>
      <dsp:txXfrm>
        <a:off x="0" y="529828"/>
        <a:ext cx="2643187" cy="1585912"/>
      </dsp:txXfrm>
    </dsp:sp>
    <dsp:sp modelId="{A1C8AAC0-16B8-45DD-B630-B1B7123D1D22}">
      <dsp:nvSpPr>
        <dsp:cNvPr id="0" name=""/>
        <dsp:cNvSpPr/>
      </dsp:nvSpPr>
      <dsp:spPr>
        <a:xfrm>
          <a:off x="2907506" y="529828"/>
          <a:ext cx="2643187" cy="1585912"/>
        </a:xfrm>
        <a:prstGeom prst="rect">
          <a:avLst/>
        </a:prstGeom>
        <a:gradFill rotWithShape="0">
          <a:gsLst>
            <a:gs pos="0">
              <a:schemeClr val="accent4">
                <a:hueOff val="-892954"/>
                <a:satOff val="5380"/>
                <a:lumOff val="431"/>
                <a:alphaOff val="0"/>
                <a:shade val="51000"/>
                <a:satMod val="130000"/>
              </a:schemeClr>
            </a:gs>
            <a:gs pos="80000">
              <a:schemeClr val="accent4">
                <a:hueOff val="-892954"/>
                <a:satOff val="5380"/>
                <a:lumOff val="431"/>
                <a:alphaOff val="0"/>
                <a:shade val="93000"/>
                <a:satMod val="130000"/>
              </a:schemeClr>
            </a:gs>
            <a:gs pos="100000">
              <a:schemeClr val="accent4">
                <a:hueOff val="-892954"/>
                <a:satOff val="5380"/>
                <a:lumOff val="43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i="1" kern="1200" dirty="0" smtClean="0">
              <a:latin typeface="Times New Roman" pitchFamily="18" charset="0"/>
              <a:cs typeface="Times New Roman" pitchFamily="18" charset="0"/>
            </a:rPr>
            <a:t>«Развитие мелкой моторики»</a:t>
          </a:r>
          <a:endParaRPr lang="ru-RU" sz="2200" kern="1200" dirty="0"/>
        </a:p>
      </dsp:txBody>
      <dsp:txXfrm>
        <a:off x="2907506" y="529828"/>
        <a:ext cx="2643187" cy="1585912"/>
      </dsp:txXfrm>
    </dsp:sp>
    <dsp:sp modelId="{5BC63D44-99B7-4ABA-B70A-6D33E2242CD4}">
      <dsp:nvSpPr>
        <dsp:cNvPr id="0" name=""/>
        <dsp:cNvSpPr/>
      </dsp:nvSpPr>
      <dsp:spPr>
        <a:xfrm>
          <a:off x="5815012" y="529828"/>
          <a:ext cx="2643187" cy="1585912"/>
        </a:xfrm>
        <a:prstGeom prst="rect">
          <a:avLst/>
        </a:prstGeom>
        <a:gradFill rotWithShape="0">
          <a:gsLst>
            <a:gs pos="0">
              <a:schemeClr val="accent4">
                <a:hueOff val="-1785908"/>
                <a:satOff val="10760"/>
                <a:lumOff val="862"/>
                <a:alphaOff val="0"/>
                <a:shade val="51000"/>
                <a:satMod val="130000"/>
              </a:schemeClr>
            </a:gs>
            <a:gs pos="80000">
              <a:schemeClr val="accent4">
                <a:hueOff val="-1785908"/>
                <a:satOff val="10760"/>
                <a:lumOff val="862"/>
                <a:alphaOff val="0"/>
                <a:shade val="93000"/>
                <a:satMod val="130000"/>
              </a:schemeClr>
            </a:gs>
            <a:gs pos="100000">
              <a:schemeClr val="accent4">
                <a:hueOff val="-1785908"/>
                <a:satOff val="10760"/>
                <a:lumOff val="86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i="1" kern="1200" dirty="0" smtClean="0">
              <a:latin typeface="Times New Roman" pitchFamily="18" charset="0"/>
              <a:cs typeface="Times New Roman" pitchFamily="18" charset="0"/>
            </a:rPr>
            <a:t>«Дыхательная гимнастика» </a:t>
          </a:r>
          <a:endParaRPr lang="ru-RU" sz="2200" kern="1200" dirty="0"/>
        </a:p>
      </dsp:txBody>
      <dsp:txXfrm>
        <a:off x="5815012" y="529828"/>
        <a:ext cx="2643187" cy="1585912"/>
      </dsp:txXfrm>
    </dsp:sp>
    <dsp:sp modelId="{5E503ADE-4A13-400F-86C0-6F4FED3C9A40}">
      <dsp:nvSpPr>
        <dsp:cNvPr id="0" name=""/>
        <dsp:cNvSpPr/>
      </dsp:nvSpPr>
      <dsp:spPr>
        <a:xfrm>
          <a:off x="0" y="2380059"/>
          <a:ext cx="2643187" cy="1585912"/>
        </a:xfrm>
        <a:prstGeom prst="rect">
          <a:avLst/>
        </a:prstGeom>
        <a:gradFill rotWithShape="0">
          <a:gsLst>
            <a:gs pos="0">
              <a:schemeClr val="accent4">
                <a:hueOff val="-2678862"/>
                <a:satOff val="16139"/>
                <a:lumOff val="1294"/>
                <a:alphaOff val="0"/>
                <a:shade val="51000"/>
                <a:satMod val="130000"/>
              </a:schemeClr>
            </a:gs>
            <a:gs pos="80000">
              <a:schemeClr val="accent4">
                <a:hueOff val="-2678862"/>
                <a:satOff val="16139"/>
                <a:lumOff val="1294"/>
                <a:alphaOff val="0"/>
                <a:shade val="93000"/>
                <a:satMod val="130000"/>
              </a:schemeClr>
            </a:gs>
            <a:gs pos="100000">
              <a:schemeClr val="accent4">
                <a:hueOff val="-2678862"/>
                <a:satOff val="16139"/>
                <a:lumOff val="129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i="1" kern="1200" dirty="0" smtClean="0">
              <a:latin typeface="Times New Roman" pitchFamily="18" charset="0"/>
              <a:cs typeface="Times New Roman" pitchFamily="18" charset="0"/>
            </a:rPr>
            <a:t>«Выполнение домашнего задания» </a:t>
          </a:r>
          <a:endParaRPr lang="ru-RU" sz="2200" b="0" i="1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0" y="2380059"/>
        <a:ext cx="2643187" cy="1585912"/>
      </dsp:txXfrm>
    </dsp:sp>
    <dsp:sp modelId="{A0594BDA-DD73-40C2-A6F4-DAF5F751996D}">
      <dsp:nvSpPr>
        <dsp:cNvPr id="0" name=""/>
        <dsp:cNvSpPr/>
      </dsp:nvSpPr>
      <dsp:spPr>
        <a:xfrm>
          <a:off x="2907506" y="2380059"/>
          <a:ext cx="2643187" cy="1585912"/>
        </a:xfrm>
        <a:prstGeom prst="rect">
          <a:avLst/>
        </a:prstGeom>
        <a:gradFill rotWithShape="0">
          <a:gsLst>
            <a:gs pos="0">
              <a:schemeClr val="accent4">
                <a:hueOff val="-3571816"/>
                <a:satOff val="21519"/>
                <a:lumOff val="1725"/>
                <a:alphaOff val="0"/>
                <a:shade val="51000"/>
                <a:satMod val="130000"/>
              </a:schemeClr>
            </a:gs>
            <a:gs pos="80000">
              <a:schemeClr val="accent4">
                <a:hueOff val="-3571816"/>
                <a:satOff val="21519"/>
                <a:lumOff val="1725"/>
                <a:alphaOff val="0"/>
                <a:shade val="93000"/>
                <a:satMod val="130000"/>
              </a:schemeClr>
            </a:gs>
            <a:gs pos="100000">
              <a:schemeClr val="accent4">
                <a:hueOff val="-3571816"/>
                <a:satOff val="21519"/>
                <a:lumOff val="172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i="1" kern="1200" dirty="0" smtClean="0">
              <a:latin typeface="Times New Roman" pitchFamily="18" charset="0"/>
              <a:cs typeface="Times New Roman" pitchFamily="18" charset="0"/>
            </a:rPr>
            <a:t>«Развитие внимания и мышления»</a:t>
          </a:r>
          <a:endParaRPr lang="ru-RU" sz="2200" kern="1200" dirty="0"/>
        </a:p>
      </dsp:txBody>
      <dsp:txXfrm>
        <a:off x="2907506" y="2380059"/>
        <a:ext cx="2643187" cy="1585912"/>
      </dsp:txXfrm>
    </dsp:sp>
    <dsp:sp modelId="{B29DAAC0-38F0-4264-ACB5-1F0C757DE411}">
      <dsp:nvSpPr>
        <dsp:cNvPr id="0" name=""/>
        <dsp:cNvSpPr/>
      </dsp:nvSpPr>
      <dsp:spPr>
        <a:xfrm>
          <a:off x="5815012" y="2380059"/>
          <a:ext cx="2643187" cy="1585912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i="1" kern="1200" dirty="0" smtClean="0">
              <a:latin typeface="Times New Roman" pitchFamily="18" charset="0"/>
              <a:cs typeface="Times New Roman" pitchFamily="18" charset="0"/>
            </a:rPr>
            <a:t>«Как следить за автоматизацией звуков в домашних условиях»</a:t>
          </a:r>
          <a:endParaRPr lang="ru-RU" sz="2200" kern="1200" dirty="0"/>
        </a:p>
      </dsp:txBody>
      <dsp:txXfrm>
        <a:off x="5815012" y="2380059"/>
        <a:ext cx="2643187" cy="1585912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EE13EF0-85BB-4F97-9ECE-A43A6A0FBFF9}">
      <dsp:nvSpPr>
        <dsp:cNvPr id="0" name=""/>
        <dsp:cNvSpPr/>
      </dsp:nvSpPr>
      <dsp:spPr>
        <a:xfrm>
          <a:off x="0" y="4015"/>
          <a:ext cx="8534400" cy="9250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latin typeface="Times New Roman" pitchFamily="18" charset="0"/>
              <a:cs typeface="Times New Roman" pitchFamily="18" charset="0"/>
            </a:rPr>
            <a:t>1) В 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индивидуальных консультациях </a:t>
          </a:r>
          <a:r>
            <a:rPr lang="ru-RU" sz="1800" b="0" kern="12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май</a:t>
          </a:r>
          <a:r>
            <a:rPr lang="ru-RU" sz="1800" b="0" kern="1200" dirty="0" smtClean="0">
              <a:latin typeface="Times New Roman" pitchFamily="18" charset="0"/>
              <a:cs typeface="Times New Roman" pitchFamily="18" charset="0"/>
            </a:rPr>
            <a:t>) с целью информирования родителей об итогах проведенной с детьми работы</a:t>
          </a:r>
          <a:endParaRPr lang="ru-RU" sz="1800" kern="1200" dirty="0"/>
        </a:p>
      </dsp:txBody>
      <dsp:txXfrm>
        <a:off x="0" y="4015"/>
        <a:ext cx="8534400" cy="925085"/>
      </dsp:txXfrm>
    </dsp:sp>
    <dsp:sp modelId="{212AE4B1-0281-43A8-925B-57511890BBA1}">
      <dsp:nvSpPr>
        <dsp:cNvPr id="0" name=""/>
        <dsp:cNvSpPr/>
      </dsp:nvSpPr>
      <dsp:spPr>
        <a:xfrm rot="5400000">
          <a:off x="4120432" y="916647"/>
          <a:ext cx="293535" cy="41628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5400000">
        <a:off x="4120432" y="916647"/>
        <a:ext cx="293535" cy="416288"/>
      </dsp:txXfrm>
    </dsp:sp>
    <dsp:sp modelId="{72ADD72F-24F2-434A-A6A0-47BDF8AE5388}">
      <dsp:nvSpPr>
        <dsp:cNvPr id="0" name=""/>
        <dsp:cNvSpPr/>
      </dsp:nvSpPr>
      <dsp:spPr>
        <a:xfrm>
          <a:off x="0" y="1320481"/>
          <a:ext cx="8534400" cy="9250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2)</a:t>
          </a:r>
          <a:r>
            <a:rPr lang="ru-RU" sz="1800" kern="1200" dirty="0" smtClean="0"/>
            <a:t> 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В проведении </a:t>
          </a:r>
          <a:r>
            <a:rPr lang="ru-RU" sz="1800" b="1" i="0" kern="1200" dirty="0" smtClean="0">
              <a:latin typeface="Times New Roman" pitchFamily="18" charset="0"/>
              <a:cs typeface="Times New Roman" pitchFamily="18" charset="0"/>
            </a:rPr>
            <a:t>речевых праздников 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(апрель) с целью закрепления коммуникативных умений и навыков, осознания необходимости правильной речи, закрепления пройденного материала </a:t>
          </a:r>
          <a:endParaRPr lang="ru-RU" sz="1800" kern="1200" dirty="0"/>
        </a:p>
      </dsp:txBody>
      <dsp:txXfrm>
        <a:off x="0" y="1320481"/>
        <a:ext cx="8534400" cy="925085"/>
      </dsp:txXfrm>
    </dsp:sp>
    <dsp:sp modelId="{9C9B1F87-2F7C-4EE0-B730-17444F01B3EF}">
      <dsp:nvSpPr>
        <dsp:cNvPr id="0" name=""/>
        <dsp:cNvSpPr/>
      </dsp:nvSpPr>
      <dsp:spPr>
        <a:xfrm rot="5400000">
          <a:off x="4067060" y="2304275"/>
          <a:ext cx="400278" cy="41628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5400000">
        <a:off x="4067060" y="2304275"/>
        <a:ext cx="400278" cy="416288"/>
      </dsp:txXfrm>
    </dsp:sp>
    <dsp:sp modelId="{D59023DE-3376-4544-AAEE-124F2E76D033}">
      <dsp:nvSpPr>
        <dsp:cNvPr id="0" name=""/>
        <dsp:cNvSpPr/>
      </dsp:nvSpPr>
      <dsp:spPr>
        <a:xfrm>
          <a:off x="0" y="2779272"/>
          <a:ext cx="8534400" cy="1407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latin typeface="Times New Roman" pitchFamily="18" charset="0"/>
              <a:cs typeface="Times New Roman" pitchFamily="18" charset="0"/>
            </a:rPr>
            <a:t>3) 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В проведении 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итогового родительского собрания 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ru-RU" sz="1800" i="1" kern="1200" dirty="0" smtClean="0">
              <a:latin typeface="Times New Roman" pitchFamily="18" charset="0"/>
              <a:cs typeface="Times New Roman" pitchFamily="18" charset="0"/>
            </a:rPr>
            <a:t>май)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, на котором даются рекомендации по закреплению полученных навыков правильной речи в летний период</a:t>
          </a:r>
          <a:r>
            <a:rPr lang="ru-RU" sz="1800" kern="1200" dirty="0" smtClean="0"/>
            <a:t/>
          </a:r>
          <a:br>
            <a:rPr lang="ru-RU" sz="1800" kern="1200" dirty="0" smtClean="0"/>
          </a:br>
          <a:endParaRPr lang="ru-RU" sz="1800" kern="1200" dirty="0"/>
        </a:p>
      </dsp:txBody>
      <dsp:txXfrm>
        <a:off x="0" y="2779272"/>
        <a:ext cx="8534400" cy="1407712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47D30AA-5F3A-41E6-89AD-D93567540140}">
      <dsp:nvSpPr>
        <dsp:cNvPr id="0" name=""/>
        <dsp:cNvSpPr/>
      </dsp:nvSpPr>
      <dsp:spPr>
        <a:xfrm>
          <a:off x="1013" y="0"/>
          <a:ext cx="2636118" cy="61721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C00000"/>
              </a:solidFill>
              <a:latin typeface="Constantia" pitchFamily="18" charset="0"/>
            </a:rPr>
            <a:t>Речевые праздники</a:t>
          </a:r>
          <a:endParaRPr lang="ru-RU" sz="2400" b="1" kern="1200" dirty="0">
            <a:solidFill>
              <a:srgbClr val="C00000"/>
            </a:solidFill>
            <a:latin typeface="Constantia" pitchFamily="18" charset="0"/>
          </a:endParaRPr>
        </a:p>
      </dsp:txBody>
      <dsp:txXfrm>
        <a:off x="1013" y="0"/>
        <a:ext cx="2636118" cy="1851660"/>
      </dsp:txXfrm>
    </dsp:sp>
    <dsp:sp modelId="{DAE8008F-2874-4FF9-B655-4EB448759ED5}">
      <dsp:nvSpPr>
        <dsp:cNvPr id="0" name=""/>
        <dsp:cNvSpPr/>
      </dsp:nvSpPr>
      <dsp:spPr>
        <a:xfrm>
          <a:off x="264625" y="1851660"/>
          <a:ext cx="2108894" cy="40119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Нетрадиционная форма работы с родителями, где родители могут помогать своим детям, а самое главное – создается эмоциональный контакт между ними.  Полезно объединять занятие с собранием, тогда родители с большей заинтересованностью относятся к их посещению.</a:t>
          </a:r>
          <a:endParaRPr lang="ru-RU" sz="1600" kern="1200" dirty="0"/>
        </a:p>
      </dsp:txBody>
      <dsp:txXfrm>
        <a:off x="264625" y="1851660"/>
        <a:ext cx="2108894" cy="4011930"/>
      </dsp:txXfrm>
    </dsp:sp>
    <dsp:sp modelId="{A997F27D-0617-46FF-BDA9-449D9EC3B18E}">
      <dsp:nvSpPr>
        <dsp:cNvPr id="0" name=""/>
        <dsp:cNvSpPr/>
      </dsp:nvSpPr>
      <dsp:spPr>
        <a:xfrm>
          <a:off x="2834840" y="0"/>
          <a:ext cx="2636118" cy="61721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К речевым праздникам </a:t>
          </a:r>
          <a:r>
            <a:rPr lang="ru-RU" sz="2000" b="0" kern="1200" dirty="0" smtClean="0">
              <a:latin typeface="Times New Roman" pitchFamily="18" charset="0"/>
              <a:cs typeface="Times New Roman" pitchFamily="18" charset="0"/>
            </a:rPr>
            <a:t>предъявляются следующие требования</a:t>
          </a:r>
          <a:endParaRPr lang="ru-RU" sz="2000" kern="1200" dirty="0"/>
        </a:p>
      </dsp:txBody>
      <dsp:txXfrm>
        <a:off x="2834840" y="0"/>
        <a:ext cx="2636118" cy="1851660"/>
      </dsp:txXfrm>
    </dsp:sp>
    <dsp:sp modelId="{548CE384-03A7-42A6-8337-BBEA93936086}">
      <dsp:nvSpPr>
        <dsp:cNvPr id="0" name=""/>
        <dsp:cNvSpPr/>
      </dsp:nvSpPr>
      <dsp:spPr>
        <a:xfrm>
          <a:off x="2971803" y="1852187"/>
          <a:ext cx="2362193" cy="12125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Речевой основой становится то, что готовилось дома с детьми и их родителями</a:t>
          </a:r>
          <a:endParaRPr lang="ru-RU" sz="1800" kern="1200" dirty="0"/>
        </a:p>
      </dsp:txBody>
      <dsp:txXfrm>
        <a:off x="2971803" y="1852187"/>
        <a:ext cx="2362193" cy="1212590"/>
      </dsp:txXfrm>
    </dsp:sp>
    <dsp:sp modelId="{A909F4D2-DDD7-4060-B5D7-E4BF0BBFD3CA}">
      <dsp:nvSpPr>
        <dsp:cNvPr id="0" name=""/>
        <dsp:cNvSpPr/>
      </dsp:nvSpPr>
      <dsp:spPr>
        <a:xfrm>
          <a:off x="2971803" y="3251329"/>
          <a:ext cx="2362193" cy="12125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Максимальная активность детей и родителей</a:t>
          </a:r>
          <a:endParaRPr lang="ru-RU" sz="1800" kern="1200" dirty="0"/>
        </a:p>
      </dsp:txBody>
      <dsp:txXfrm>
        <a:off x="2971803" y="3251329"/>
        <a:ext cx="2362193" cy="1212590"/>
      </dsp:txXfrm>
    </dsp:sp>
    <dsp:sp modelId="{1624F490-5DE6-448B-BBF4-BC8B411F6D05}">
      <dsp:nvSpPr>
        <dsp:cNvPr id="0" name=""/>
        <dsp:cNvSpPr/>
      </dsp:nvSpPr>
      <dsp:spPr>
        <a:xfrm>
          <a:off x="2971803" y="4650472"/>
          <a:ext cx="2362193" cy="12125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Тематика праздников:«Праздник красивой и правильной речи», «Сказочная ярмарка», «Веселый цирк» </a:t>
          </a:r>
          <a:endParaRPr lang="ru-RU" sz="1600" kern="1200" dirty="0"/>
        </a:p>
      </dsp:txBody>
      <dsp:txXfrm>
        <a:off x="2971803" y="4650472"/>
        <a:ext cx="2362193" cy="1212590"/>
      </dsp:txXfrm>
    </dsp:sp>
    <dsp:sp modelId="{8AEC075E-4040-4C18-BAE5-DE14B753DE29}">
      <dsp:nvSpPr>
        <dsp:cNvPr id="0" name=""/>
        <dsp:cNvSpPr/>
      </dsp:nvSpPr>
      <dsp:spPr>
        <a:xfrm>
          <a:off x="5668667" y="0"/>
          <a:ext cx="2636118" cy="61721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Итоговое родительское собрание 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проводится в форме круглого стола «Скоро в школу. Как помочь ребенку стать учеником?» Этапы итогового собрания включают:</a:t>
          </a:r>
          <a:endParaRPr lang="ru-RU" sz="1600" kern="1200" dirty="0"/>
        </a:p>
      </dsp:txBody>
      <dsp:txXfrm>
        <a:off x="5668667" y="0"/>
        <a:ext cx="2636118" cy="1851660"/>
      </dsp:txXfrm>
    </dsp:sp>
    <dsp:sp modelId="{2737523B-A0D9-4784-A49A-F0C5F27D7E68}">
      <dsp:nvSpPr>
        <dsp:cNvPr id="0" name=""/>
        <dsp:cNvSpPr/>
      </dsp:nvSpPr>
      <dsp:spPr>
        <a:xfrm>
          <a:off x="5932279" y="1852187"/>
          <a:ext cx="2108894" cy="12125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>
              <a:latin typeface="Times New Roman" pitchFamily="18" charset="0"/>
              <a:cs typeface="Times New Roman" pitchFamily="18" charset="0"/>
            </a:rPr>
            <a:t>Выступление логопеда, воспитателей</a:t>
          </a:r>
          <a:endParaRPr lang="ru-RU" sz="1600" kern="1200" dirty="0"/>
        </a:p>
      </dsp:txBody>
      <dsp:txXfrm>
        <a:off x="5932279" y="1852187"/>
        <a:ext cx="2108894" cy="1212590"/>
      </dsp:txXfrm>
    </dsp:sp>
    <dsp:sp modelId="{6476CC4F-9F38-450A-8596-09CBF500A268}">
      <dsp:nvSpPr>
        <dsp:cNvPr id="0" name=""/>
        <dsp:cNvSpPr/>
      </dsp:nvSpPr>
      <dsp:spPr>
        <a:xfrm>
          <a:off x="5932279" y="3251329"/>
          <a:ext cx="2108894" cy="12125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>
              <a:latin typeface="Times New Roman" pitchFamily="18" charset="0"/>
              <a:cs typeface="Times New Roman" pitchFamily="18" charset="0"/>
            </a:rPr>
            <a:t>Показ  фрагментов  занятий</a:t>
          </a:r>
          <a:endParaRPr lang="ru-RU" sz="1600" kern="1200" dirty="0"/>
        </a:p>
      </dsp:txBody>
      <dsp:txXfrm>
        <a:off x="5932279" y="3251329"/>
        <a:ext cx="2108894" cy="1212590"/>
      </dsp:txXfrm>
    </dsp:sp>
    <dsp:sp modelId="{A9E2844E-25A7-4F29-B81A-6F1E907BB9DC}">
      <dsp:nvSpPr>
        <dsp:cNvPr id="0" name=""/>
        <dsp:cNvSpPr/>
      </dsp:nvSpPr>
      <dsp:spPr>
        <a:xfrm>
          <a:off x="5932279" y="4650472"/>
          <a:ext cx="2108894" cy="12125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>
              <a:latin typeface="Times New Roman" pitchFamily="18" charset="0"/>
              <a:cs typeface="Times New Roman" pitchFamily="18" charset="0"/>
            </a:rPr>
            <a:t>Анализ выступлений детей и обмен опытом родителей</a:t>
          </a:r>
          <a:endParaRPr lang="ru-RU" sz="1600" kern="1200" dirty="0"/>
        </a:p>
      </dsp:txBody>
      <dsp:txXfrm>
        <a:off x="5932279" y="4650472"/>
        <a:ext cx="2108894" cy="12125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33E83C-29C5-40FE-BB48-F5FEEF276DEF}" type="datetimeFigureOut">
              <a:rPr lang="ru-RU" smtClean="0"/>
              <a:pPr/>
              <a:t>04.03.2019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C23D8-88ED-46E5-84ED-B7803497CC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C23D8-88ED-46E5-84ED-B7803497CCDC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1">
          <a:blip r:embed="rId2" cstate="email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1">
          <a:blip r:embed="rId2" cstate="email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7780" cmpd="sng">
            <a:solidFill>
              <a:schemeClr val="accent1">
                <a:tint val="3000"/>
              </a:schemeClr>
            </a:solidFill>
            <a:prstDash val="solid"/>
            <a:miter lim="800000"/>
          </a:ln>
          <a:gradFill>
            <a:gsLst>
              <a:gs pos="10000">
                <a:schemeClr val="accent1">
                  <a:tint val="63000"/>
                  <a:sat val="105000"/>
                </a:schemeClr>
              </a:gs>
              <a:gs pos="90000">
                <a:schemeClr val="accent1">
                  <a:shade val="50000"/>
                  <a:satMod val="100000"/>
                </a:schemeClr>
              </a:gs>
            </a:gsLst>
            <a:lin ang="5400000"/>
          </a:gradFill>
          <a:effectLst>
            <a:outerShdw blurRad="55000" dist="50800" dir="5400000" algn="tl">
              <a:srgbClr val="000000">
                <a:alpha val="33000"/>
              </a:srgbClr>
            </a:outerShdw>
          </a:effectLst>
          <a:latin typeface="Constant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Constantia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Constantia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Constantia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Constantia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Constant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diagramData" Target="../diagrams/data5.xml"/><Relationship Id="rId7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Relationship Id="rId9" Type="http://schemas.microsoft.com/office/2007/relationships/diagramDrawing" Target="../diagrams/drawing5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diagramLayout" Target="../diagrams/layout6.xml"/><Relationship Id="rId7" Type="http://schemas.openxmlformats.org/officeDocument/2006/relationships/image" Target="../media/image21.gif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7.gif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jpeg"/><Relationship Id="rId13" Type="http://schemas.openxmlformats.org/officeDocument/2006/relationships/image" Target="../media/image36.jpeg"/><Relationship Id="rId18" Type="http://schemas.openxmlformats.org/officeDocument/2006/relationships/image" Target="../media/image41.jpeg"/><Relationship Id="rId3" Type="http://schemas.openxmlformats.org/officeDocument/2006/relationships/image" Target="../media/image26.jpeg"/><Relationship Id="rId7" Type="http://schemas.openxmlformats.org/officeDocument/2006/relationships/image" Target="../media/image30.jpeg"/><Relationship Id="rId12" Type="http://schemas.openxmlformats.org/officeDocument/2006/relationships/image" Target="../media/image35.jpeg"/><Relationship Id="rId17" Type="http://schemas.openxmlformats.org/officeDocument/2006/relationships/image" Target="../media/image40.jpeg"/><Relationship Id="rId2" Type="http://schemas.openxmlformats.org/officeDocument/2006/relationships/image" Target="../media/image2.gif"/><Relationship Id="rId16" Type="http://schemas.openxmlformats.org/officeDocument/2006/relationships/image" Target="../media/image3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jpeg"/><Relationship Id="rId11" Type="http://schemas.openxmlformats.org/officeDocument/2006/relationships/image" Target="../media/image34.jpeg"/><Relationship Id="rId5" Type="http://schemas.openxmlformats.org/officeDocument/2006/relationships/image" Target="../media/image28.jpeg"/><Relationship Id="rId15" Type="http://schemas.openxmlformats.org/officeDocument/2006/relationships/image" Target="../media/image38.jpeg"/><Relationship Id="rId10" Type="http://schemas.openxmlformats.org/officeDocument/2006/relationships/image" Target="../media/image33.jpeg"/><Relationship Id="rId19" Type="http://schemas.openxmlformats.org/officeDocument/2006/relationships/image" Target="../media/image11.gif"/><Relationship Id="rId4" Type="http://schemas.openxmlformats.org/officeDocument/2006/relationships/image" Target="../media/image27.jpeg"/><Relationship Id="rId9" Type="http://schemas.openxmlformats.org/officeDocument/2006/relationships/image" Target="../media/image32.jpeg"/><Relationship Id="rId14" Type="http://schemas.openxmlformats.org/officeDocument/2006/relationships/image" Target="../media/image37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gif"/><Relationship Id="rId3" Type="http://schemas.openxmlformats.org/officeDocument/2006/relationships/image" Target="../media/image2.gif"/><Relationship Id="rId7" Type="http://schemas.openxmlformats.org/officeDocument/2006/relationships/image" Target="../media/image10.gif"/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gif"/><Relationship Id="rId5" Type="http://schemas.openxmlformats.org/officeDocument/2006/relationships/image" Target="../media/image44.jpeg"/><Relationship Id="rId4" Type="http://schemas.openxmlformats.org/officeDocument/2006/relationships/image" Target="../media/image4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diagramLayout" Target="../diagrams/layout7.xml"/><Relationship Id="rId7" Type="http://schemas.openxmlformats.org/officeDocument/2006/relationships/image" Target="../media/image5.gif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microsoft.com/office/2007/relationships/diagramDrawing" Target="../diagrams/drawing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9.gif"/><Relationship Id="rId4" Type="http://schemas.openxmlformats.org/officeDocument/2006/relationships/image" Target="../media/image48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1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microsoft.com/office/2007/relationships/diagramDrawing" Target="../diagrams/drawing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diagramLayout" Target="../diagrams/layout2.xml"/><Relationship Id="rId7" Type="http://schemas.openxmlformats.org/officeDocument/2006/relationships/image" Target="../media/image6.gi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diagramLayout" Target="../diagrams/layout3.xml"/><Relationship Id="rId7" Type="http://schemas.openxmlformats.org/officeDocument/2006/relationships/image" Target="../media/image9.gi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microsoft.com/office/2007/relationships/diagramDrawing" Target="../diagrams/drawing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diagramLayout" Target="../diagrams/layout4.xml"/><Relationship Id="rId7" Type="http://schemas.openxmlformats.org/officeDocument/2006/relationships/image" Target="../media/image11.gif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diagramColors" Target="../diagrams/colors4.xml"/><Relationship Id="rId10" Type="http://schemas.microsoft.com/office/2007/relationships/diagramDrawing" Target="../diagrams/drawing4.xml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12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2.gif"/><Relationship Id="rId7" Type="http://schemas.openxmlformats.org/officeDocument/2006/relationships/image" Target="../media/image17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gif"/><Relationship Id="rId5" Type="http://schemas.openxmlformats.org/officeDocument/2006/relationships/image" Target="../media/image15.gif"/><Relationship Id="rId4" Type="http://schemas.openxmlformats.org/officeDocument/2006/relationships/image" Target="../media/image14.gif"/><Relationship Id="rId9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447800"/>
            <a:ext cx="6400800" cy="4343400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>
                <a:solidFill>
                  <a:srgbClr val="FFFF00"/>
                </a:solidFill>
              </a:rPr>
              <a:t/>
            </a:r>
            <a:br>
              <a:rPr lang="ru-RU" sz="2400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«</a:t>
            </a:r>
            <a:r>
              <a:rPr lang="ru-RU" dirty="0" smtClean="0">
                <a:solidFill>
                  <a:srgbClr val="C00000"/>
                </a:solidFill>
                <a:effectLst/>
              </a:rPr>
              <a:t>Организация совместной работы логопеда и родителей в коррекционной работе в ДОУ</a:t>
            </a:r>
            <a:r>
              <a:rPr lang="ru-RU" dirty="0" smtClean="0">
                <a:solidFill>
                  <a:srgbClr val="C00000"/>
                </a:solidFill>
                <a:effectLst/>
              </a:rPr>
              <a:t>»</a:t>
            </a:r>
            <a:endParaRPr lang="ru-RU" dirty="0" smtClean="0">
              <a:solidFill>
                <a:srgbClr val="C00000"/>
              </a:solidFill>
              <a:effectLst/>
            </a:endParaRPr>
          </a:p>
          <a:p>
            <a:endParaRPr lang="ru-RU" sz="2800" dirty="0" smtClean="0">
              <a:solidFill>
                <a:srgbClr val="C00000"/>
              </a:solidFill>
              <a:effectLst/>
            </a:endParaRPr>
          </a:p>
          <a:p>
            <a:r>
              <a:rPr lang="ru-RU" sz="2800" dirty="0" smtClean="0">
                <a:solidFill>
                  <a:srgbClr val="C00000"/>
                </a:solidFill>
                <a:effectLst/>
              </a:rPr>
              <a:t>                                   </a:t>
            </a:r>
            <a:r>
              <a:rPr lang="ru-RU" sz="2800" dirty="0" smtClean="0">
                <a:solidFill>
                  <a:srgbClr val="C00000"/>
                </a:solidFill>
                <a:effectLst/>
              </a:rPr>
              <a:t>Выполнила</a:t>
            </a:r>
            <a:r>
              <a:rPr lang="ru-RU" sz="2800" dirty="0" smtClean="0">
                <a:solidFill>
                  <a:srgbClr val="C00000"/>
                </a:solidFill>
                <a:effectLst/>
              </a:rPr>
              <a:t>:      </a:t>
            </a:r>
          </a:p>
          <a:p>
            <a:r>
              <a:rPr lang="ru-RU" sz="2400" dirty="0" smtClean="0">
                <a:solidFill>
                  <a:schemeClr val="tx1"/>
                </a:solidFill>
                <a:effectLst/>
              </a:rPr>
              <a:t>                                                учитель-логопед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  <a:effectLst/>
              </a:rPr>
              <a:t>                           </a:t>
            </a:r>
            <a:r>
              <a:rPr lang="ru-RU" sz="2400" dirty="0" err="1" smtClean="0">
                <a:solidFill>
                  <a:schemeClr val="tx1"/>
                </a:solidFill>
                <a:effectLst/>
              </a:rPr>
              <a:t>Тумобаева</a:t>
            </a:r>
            <a:r>
              <a:rPr lang="ru-RU" sz="2400" dirty="0" smtClean="0">
                <a:solidFill>
                  <a:schemeClr val="tx1"/>
                </a:solidFill>
                <a:effectLst/>
              </a:rPr>
              <a:t> А.К</a:t>
            </a:r>
            <a:r>
              <a:rPr lang="ru-RU" sz="2800" dirty="0" smtClean="0">
                <a:solidFill>
                  <a:srgbClr val="C00000"/>
                </a:solidFill>
                <a:effectLst/>
              </a:rPr>
              <a:t>.</a:t>
            </a:r>
            <a:endParaRPr lang="ru-RU" sz="2800" dirty="0" smtClean="0">
              <a:solidFill>
                <a:srgbClr val="C00000"/>
              </a:solidFill>
              <a:effectLst/>
            </a:endParaRPr>
          </a:p>
          <a:p>
            <a:endParaRPr lang="ru-RU" sz="1600" dirty="0"/>
          </a:p>
        </p:txBody>
      </p:sp>
      <p:pic>
        <p:nvPicPr>
          <p:cNvPr id="15" name="Рисунок 14" descr="0_62111_85e3dcf3_S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762875" y="5476875"/>
            <a:ext cx="1381125" cy="1381125"/>
          </a:xfrm>
          <a:prstGeom prst="rect">
            <a:avLst/>
          </a:prstGeom>
        </p:spPr>
      </p:pic>
      <p:pic>
        <p:nvPicPr>
          <p:cNvPr id="12" name="Рисунок 11" descr="Vlinder3.g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flipH="1">
            <a:off x="0" y="5029200"/>
            <a:ext cx="4305300" cy="1619250"/>
          </a:xfrm>
          <a:prstGeom prst="rect">
            <a:avLst/>
          </a:prstGeom>
        </p:spPr>
      </p:pic>
      <p:pic>
        <p:nvPicPr>
          <p:cNvPr id="13" name="Рисунок 12" descr="Vlinder3.g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flipH="1">
            <a:off x="4343400" y="4724400"/>
            <a:ext cx="4305300" cy="1619250"/>
          </a:xfrm>
          <a:prstGeom prst="rect">
            <a:avLst/>
          </a:prstGeom>
        </p:spPr>
      </p:pic>
      <p:pic>
        <p:nvPicPr>
          <p:cNvPr id="14" name="Рисунок 13" descr="0_62111_85e3dcf3_S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flipH="1">
            <a:off x="0" y="5476875"/>
            <a:ext cx="1381125" cy="1381125"/>
          </a:xfrm>
          <a:prstGeom prst="rect">
            <a:avLst/>
          </a:prstGeom>
        </p:spPr>
      </p:pic>
      <p:pic>
        <p:nvPicPr>
          <p:cNvPr id="16" name="Рисунок 15" descr="87446622_14.gif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 rot="5400000" flipH="1" flipV="1">
            <a:off x="6810375" y="2486025"/>
            <a:ext cx="3143250" cy="1066800"/>
          </a:xfrm>
          <a:prstGeom prst="rect">
            <a:avLst/>
          </a:prstGeom>
        </p:spPr>
      </p:pic>
      <p:pic>
        <p:nvPicPr>
          <p:cNvPr id="17" name="Рисунок 16" descr="87446622_14.gif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 rot="16200000" flipV="1">
            <a:off x="-657225" y="2486025"/>
            <a:ext cx="3143250" cy="1066800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228600"/>
            <a:ext cx="8381999" cy="46166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ОСНОВНОЙ ЭТАП</a:t>
            </a:r>
            <a:endParaRPr lang="ru-RU" sz="2400" b="1" dirty="0">
              <a:ln w="11430"/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1000" y="685800"/>
            <a:ext cx="838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Constantia" pitchFamily="18" charset="0"/>
                <a:cs typeface="Times New Roman" pitchFamily="18" charset="0"/>
              </a:rPr>
              <a:t> Если на организационном этапе содержание работы составляла популярная информация о видах и причинах речевых нарушений, задачах коррекционно-логопедической и профилактической работы с детьми, то на основном этапе должны быть освещены конкретные приемы закрепления определенных навыков у дошкольников, установлены единые требования к общему и речевому воспитанию ребенка. На данном этапе встают задачи</a:t>
            </a:r>
            <a:r>
              <a:rPr lang="ru-RU" dirty="0" smtClean="0">
                <a:solidFill>
                  <a:schemeClr val="bg1"/>
                </a:solidFill>
                <a:latin typeface="Constantia" pitchFamily="18" charset="0"/>
                <a:cs typeface="Times New Roman" pitchFamily="18" charset="0"/>
              </a:rPr>
              <a:t>:</a:t>
            </a:r>
            <a:endParaRPr lang="ru-RU" dirty="0">
              <a:latin typeface="Constantia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457200" y="2514600"/>
          <a:ext cx="8229600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Содержимое 5" descr="0_62111_85e3dcf3_S.gif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7762875" y="5476875"/>
            <a:ext cx="1381125" cy="1381125"/>
          </a:xfrm>
          <a:prstGeom prst="rect">
            <a:avLst/>
          </a:prstGeom>
        </p:spPr>
      </p:pic>
      <p:pic>
        <p:nvPicPr>
          <p:cNvPr id="2050" name="Picture 2" descr="C:\Users\Лариса\Desktop\анимиация\бабочки\Vlinder15.gif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 flipH="1">
            <a:off x="6553200" y="6172200"/>
            <a:ext cx="838200" cy="685800"/>
          </a:xfrm>
          <a:prstGeom prst="rect">
            <a:avLst/>
          </a:prstGeom>
          <a:noFill/>
        </p:spPr>
      </p:pic>
      <p:pic>
        <p:nvPicPr>
          <p:cNvPr id="8" name="Picture 2" descr="C:\Users\Лариса\Desktop\анимиация\бабочки\Vlinder15.gif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752600" y="6172200"/>
            <a:ext cx="838200" cy="685800"/>
          </a:xfrm>
          <a:prstGeom prst="rect">
            <a:avLst/>
          </a:prstGeom>
          <a:noFill/>
        </p:spPr>
      </p:pic>
      <p:pic>
        <p:nvPicPr>
          <p:cNvPr id="9" name="Содержимое 5" descr="0_62111_85e3dcf3_S.gif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 flipH="1">
            <a:off x="0" y="5476875"/>
            <a:ext cx="1381125" cy="1381125"/>
          </a:xfrm>
          <a:prstGeom prst="rect">
            <a:avLst/>
          </a:prstGeom>
        </p:spPr>
      </p:pic>
      <p:pic>
        <p:nvPicPr>
          <p:cNvPr id="10" name="Picture 2" descr="C:\Users\Лариса\Desktop\анимиация\бабочки\Vlinder15.gif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 flipH="1">
            <a:off x="3200400" y="6172200"/>
            <a:ext cx="838200" cy="685800"/>
          </a:xfrm>
          <a:prstGeom prst="rect">
            <a:avLst/>
          </a:prstGeom>
          <a:noFill/>
        </p:spPr>
      </p:pic>
      <p:pic>
        <p:nvPicPr>
          <p:cNvPr id="11" name="Picture 2" descr="C:\Users\Лариса\Desktop\анимиация\бабочки\Vlinder15.gif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4876800" y="6172200"/>
            <a:ext cx="838200" cy="685800"/>
          </a:xfrm>
          <a:prstGeom prst="rect">
            <a:avLst/>
          </a:prstGeom>
          <a:noFill/>
        </p:spPr>
      </p:pic>
      <p:pic>
        <p:nvPicPr>
          <p:cNvPr id="12" name="Picture 2" descr="C:\Users\Лариса\Desktop\анимиация\бабочки\Vlinder15.gif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676400" y="6172200"/>
            <a:ext cx="838200" cy="685800"/>
          </a:xfrm>
          <a:prstGeom prst="rect">
            <a:avLst/>
          </a:prstGeom>
          <a:noFill/>
        </p:spPr>
      </p:pic>
      <p:pic>
        <p:nvPicPr>
          <p:cNvPr id="13" name="Picture 2" descr="C:\Users\Лариса\Desktop\анимиация\бабочки\Vlinder15.gif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-1295400" y="5638800"/>
            <a:ext cx="838200" cy="6858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152400"/>
            <a:ext cx="845820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solidFill>
                  <a:srgbClr val="C00000"/>
                </a:solidFill>
                <a:latin typeface="Constantia" pitchFamily="18" charset="0"/>
              </a:rPr>
              <a:t>Формы работы на втором этапе</a:t>
            </a:r>
            <a:endParaRPr lang="ru-RU" sz="2400" b="1" dirty="0">
              <a:ln w="11430"/>
              <a:solidFill>
                <a:srgbClr val="C00000"/>
              </a:solidFill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" y="685800"/>
            <a:ext cx="8458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Constantia" pitchFamily="18" charset="0"/>
                <a:cs typeface="Times New Roman" pitchFamily="18" charset="0"/>
              </a:rPr>
              <a:t>Фронтальные консультации.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latin typeface="Constantia" pitchFamily="18" charset="0"/>
                <a:cs typeface="Times New Roman" pitchFamily="18" charset="0"/>
              </a:rPr>
              <a:t>Это своеобразный логопедический  всеобуч для родителей, тематика которого определяется на целый учебный год.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latin typeface="Constantia" pitchFamily="18" charset="0"/>
                <a:cs typeface="Times New Roman" pitchFamily="18" charset="0"/>
              </a:rPr>
              <a:t>	Наиболее актуальные темы для консультаций, которые интересуют родителей в нашем ДОУ:</a:t>
            </a:r>
            <a:endParaRPr lang="ru-RU" dirty="0">
              <a:latin typeface="Constantia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304800" y="1752600"/>
          <a:ext cx="84582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Содержимое 5" descr="0_62111_85e3dcf3_S.gif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7762875" y="5476875"/>
            <a:ext cx="1381125" cy="1381125"/>
          </a:xfrm>
          <a:prstGeom prst="rect">
            <a:avLst/>
          </a:prstGeom>
        </p:spPr>
      </p:pic>
      <p:pic>
        <p:nvPicPr>
          <p:cNvPr id="6" name="Содержимое 5" descr="0_62111_85e3dcf3_S.gif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 flipH="1">
            <a:off x="0" y="5476875"/>
            <a:ext cx="1381125" cy="1381125"/>
          </a:xfrm>
          <a:prstGeom prst="rect">
            <a:avLst/>
          </a:prstGeom>
        </p:spPr>
      </p:pic>
      <p:pic>
        <p:nvPicPr>
          <p:cNvPr id="3074" name="Picture 2" descr="C:\Users\Лариса\Desktop\анимиация\бабочки\vlinder10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638800" y="5486400"/>
            <a:ext cx="762001" cy="685800"/>
          </a:xfrm>
          <a:prstGeom prst="rect">
            <a:avLst/>
          </a:prstGeom>
          <a:noFill/>
        </p:spPr>
      </p:pic>
      <p:pic>
        <p:nvPicPr>
          <p:cNvPr id="9" name="Picture 2" descr="C:\Users\Лариса\Desktop\анимиация\бабочки\vlinder10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 flipH="1">
            <a:off x="5638800" y="3733800"/>
            <a:ext cx="762001" cy="685800"/>
          </a:xfrm>
          <a:prstGeom prst="rect">
            <a:avLst/>
          </a:prstGeom>
          <a:noFill/>
        </p:spPr>
      </p:pic>
      <p:pic>
        <p:nvPicPr>
          <p:cNvPr id="10" name="Picture 2" descr="C:\Users\Лариса\Desktop\анимиация\бабочки\vlinder10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 flipH="1">
            <a:off x="0" y="3810000"/>
            <a:ext cx="762001" cy="685800"/>
          </a:xfrm>
          <a:prstGeom prst="rect">
            <a:avLst/>
          </a:prstGeom>
          <a:noFill/>
        </p:spPr>
      </p:pic>
      <p:pic>
        <p:nvPicPr>
          <p:cNvPr id="11" name="Picture 2" descr="C:\Users\Лариса\Desktop\анимиация\бабочки\vlinder10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 flipH="1">
            <a:off x="2743200" y="5486400"/>
            <a:ext cx="762001" cy="685800"/>
          </a:xfrm>
          <a:prstGeom prst="rect">
            <a:avLst/>
          </a:prstGeom>
          <a:noFill/>
        </p:spPr>
      </p:pic>
      <p:pic>
        <p:nvPicPr>
          <p:cNvPr id="12" name="Picture 2" descr="C:\Users\Лариса\Desktop\анимиация\бабочки\vlinder10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 rot="10800000" flipH="1" flipV="1">
            <a:off x="2667000" y="3733800"/>
            <a:ext cx="762001" cy="685800"/>
          </a:xfrm>
          <a:prstGeom prst="rect">
            <a:avLst/>
          </a:prstGeom>
          <a:noFill/>
        </p:spPr>
      </p:pic>
      <p:pic>
        <p:nvPicPr>
          <p:cNvPr id="13" name="Picture 2" descr="C:\Users\Лариса\Desktop\анимиация\бабочки\vlinder10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 flipH="1">
            <a:off x="8229600" y="3733800"/>
            <a:ext cx="762001" cy="6858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304800"/>
            <a:ext cx="464820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ln w="50800"/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Индивидуальные практикумы</a:t>
            </a:r>
            <a:endParaRPr lang="ru-RU" sz="2400" b="1" dirty="0">
              <a:solidFill>
                <a:srgbClr val="C00000"/>
              </a:solidFill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" y="762000"/>
            <a:ext cx="4419600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n w="50800"/>
                <a:latin typeface="Times New Roman" pitchFamily="18" charset="0"/>
                <a:cs typeface="Times New Roman" pitchFamily="18" charset="0"/>
              </a:rPr>
              <a:t>               На  индивидуальных практикумах  родители обучаются совместным, имеющим коррекционную направленность формам деятельности с детьми: приемам артикуляционной и пальчиковой  гимнастики, </a:t>
            </a:r>
            <a:r>
              <a:rPr lang="ru-RU" dirty="0" err="1" smtClean="0">
                <a:ln w="50800"/>
                <a:latin typeface="Times New Roman" pitchFamily="18" charset="0"/>
                <a:cs typeface="Times New Roman" pitchFamily="18" charset="0"/>
              </a:rPr>
              <a:t>самомассажу</a:t>
            </a:r>
            <a:r>
              <a:rPr lang="ru-RU" dirty="0" smtClean="0">
                <a:ln w="50800"/>
                <a:latin typeface="Times New Roman" pitchFamily="18" charset="0"/>
                <a:cs typeface="Times New Roman" pitchFamily="18" charset="0"/>
              </a:rPr>
              <a:t>  кистей рук, гимнастике для глаз и дыхания, навыкам звукового анализа</a:t>
            </a:r>
            <a:r>
              <a:rPr lang="ru-RU" sz="2000" dirty="0" smtClean="0">
                <a:ln w="50800"/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495800" y="2895600"/>
            <a:ext cx="4419600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Индивидуальные занятия</a:t>
            </a:r>
          </a:p>
          <a:p>
            <a:pPr algn="just">
              <a:defRPr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Родители, которые не могут заниматься с детьми дома из-за отсутствия навыков организации поведения ребенка или низкой педагогической грамотности, приглашаются на просмотр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ИНДИВИДУАЛЬНЫХ ЗАНЯТИЙ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логопеда, где основное внимание взрослого обращается на необходимость комбинации речевых упражнений с заданиями на развитие психических процессов.</a:t>
            </a:r>
            <a:b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FFFF"/>
              </a:solidFill>
            </a:endParaRPr>
          </a:p>
        </p:txBody>
      </p:sp>
      <p:pic>
        <p:nvPicPr>
          <p:cNvPr id="6" name="Содержимое 5" descr="0_62111_85e3dcf3_S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8001000" y="5476875"/>
            <a:ext cx="1381125" cy="1381125"/>
          </a:xfrm>
          <a:prstGeom prst="rect">
            <a:avLst/>
          </a:prstGeom>
        </p:spPr>
      </p:pic>
      <p:pic>
        <p:nvPicPr>
          <p:cNvPr id="11" name="Рисунок 10" descr="Vlinder3.g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flipH="1">
            <a:off x="4838700" y="1066800"/>
            <a:ext cx="4000500" cy="1619250"/>
          </a:xfrm>
          <a:prstGeom prst="rect">
            <a:avLst/>
          </a:prstGeom>
        </p:spPr>
      </p:pic>
      <p:pic>
        <p:nvPicPr>
          <p:cNvPr id="13" name="Рисунок 12" descr="Vlinder3.g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flipH="1">
            <a:off x="0" y="3581400"/>
            <a:ext cx="4305300" cy="1619250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05labbop01233839234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flipH="1">
            <a:off x="6705600" y="1981200"/>
            <a:ext cx="2209799" cy="1676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228600" y="152401"/>
            <a:ext cx="868680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n w="50800"/>
                <a:solidFill>
                  <a:srgbClr val="C00000"/>
                </a:solidFill>
                <a:latin typeface="Constantia" pitchFamily="18" charset="0"/>
                <a:cs typeface="Times New Roman" pitchFamily="18" charset="0"/>
              </a:rPr>
              <a:t>Тетрадь для домашних заданий </a:t>
            </a:r>
            <a:endParaRPr lang="ru-RU" sz="2400" dirty="0">
              <a:solidFill>
                <a:srgbClr val="C00000"/>
              </a:solidFill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" y="685800"/>
            <a:ext cx="8686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n w="50800"/>
                <a:latin typeface="Times New Roman" pitchFamily="18" charset="0"/>
                <a:cs typeface="Times New Roman" pitchFamily="18" charset="0"/>
              </a:rPr>
              <a:t>Основной формой взаимодействия логопеда с родителями является </a:t>
            </a:r>
            <a:r>
              <a:rPr lang="ru-RU" b="1" i="1" dirty="0" smtClean="0">
                <a:ln w="50800"/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тетрадь для домашних заданий 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28600" y="4000504"/>
            <a:ext cx="8701118" cy="785818"/>
          </a:xfrm>
          <a:prstGeom prst="rect">
            <a:avLst/>
          </a:prstGeom>
          <a:ln>
            <a:noFill/>
          </a:ln>
        </p:spPr>
        <p:txBody>
          <a:bodyPr lIns="0" tIns="0" rIns="0" bIns="0" anchor="b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latin typeface="+mj-lt"/>
                <a:ea typeface="+mj-ea"/>
                <a:cs typeface="+mj-cs"/>
              </a:rPr>
              <a:t>   		     </a:t>
            </a:r>
            <a:b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ru-RU" sz="2400" b="1" dirty="0">
                <a:ln w="50800"/>
                <a:solidFill>
                  <a:srgbClr val="FF0000"/>
                </a:solidFill>
                <a:latin typeface="+mj-lt"/>
                <a:ea typeface="+mj-ea"/>
                <a:cs typeface="+mj-cs"/>
              </a:rPr>
              <a:t> 		</a:t>
            </a:r>
            <a:r>
              <a:rPr lang="ru-RU" sz="16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16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16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	</a:t>
            </a:r>
          </a:p>
          <a:p>
            <a:pPr fontAlgn="auto">
              <a:spcAft>
                <a:spcPts val="0"/>
              </a:spcAft>
              <a:defRPr/>
            </a:pPr>
            <a:endParaRPr lang="ru-RU" sz="1600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1600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1600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ru-RU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 </a:t>
            </a:r>
            <a:r>
              <a:rPr lang="ru-RU" sz="1600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1600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ru-RU" sz="1600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600" y="3733800"/>
            <a:ext cx="86868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ln w="50800"/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n w="50800"/>
                <a:latin typeface="Times New Roman" pitchFamily="18" charset="0"/>
                <a:cs typeface="Times New Roman" pitchFamily="18" charset="0"/>
              </a:rPr>
              <a:t>Это  наглядное пособие для обучения ребенка правильной речи, где дается  краткое, доступное  для неспециалиста описание артикуляции звуков, подготовительные упражнения для губ и языка, развития голоса, дыхания, мелкой моторики пальцев рук, схематически зарисовываются символы звуков и картинки для называния, раскрашивания, запоминания.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ln w="50800"/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Тетрадь   </a:t>
            </a:r>
            <a:r>
              <a:rPr lang="ru-RU" dirty="0" smtClean="0">
                <a:ln w="50800"/>
                <a:latin typeface="Times New Roman" pitchFamily="18" charset="0"/>
                <a:cs typeface="Times New Roman" pitchFamily="18" charset="0"/>
              </a:rPr>
              <a:t>служит для нас «телефоном доверия» – взрослый может написать в ней любой вопрос относительно качества выполнения заданий  ребенком. </a:t>
            </a:r>
            <a:endParaRPr lang="ru-RU" dirty="0"/>
          </a:p>
        </p:txBody>
      </p:sp>
      <p:pic>
        <p:nvPicPr>
          <p:cNvPr id="6" name="Содержимое 5" descr="0_62111_85e3dcf3_S.g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7762875" y="5476875"/>
            <a:ext cx="1381125" cy="1381125"/>
          </a:xfrm>
          <a:prstGeom prst="rect">
            <a:avLst/>
          </a:prstGeom>
        </p:spPr>
      </p:pic>
      <p:pic>
        <p:nvPicPr>
          <p:cNvPr id="12" name="Рисунок 11" descr="50b953fe68b246c18a7e3ff79d39ce53fed48b44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85800" y="1524000"/>
            <a:ext cx="2362200" cy="15452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Рисунок 8" descr="15374403labk7hb1236519960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3124200" y="2133600"/>
            <a:ext cx="2286000" cy="160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Рисунок 18" descr="original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4724400" y="1295400"/>
            <a:ext cx="2362201" cy="160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2" descr="C:\Users\Лариса\Desktop\анимиация\бабочки\Vlinder15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934200" y="6172200"/>
            <a:ext cx="838200" cy="685800"/>
          </a:xfrm>
          <a:prstGeom prst="rect">
            <a:avLst/>
          </a:prstGeom>
          <a:noFill/>
        </p:spPr>
      </p:pic>
      <p:pic>
        <p:nvPicPr>
          <p:cNvPr id="23" name="Picture 2" descr="C:\Users\Лариса\Desktop\анимиация\бабочки\Vlinder15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572000" y="6172200"/>
            <a:ext cx="838200" cy="685800"/>
          </a:xfrm>
          <a:prstGeom prst="rect">
            <a:avLst/>
          </a:prstGeom>
          <a:noFill/>
        </p:spPr>
      </p:pic>
      <p:pic>
        <p:nvPicPr>
          <p:cNvPr id="24" name="Picture 2" descr="C:\Users\Лариса\Desktop\анимиация\бабочки\Vlinder15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0" y="6172200"/>
            <a:ext cx="838200" cy="685800"/>
          </a:xfrm>
          <a:prstGeom prst="rect">
            <a:avLst/>
          </a:prstGeom>
          <a:noFill/>
        </p:spPr>
      </p:pic>
      <p:pic>
        <p:nvPicPr>
          <p:cNvPr id="25" name="Picture 2" descr="C:\Users\Лариса\Desktop\анимиация\бабочки\Vlinder15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286000" y="6172200"/>
            <a:ext cx="838200" cy="6858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228600"/>
            <a:ext cx="883920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n w="50800"/>
                <a:solidFill>
                  <a:srgbClr val="C00000"/>
                </a:solidFill>
                <a:latin typeface="Constantia" pitchFamily="18" charset="0"/>
                <a:cs typeface="Times New Roman" pitchFamily="18" charset="0"/>
              </a:rPr>
              <a:t>Домашняя библиотечка</a:t>
            </a:r>
            <a:endParaRPr lang="ru-RU" sz="2400" b="1" dirty="0">
              <a:solidFill>
                <a:srgbClr val="C00000"/>
              </a:solidFill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" y="4724400"/>
            <a:ext cx="86868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smtClean="0">
                <a:ln w="50800"/>
                <a:latin typeface="Times New Roman" pitchFamily="18" charset="0"/>
                <a:cs typeface="Times New Roman" pitchFamily="18" charset="0"/>
              </a:rPr>
              <a:t>Существенную роль  в результативной работе родителей с детьми играет подобранная логопедом библиотечка авторских пособий.</a:t>
            </a:r>
          </a:p>
          <a:p>
            <a:r>
              <a:rPr lang="ru-RU" dirty="0" smtClean="0">
                <a:ln w="50800"/>
                <a:latin typeface="Times New Roman" pitchFamily="18" charset="0"/>
                <a:cs typeface="Times New Roman" pitchFamily="18" charset="0"/>
              </a:rPr>
              <a:t> Каждый пособие позволяет не имеющему специальной подготовки взрослому успешно заниматься коррекционной и развивающей деятельностью.</a:t>
            </a:r>
            <a:endParaRPr lang="ru-RU" dirty="0"/>
          </a:p>
        </p:txBody>
      </p:sp>
      <p:pic>
        <p:nvPicPr>
          <p:cNvPr id="4" name="Содержимое 5" descr="0_62111_85e3dcf3_S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762875" y="5476875"/>
            <a:ext cx="1381125" cy="1381125"/>
          </a:xfrm>
          <a:prstGeom prst="rect">
            <a:avLst/>
          </a:prstGeom>
        </p:spPr>
      </p:pic>
      <p:pic>
        <p:nvPicPr>
          <p:cNvPr id="7" name="Рисунок 6" descr="1362628801_s-515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52400" y="762000"/>
            <a:ext cx="1371600" cy="1980000"/>
          </a:xfrm>
          <a:prstGeom prst="rect">
            <a:avLst/>
          </a:prstGeom>
        </p:spPr>
      </p:pic>
      <p:pic>
        <p:nvPicPr>
          <p:cNvPr id="13" name="Рисунок 12" descr="1373959310891795832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267200" y="762000"/>
            <a:ext cx="1300163" cy="1828800"/>
          </a:xfrm>
          <a:prstGeom prst="rect">
            <a:avLst/>
          </a:prstGeom>
        </p:spPr>
      </p:pic>
      <p:pic>
        <p:nvPicPr>
          <p:cNvPr id="26" name="Рисунок 25" descr="9785811241545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5486400" y="914400"/>
            <a:ext cx="1371600" cy="1905000"/>
          </a:xfrm>
          <a:prstGeom prst="rect">
            <a:avLst/>
          </a:prstGeom>
        </p:spPr>
      </p:pic>
      <p:pic>
        <p:nvPicPr>
          <p:cNvPr id="8" name="Рисунок 7" descr="1362689222_s-549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838200" y="914400"/>
            <a:ext cx="1371600" cy="1869948"/>
          </a:xfrm>
          <a:prstGeom prst="rect">
            <a:avLst/>
          </a:prstGeom>
        </p:spPr>
      </p:pic>
      <p:pic>
        <p:nvPicPr>
          <p:cNvPr id="19" name="Рисунок 18" descr="1303486136_01.jp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228600" y="2743200"/>
            <a:ext cx="1219201" cy="1828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7" name="Рисунок 26" descr="0453600.jpg"/>
          <p:cNvPicPr>
            <a:picLocks noChangeAspect="1"/>
          </p:cNvPicPr>
          <p:nvPr/>
        </p:nvPicPr>
        <p:blipFill>
          <a:blip r:embed="rId8" cstate="email"/>
          <a:stretch>
            <a:fillRect/>
          </a:stretch>
        </p:blipFill>
        <p:spPr>
          <a:xfrm>
            <a:off x="1905001" y="762000"/>
            <a:ext cx="1371600" cy="1905000"/>
          </a:xfrm>
          <a:prstGeom prst="rect">
            <a:avLst/>
          </a:prstGeom>
        </p:spPr>
      </p:pic>
      <p:pic>
        <p:nvPicPr>
          <p:cNvPr id="9" name="Рисунок 8" descr="osn-1.jpg"/>
          <p:cNvPicPr>
            <a:picLocks noChangeAspect="1"/>
          </p:cNvPicPr>
          <p:nvPr/>
        </p:nvPicPr>
        <p:blipFill>
          <a:blip r:embed="rId9" cstate="email"/>
          <a:stretch>
            <a:fillRect/>
          </a:stretch>
        </p:blipFill>
        <p:spPr>
          <a:xfrm>
            <a:off x="2971800" y="914400"/>
            <a:ext cx="1295400" cy="1905000"/>
          </a:xfrm>
          <a:prstGeom prst="rect">
            <a:avLst/>
          </a:prstGeom>
        </p:spPr>
      </p:pic>
      <p:pic>
        <p:nvPicPr>
          <p:cNvPr id="16" name="Рисунок 15" descr="644172.jpg"/>
          <p:cNvPicPr>
            <a:picLocks noChangeAspect="1"/>
          </p:cNvPicPr>
          <p:nvPr/>
        </p:nvPicPr>
        <p:blipFill>
          <a:blip r:embed="rId10" cstate="email"/>
          <a:stretch>
            <a:fillRect/>
          </a:stretch>
        </p:blipFill>
        <p:spPr>
          <a:xfrm>
            <a:off x="1371600" y="2438400"/>
            <a:ext cx="1285875" cy="1905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Рисунок 21" descr="b9cf8d1792233af8941989be3d7.jpg"/>
          <p:cNvPicPr>
            <a:picLocks noChangeAspect="1"/>
          </p:cNvPicPr>
          <p:nvPr/>
        </p:nvPicPr>
        <p:blipFill>
          <a:blip r:embed="rId11" cstate="email"/>
          <a:stretch>
            <a:fillRect/>
          </a:stretch>
        </p:blipFill>
        <p:spPr>
          <a:xfrm>
            <a:off x="2362200" y="2667000"/>
            <a:ext cx="1300014" cy="1828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Рисунок 11" descr="1701097.jpg"/>
          <p:cNvPicPr>
            <a:picLocks noChangeAspect="1"/>
          </p:cNvPicPr>
          <p:nvPr/>
        </p:nvPicPr>
        <p:blipFill>
          <a:blip r:embed="rId12" cstate="email"/>
          <a:stretch>
            <a:fillRect/>
          </a:stretch>
        </p:blipFill>
        <p:spPr>
          <a:xfrm>
            <a:off x="3505200" y="2362200"/>
            <a:ext cx="1219200" cy="1905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Рисунок 10" descr="360378.jpg"/>
          <p:cNvPicPr>
            <a:picLocks noChangeAspect="1"/>
          </p:cNvPicPr>
          <p:nvPr/>
        </p:nvPicPr>
        <p:blipFill>
          <a:blip r:embed="rId13" cstate="email"/>
          <a:stretch>
            <a:fillRect/>
          </a:stretch>
        </p:blipFill>
        <p:spPr>
          <a:xfrm>
            <a:off x="6629400" y="762000"/>
            <a:ext cx="1219200" cy="1828800"/>
          </a:xfrm>
          <a:prstGeom prst="rect">
            <a:avLst/>
          </a:prstGeom>
        </p:spPr>
      </p:pic>
      <p:pic>
        <p:nvPicPr>
          <p:cNvPr id="23" name="Рисунок 22" descr="big.jpg"/>
          <p:cNvPicPr>
            <a:picLocks noChangeAspect="1"/>
          </p:cNvPicPr>
          <p:nvPr/>
        </p:nvPicPr>
        <p:blipFill>
          <a:blip r:embed="rId14" cstate="email"/>
          <a:stretch>
            <a:fillRect/>
          </a:stretch>
        </p:blipFill>
        <p:spPr>
          <a:xfrm>
            <a:off x="7696200" y="914400"/>
            <a:ext cx="1295400" cy="1847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5" name="Рисунок 24" descr="45.jpg"/>
          <p:cNvPicPr>
            <a:picLocks noChangeAspect="1"/>
          </p:cNvPicPr>
          <p:nvPr/>
        </p:nvPicPr>
        <p:blipFill>
          <a:blip r:embed="rId15" cstate="email"/>
          <a:stretch>
            <a:fillRect/>
          </a:stretch>
        </p:blipFill>
        <p:spPr>
          <a:xfrm>
            <a:off x="6705600" y="2438400"/>
            <a:ext cx="2286000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8" name="Рисунок 27" descr="02lab8apa1295361019.jpg"/>
          <p:cNvPicPr>
            <a:picLocks noChangeAspect="1"/>
          </p:cNvPicPr>
          <p:nvPr/>
        </p:nvPicPr>
        <p:blipFill>
          <a:blip r:embed="rId16" cstate="email"/>
          <a:stretch>
            <a:fillRect/>
          </a:stretch>
        </p:blipFill>
        <p:spPr>
          <a:xfrm>
            <a:off x="5181600" y="2362200"/>
            <a:ext cx="2057400" cy="13192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Рисунок 20" descr="1000604361.jpg"/>
          <p:cNvPicPr>
            <a:picLocks noChangeAspect="1"/>
          </p:cNvPicPr>
          <p:nvPr/>
        </p:nvPicPr>
        <p:blipFill>
          <a:blip r:embed="rId17" cstate="email"/>
          <a:stretch>
            <a:fillRect/>
          </a:stretch>
        </p:blipFill>
        <p:spPr>
          <a:xfrm>
            <a:off x="4648200" y="2590800"/>
            <a:ext cx="1257300" cy="18907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Рисунок 16" descr="af8847bf69077c91aa8da774a67a00f3.jpg"/>
          <p:cNvPicPr>
            <a:picLocks noChangeAspect="1"/>
          </p:cNvPicPr>
          <p:nvPr/>
        </p:nvPicPr>
        <p:blipFill>
          <a:blip r:embed="rId18" cstate="email"/>
          <a:stretch>
            <a:fillRect/>
          </a:stretch>
        </p:blipFill>
        <p:spPr>
          <a:xfrm>
            <a:off x="6248400" y="3200400"/>
            <a:ext cx="2209800" cy="14144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1" name="Picture 2" descr="C:\Users\Лариса\Desktop\анимиация\бабочки\4416648-e93d015d09aa1e27.gif"/>
          <p:cNvPicPr>
            <a:picLocks noChangeAspect="1" noChangeArrowheads="1" noCrop="1"/>
          </p:cNvPicPr>
          <p:nvPr/>
        </p:nvPicPr>
        <p:blipFill>
          <a:blip r:embed="rId19" cstate="email"/>
          <a:srcRect/>
          <a:stretch>
            <a:fillRect/>
          </a:stretch>
        </p:blipFill>
        <p:spPr bwMode="auto">
          <a:xfrm>
            <a:off x="4343400" y="5943600"/>
            <a:ext cx="762000" cy="666750"/>
          </a:xfrm>
          <a:prstGeom prst="rect">
            <a:avLst/>
          </a:prstGeom>
          <a:noFill/>
        </p:spPr>
      </p:pic>
      <p:pic>
        <p:nvPicPr>
          <p:cNvPr id="32" name="Picture 2" descr="C:\Users\Лариса\Desktop\анимиация\бабочки\4416648-e93d015d09aa1e27.gif"/>
          <p:cNvPicPr>
            <a:picLocks noChangeAspect="1" noChangeArrowheads="1" noCrop="1"/>
          </p:cNvPicPr>
          <p:nvPr/>
        </p:nvPicPr>
        <p:blipFill>
          <a:blip r:embed="rId19" cstate="email"/>
          <a:srcRect/>
          <a:stretch>
            <a:fillRect/>
          </a:stretch>
        </p:blipFill>
        <p:spPr bwMode="auto">
          <a:xfrm>
            <a:off x="6172200" y="5943600"/>
            <a:ext cx="762000" cy="666750"/>
          </a:xfrm>
          <a:prstGeom prst="rect">
            <a:avLst/>
          </a:prstGeom>
          <a:noFill/>
        </p:spPr>
      </p:pic>
      <p:pic>
        <p:nvPicPr>
          <p:cNvPr id="33" name="Picture 2" descr="C:\Users\Лариса\Desktop\анимиация\бабочки\4416648-e93d015d09aa1e27.gif"/>
          <p:cNvPicPr>
            <a:picLocks noChangeAspect="1" noChangeArrowheads="1" noCrop="1"/>
          </p:cNvPicPr>
          <p:nvPr/>
        </p:nvPicPr>
        <p:blipFill>
          <a:blip r:embed="rId19" cstate="email"/>
          <a:srcRect/>
          <a:stretch>
            <a:fillRect/>
          </a:stretch>
        </p:blipFill>
        <p:spPr bwMode="auto">
          <a:xfrm>
            <a:off x="2514600" y="5943600"/>
            <a:ext cx="762000" cy="66675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 descr="1292316415_2010-12-14_112826яя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343400" y="914400"/>
            <a:ext cx="4152900" cy="2828925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2" name="Прямоугольник 1"/>
          <p:cNvSpPr/>
          <p:nvPr/>
        </p:nvSpPr>
        <p:spPr>
          <a:xfrm>
            <a:off x="228600" y="228601"/>
            <a:ext cx="868680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ln w="50800"/>
                <a:solidFill>
                  <a:srgbClr val="C00000"/>
                </a:solidFill>
                <a:latin typeface="Constantia" pitchFamily="18" charset="0"/>
                <a:cs typeface="Times New Roman" pitchFamily="18" charset="0"/>
              </a:rPr>
              <a:t>Визуальные (наглядные) средства</a:t>
            </a:r>
            <a:endParaRPr lang="ru-RU" sz="2400" b="1" dirty="0">
              <a:solidFill>
                <a:srgbClr val="C00000"/>
              </a:solidFill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" y="990600"/>
            <a:ext cx="4191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n w="50800"/>
                <a:latin typeface="Times New Roman" pitchFamily="18" charset="0"/>
                <a:cs typeface="Times New Roman" pitchFamily="18" charset="0"/>
              </a:rPr>
              <a:t>В процессе работы с родителями  на </a:t>
            </a:r>
          </a:p>
          <a:p>
            <a:r>
              <a:rPr lang="ru-RU" dirty="0" smtClean="0">
                <a:ln w="50800"/>
                <a:latin typeface="Times New Roman" pitchFamily="18" charset="0"/>
                <a:cs typeface="Times New Roman" pitchFamily="18" charset="0"/>
              </a:rPr>
              <a:t>основном этапе широко используются </a:t>
            </a:r>
          </a:p>
          <a:p>
            <a:r>
              <a:rPr lang="ru-RU" i="1" dirty="0" smtClean="0">
                <a:ln w="50800"/>
                <a:latin typeface="Times New Roman" pitchFamily="18" charset="0"/>
                <a:cs typeface="Times New Roman" pitchFamily="18" charset="0"/>
              </a:rPr>
              <a:t>Визуальные (наглядные) средства:</a:t>
            </a:r>
            <a:br>
              <a:rPr lang="ru-RU" i="1" dirty="0" smtClean="0">
                <a:ln w="50800"/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ln w="50800"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РЕЧЕВОЙ УГОЛОК «ЛОГОВИЧОК» </a:t>
            </a:r>
            <a:endParaRPr lang="ru-RU" dirty="0" smtClean="0">
              <a:ln w="50800"/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n w="5080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ln w="50800"/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" y="4038600"/>
            <a:ext cx="8763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ln w="50800"/>
                <a:latin typeface="Times New Roman" pitchFamily="18" charset="0"/>
                <a:cs typeface="Times New Roman" pitchFamily="18" charset="0"/>
              </a:rPr>
              <a:t>Рубрика «Домашняя игротека»  </a:t>
            </a:r>
            <a:r>
              <a:rPr lang="ru-RU" dirty="0" smtClean="0">
                <a:ln w="50800"/>
                <a:latin typeface="Times New Roman" pitchFamily="18" charset="0"/>
                <a:cs typeface="Times New Roman" pitchFamily="18" charset="0"/>
              </a:rPr>
              <a:t>знакомит родителей с играми, игровыми упражнениями и заданиями на закрепление различных речевых навыков. Среди прочих дома рекомендуются «Игры на кухне». Например, на кухне можно проводить игру на обогащение словаря ребенка «Охота на слова» (</a:t>
            </a:r>
            <a:r>
              <a:rPr lang="ru-RU" i="1" dirty="0" smtClean="0">
                <a:ln w="50800"/>
                <a:latin typeface="Times New Roman" pitchFamily="18" charset="0"/>
                <a:cs typeface="Times New Roman" pitchFamily="18" charset="0"/>
              </a:rPr>
              <a:t>Какие слова можно «достать» из борща, винегрета, кухонного шкафа?</a:t>
            </a:r>
            <a:r>
              <a:rPr lang="ru-RU" dirty="0" smtClean="0">
                <a:ln w="50800"/>
                <a:latin typeface="Times New Roman" pitchFamily="18" charset="0"/>
                <a:cs typeface="Times New Roman" pitchFamily="18" charset="0"/>
              </a:rPr>
              <a:t>)  На кухне можно проводить игру «Покупки» на автоматизацию звука </a:t>
            </a:r>
            <a:r>
              <a:rPr lang="en-US" dirty="0" smtClean="0">
                <a:ln w="50800"/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dirty="0" err="1" smtClean="0">
                <a:ln w="50800"/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dirty="0" smtClean="0">
                <a:ln w="50800"/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dirty="0" smtClean="0">
                <a:ln w="50800"/>
                <a:latin typeface="Times New Roman" pitchFamily="18" charset="0"/>
                <a:cs typeface="Times New Roman" pitchFamily="18" charset="0"/>
              </a:rPr>
              <a:t> в словах (</a:t>
            </a:r>
            <a:r>
              <a:rPr lang="ru-RU" i="1" dirty="0" smtClean="0">
                <a:ln w="50800"/>
                <a:latin typeface="Times New Roman" pitchFamily="18" charset="0"/>
                <a:cs typeface="Times New Roman" pitchFamily="18" charset="0"/>
              </a:rPr>
              <a:t>В каких из этих продуктов «живет» звук </a:t>
            </a:r>
            <a:r>
              <a:rPr lang="en-US" i="1" dirty="0" smtClean="0">
                <a:ln w="50800"/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i="1" dirty="0" err="1" smtClean="0">
                <a:ln w="50800"/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i="1" dirty="0" smtClean="0">
                <a:ln w="50800"/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i="1" dirty="0" smtClean="0">
                <a:ln w="50800"/>
                <a:latin typeface="Times New Roman" pitchFamily="18" charset="0"/>
                <a:cs typeface="Times New Roman" pitchFamily="18" charset="0"/>
              </a:rPr>
              <a:t>? В </a:t>
            </a:r>
            <a:r>
              <a:rPr lang="ru-RU" i="1" dirty="0" err="1" smtClean="0">
                <a:ln w="50800"/>
                <a:latin typeface="Times New Roman" pitchFamily="18" charset="0"/>
                <a:cs typeface="Times New Roman" pitchFamily="18" charset="0"/>
              </a:rPr>
              <a:t>кар.р.ртошке</a:t>
            </a:r>
            <a:r>
              <a:rPr lang="ru-RU" i="1" dirty="0" smtClean="0">
                <a:ln w="50800"/>
                <a:latin typeface="Times New Roman" pitchFamily="18" charset="0"/>
                <a:cs typeface="Times New Roman" pitchFamily="18" charset="0"/>
              </a:rPr>
              <a:t> или капусте? В яблоках или </a:t>
            </a:r>
            <a:r>
              <a:rPr lang="ru-RU" i="1" dirty="0" err="1" smtClean="0">
                <a:ln w="50800"/>
                <a:latin typeface="Times New Roman" pitchFamily="18" charset="0"/>
                <a:cs typeface="Times New Roman" pitchFamily="18" charset="0"/>
              </a:rPr>
              <a:t>пер.р.рсиках?и</a:t>
            </a:r>
            <a:r>
              <a:rPr lang="ru-RU" i="1" dirty="0" smtClean="0">
                <a:ln w="50800"/>
                <a:latin typeface="Times New Roman" pitchFamily="18" charset="0"/>
                <a:cs typeface="Times New Roman" pitchFamily="18" charset="0"/>
              </a:rPr>
              <a:t> т.д.)</a:t>
            </a:r>
            <a:endParaRPr lang="ru-RU" i="1" dirty="0">
              <a:ln w="50800"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0_62111_85e3dcf3_S.g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7762875" y="5476875"/>
            <a:ext cx="1381125" cy="1381125"/>
          </a:xfrm>
          <a:prstGeom prst="rect">
            <a:avLst/>
          </a:prstGeom>
        </p:spPr>
      </p:pic>
      <p:pic>
        <p:nvPicPr>
          <p:cNvPr id="12" name="Рисунок 11" descr="1172858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800600" y="1600200"/>
            <a:ext cx="1371600" cy="1752600"/>
          </a:xfrm>
          <a:prstGeom prst="rect">
            <a:avLst/>
          </a:prstGeom>
        </p:spPr>
      </p:pic>
      <p:pic>
        <p:nvPicPr>
          <p:cNvPr id="13" name="Рисунок 12" descr="101338032_y6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6781800" y="1600200"/>
            <a:ext cx="1371600" cy="1809750"/>
          </a:xfrm>
          <a:prstGeom prst="rect">
            <a:avLst/>
          </a:prstGeom>
        </p:spPr>
      </p:pic>
      <p:pic>
        <p:nvPicPr>
          <p:cNvPr id="17" name="Содержимое 5" descr="0_62111_85e3dcf3_S.g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flipH="1">
            <a:off x="0" y="5476875"/>
            <a:ext cx="1381125" cy="1381125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228600" y="2133600"/>
            <a:ext cx="3962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ln w="50800"/>
                <a:latin typeface="Times New Roman" pitchFamily="18" charset="0"/>
                <a:cs typeface="Times New Roman" pitchFamily="18" charset="0"/>
              </a:rPr>
              <a:t>Рубрика «Домашнее задание» </a:t>
            </a:r>
            <a:r>
              <a:rPr lang="ru-RU" dirty="0" smtClean="0">
                <a:ln w="50800"/>
                <a:latin typeface="Times New Roman" pitchFamily="18" charset="0"/>
                <a:cs typeface="Times New Roman" pitchFamily="18" charset="0"/>
              </a:rPr>
              <a:t>дает родителям практические рекомендации по формированию различных речевых навыков, выявлению уровня развития некоторых составляющих речи ребенка.</a:t>
            </a:r>
            <a:endParaRPr lang="ru-RU" dirty="0"/>
          </a:p>
        </p:txBody>
      </p:sp>
      <p:pic>
        <p:nvPicPr>
          <p:cNvPr id="14" name="Picture 2" descr="C:\Users\Лариса\Desktop\анимиация\бабочки\Vlinder2.gif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705600" y="6096000"/>
            <a:ext cx="762000" cy="571500"/>
          </a:xfrm>
          <a:prstGeom prst="rect">
            <a:avLst/>
          </a:prstGeom>
          <a:noFill/>
        </p:spPr>
      </p:pic>
      <p:pic>
        <p:nvPicPr>
          <p:cNvPr id="19" name="Picture 2" descr="C:\Users\Лариса\Desktop\анимиация\бабочки\Vlinder2.gif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52600" y="6096000"/>
            <a:ext cx="762000" cy="571500"/>
          </a:xfrm>
          <a:prstGeom prst="rect">
            <a:avLst/>
          </a:prstGeom>
          <a:noFill/>
        </p:spPr>
      </p:pic>
      <p:pic>
        <p:nvPicPr>
          <p:cNvPr id="21" name="Рисунок 20" descr="0a3105e9d5c89c6166b3ce4b303d150e.gif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4191000" y="5867400"/>
            <a:ext cx="942975" cy="990600"/>
          </a:xfrm>
          <a:prstGeom prst="rect">
            <a:avLst/>
          </a:prstGeom>
        </p:spPr>
      </p:pic>
      <p:pic>
        <p:nvPicPr>
          <p:cNvPr id="24" name="Picture 2" descr="C:\Users\Лариса\Desktop\анимиация\бабочки\4416648-e93d015d09aa1e27.gif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 rot="5400000" flipH="1">
            <a:off x="7848600" y="2971800"/>
            <a:ext cx="914400" cy="9144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152400"/>
            <a:ext cx="876300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onstantia" pitchFamily="18" charset="0"/>
              </a:rPr>
              <a:t>Информационно-деловое оснащение</a:t>
            </a:r>
            <a:endParaRPr lang="ru-RU" sz="2400" b="1" dirty="0">
              <a:solidFill>
                <a:srgbClr val="C00000"/>
              </a:solidFill>
              <a:latin typeface="Constant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4800" y="533400"/>
            <a:ext cx="32766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smtClean="0">
                <a:ln w="5080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n w="50800"/>
                <a:latin typeface="Times New Roman" pitchFamily="18" charset="0"/>
                <a:cs typeface="Times New Roman" pitchFamily="18" charset="0"/>
              </a:rPr>
              <a:t>Информационный стенд «Логопед советует» представляет собой материал с практическими советами и рекомендациями,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4800" y="1905000"/>
            <a:ext cx="3429000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 smtClean="0">
                <a:ln w="50800"/>
                <a:latin typeface="Times New Roman" pitchFamily="18" charset="0"/>
                <a:cs typeface="Times New Roman" pitchFamily="18" charset="0"/>
              </a:rPr>
              <a:t>подобранными  с учетом индивидуальных особенностей  детей, с практическими рекомендациями семье, позволяющими родителям глубже строить с ним взаимоотношения. Например, рекомендации для родителей </a:t>
            </a:r>
            <a:r>
              <a:rPr lang="ru-RU" dirty="0" smtClean="0"/>
              <a:t>«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чего нужны занятия с логопедом», «Как помочь ребенку развить связную речь», «Развитие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мыщц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речевого аппарата», «Зачем нужна артикуляционная гимнастика и как ее делать» и т.д.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 smtClean="0">
              <a:ln w="50800"/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1600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Содержимое 5" descr="0_62111_85e3dcf3_S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762875" y="5476875"/>
            <a:ext cx="1381125" cy="1381125"/>
          </a:xfrm>
          <a:prstGeom prst="rect">
            <a:avLst/>
          </a:prstGeom>
        </p:spPr>
      </p:pic>
      <p:pic>
        <p:nvPicPr>
          <p:cNvPr id="12" name="Рисунок 11" descr="1de1d8b1d990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733800" y="1295400"/>
            <a:ext cx="5029200" cy="3505200"/>
          </a:xfrm>
          <a:prstGeom prst="rect">
            <a:avLst/>
          </a:prstGeom>
          <a:ln w="127000" cap="sq">
            <a:solidFill>
              <a:srgbClr val="FFC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4" name="Содержимое 5" descr="0_62111_85e3dcf3_S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flipH="1">
            <a:off x="0" y="5476875"/>
            <a:ext cx="1381125" cy="1381125"/>
          </a:xfrm>
          <a:prstGeom prst="rect">
            <a:avLst/>
          </a:prstGeom>
        </p:spPr>
      </p:pic>
      <p:pic>
        <p:nvPicPr>
          <p:cNvPr id="11" name="Рисунок 10" descr="Vlinder3.gif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 flipH="1">
            <a:off x="2819400" y="5238750"/>
            <a:ext cx="4305300" cy="1619250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" y="228600"/>
            <a:ext cx="8686799" cy="46166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n w="11430"/>
                <a:solidFill>
                  <a:schemeClr val="accent2"/>
                </a:solidFill>
                <a:latin typeface="Constantia" pitchFamily="18" charset="0"/>
                <a:cs typeface="Times New Roman" pitchFamily="18" charset="0"/>
              </a:rPr>
              <a:t>ЗАКЛЮЧИТЕЛЬНЫЙ ЭТАП</a:t>
            </a:r>
            <a:endParaRPr lang="ru-RU" sz="2400" b="1" dirty="0">
              <a:solidFill>
                <a:schemeClr val="accent2"/>
              </a:solidFill>
              <a:latin typeface="Constant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600" y="685800"/>
            <a:ext cx="8686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Заключительный этап коррекционно-речевой работы с ребенком предполагает качественную оценку результатов проведенного логопедического воздействия. На заключительном этапе работа с родителями будет заключаться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304800" y="1752600"/>
          <a:ext cx="85344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Содержимое 5" descr="0_62111_85e3dcf3_S.gif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7762875" y="5476875"/>
            <a:ext cx="1381125" cy="1381125"/>
          </a:xfrm>
          <a:prstGeom prst="rect">
            <a:avLst/>
          </a:prstGeom>
        </p:spPr>
      </p:pic>
      <p:pic>
        <p:nvPicPr>
          <p:cNvPr id="8" name="Содержимое 5" descr="0_62111_85e3dcf3_S.gif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 flipH="1">
            <a:off x="0" y="5476875"/>
            <a:ext cx="1381125" cy="1381125"/>
          </a:xfrm>
          <a:prstGeom prst="rect">
            <a:avLst/>
          </a:prstGeom>
        </p:spPr>
      </p:pic>
      <p:pic>
        <p:nvPicPr>
          <p:cNvPr id="2052" name="Picture 4" descr="C:\Users\Лариса\Desktop\анимиация\бабочки\Vlinder12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828800" y="6172199"/>
            <a:ext cx="5562600" cy="457201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381000" y="228600"/>
          <a:ext cx="8305800" cy="61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Содержимое 5" descr="0_62111_85e3dcf3_S.gif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7762875" y="5476875"/>
            <a:ext cx="1381125" cy="1381125"/>
          </a:xfrm>
          <a:prstGeom prst="rect">
            <a:avLst/>
          </a:prstGeom>
        </p:spPr>
      </p:pic>
      <p:pic>
        <p:nvPicPr>
          <p:cNvPr id="4" name="Содержимое 5" descr="0_62111_85e3dcf3_S.gif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 flipH="1">
            <a:off x="0" y="5476875"/>
            <a:ext cx="1381125" cy="1381125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228600"/>
            <a:ext cx="8686799" cy="46166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n w="11430"/>
                <a:solidFill>
                  <a:srgbClr val="C00000"/>
                </a:solidFill>
                <a:latin typeface="Constantia" pitchFamily="18" charset="0"/>
                <a:cs typeface="Times New Roman" pitchFamily="18" charset="0"/>
              </a:rPr>
              <a:t>РЕЗУЛЬТАТИВНОСТЬ РАБОТЫ</a:t>
            </a:r>
            <a:endParaRPr lang="ru-RU" sz="2400" b="1" dirty="0">
              <a:solidFill>
                <a:srgbClr val="C00000"/>
              </a:solidFill>
              <a:latin typeface="Constant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600" y="609600"/>
            <a:ext cx="86868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smtClean="0">
                <a:latin typeface="Constantia" pitchFamily="18" charset="0"/>
                <a:cs typeface="Times New Roman" pitchFamily="18" charset="0"/>
              </a:rPr>
              <a:t>Использование  традиционных и нетрадиционных форм сотрудничества с родителями способствует  активному участию родителей в коррекционно-развивающей работе с детьми, что  существенно повышает эффективность и качество исправления речевых нарушений у детей.</a:t>
            </a:r>
          </a:p>
          <a:p>
            <a:r>
              <a:rPr lang="ru-RU" dirty="0" smtClean="0">
                <a:latin typeface="Constantia" pitchFamily="18" charset="0"/>
                <a:cs typeface="Times New Roman" pitchFamily="18" charset="0"/>
              </a:rPr>
              <a:t>    На основании  проведенного в конце года обследования речевого развития детей и анкетирования родителей было выявлено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>
              <a:latin typeface="Constantia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600" y="2362200"/>
            <a:ext cx="8686800" cy="64633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1) Исправление звукопроизношения у детей проходило в более короткие сроки и с максимальным эффектом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600" y="2967335"/>
            <a:ext cx="8686800" cy="64633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2) Педагогическая компетентность и заинтересованность родителей значительно повысилась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" y="3581400"/>
            <a:ext cx="8686800" cy="36933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3) Отношения между родителями и детьми стали более конструктивными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8600" y="4038600"/>
            <a:ext cx="86868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smtClean="0">
                <a:latin typeface="Constantia" pitchFamily="18" charset="0"/>
                <a:cs typeface="Times New Roman" pitchFamily="18" charset="0"/>
              </a:rPr>
              <a:t>Также было установлено, что единое понимание родителями задач, средств и методов воспитания детей-логопатов обеспечило </a:t>
            </a:r>
            <a:r>
              <a:rPr lang="ru-RU" b="1" dirty="0" smtClean="0">
                <a:latin typeface="Constantia" pitchFamily="18" charset="0"/>
                <a:cs typeface="Times New Roman" pitchFamily="18" charset="0"/>
              </a:rPr>
              <a:t>КОМПЛЕКСНЫЙ ПОДХОД  </a:t>
            </a:r>
            <a:r>
              <a:rPr lang="ru-RU" dirty="0" smtClean="0">
                <a:latin typeface="Constantia" pitchFamily="18" charset="0"/>
                <a:cs typeface="Times New Roman" pitchFamily="18" charset="0"/>
              </a:rPr>
              <a:t>к коррекционно-образовательному процессу. Родители ощутили потребность в повышении педагогических знаний, обмене опытом воспитания и обучения детей. В процессе работы с ними повысился их интерес к проблемам детей.</a:t>
            </a:r>
            <a:endParaRPr lang="ru-RU" dirty="0">
              <a:latin typeface="Constantia" pitchFamily="18" charset="0"/>
            </a:endParaRPr>
          </a:p>
        </p:txBody>
      </p:sp>
      <p:pic>
        <p:nvPicPr>
          <p:cNvPr id="10" name="Содержимое 5" descr="0_62111_85e3dcf3_S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762875" y="5476875"/>
            <a:ext cx="1381125" cy="1381125"/>
          </a:xfrm>
          <a:prstGeom prst="rect">
            <a:avLst/>
          </a:prstGeom>
        </p:spPr>
      </p:pic>
      <p:pic>
        <p:nvPicPr>
          <p:cNvPr id="11" name="Содержимое 5" descr="0_62111_85e3dcf3_S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flipH="1">
            <a:off x="0" y="5476875"/>
            <a:ext cx="1381125" cy="1381125"/>
          </a:xfrm>
          <a:prstGeom prst="rect">
            <a:avLst/>
          </a:prstGeom>
        </p:spPr>
      </p:pic>
      <p:pic>
        <p:nvPicPr>
          <p:cNvPr id="1026" name="Picture 2" descr="C:\Users\Лариса\Desktop\анимиация\бабочки\Vlinder2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828800" y="6096000"/>
            <a:ext cx="762000" cy="571500"/>
          </a:xfrm>
          <a:prstGeom prst="rect">
            <a:avLst/>
          </a:prstGeom>
          <a:noFill/>
        </p:spPr>
      </p:pic>
      <p:pic>
        <p:nvPicPr>
          <p:cNvPr id="12" name="Picture 2" descr="C:\Users\Лариса\Desktop\анимиация\бабочки\Vlinder2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67200" y="5943600"/>
            <a:ext cx="762000" cy="571500"/>
          </a:xfrm>
          <a:prstGeom prst="rect">
            <a:avLst/>
          </a:prstGeom>
          <a:noFill/>
        </p:spPr>
      </p:pic>
      <p:pic>
        <p:nvPicPr>
          <p:cNvPr id="13" name="Picture 2" descr="C:\Users\Лариса\Desktop\анимиация\бабочки\Vlinder2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400800" y="6096000"/>
            <a:ext cx="762000" cy="571500"/>
          </a:xfrm>
          <a:prstGeom prst="rect">
            <a:avLst/>
          </a:prstGeom>
          <a:noFill/>
        </p:spPr>
      </p:pic>
      <p:pic>
        <p:nvPicPr>
          <p:cNvPr id="3" name="Picture 2" descr="C:\Users\Лариса\Desktop\анимиация\бабочки\0a30c4ad4822bfa87c51a28e1a8ee551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971800" y="5791200"/>
            <a:ext cx="685800" cy="476250"/>
          </a:xfrm>
          <a:prstGeom prst="rect">
            <a:avLst/>
          </a:prstGeom>
          <a:noFill/>
        </p:spPr>
      </p:pic>
      <p:pic>
        <p:nvPicPr>
          <p:cNvPr id="14" name="Picture 2" descr="C:\Users\Лариса\Desktop\анимиация\бабочки\0a30c4ad4822bfa87c51a28e1a8ee551.gif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flipH="1">
            <a:off x="5410200" y="5791200"/>
            <a:ext cx="685800" cy="4572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381000" y="381000"/>
            <a:ext cx="8382000" cy="5334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dirty="0" smtClean="0">
                <a:ln w="11430"/>
                <a:solidFill>
                  <a:srgbClr val="C00000"/>
                </a:solidFill>
                <a:effectLst/>
                <a:latin typeface="Constantia" pitchFamily="18" charset="0"/>
                <a:cs typeface="Times New Roman" pitchFamily="18" charset="0"/>
              </a:rPr>
              <a:t>АКТУАЛЬНОСТЬ РАБОТЫ</a:t>
            </a:r>
            <a:endParaRPr lang="ru-RU" sz="2400" dirty="0">
              <a:ln w="11430"/>
              <a:solidFill>
                <a:srgbClr val="C00000"/>
              </a:solidFill>
              <a:effectLst/>
              <a:latin typeface="Constantia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0_62111_85e3dcf3_S.gif"/>
          <p:cNvPicPr>
            <a:picLocks noGrp="1" noChangeAspect="1"/>
          </p:cNvPicPr>
          <p:nvPr>
            <p:ph idx="4294967295"/>
          </p:nvPr>
        </p:nvPicPr>
        <p:blipFill>
          <a:blip r:embed="rId2" cstate="email"/>
          <a:stretch>
            <a:fillRect/>
          </a:stretch>
        </p:blipFill>
        <p:spPr>
          <a:xfrm>
            <a:off x="7762875" y="5476875"/>
            <a:ext cx="1381125" cy="1381125"/>
          </a:xfrm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04800" y="1329464"/>
            <a:ext cx="85344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Важной и неотъемлемой частью работы по устранению речевых нарушений у детей является тесное взаимодействие логопеда и родителей. Малая осведомленность родителей в вопросах патологии и коррекции речи, недооценка ими раннего выявления речевых дефектов и своевременного воздействия на них, ложные, а порой и вредные установки в отношении речи детей, говорят о необходимости совместной работы на всех этапах коррекции. Помощь родителей обязательна и </a:t>
            </a:r>
            <a:r>
              <a:rPr lang="ru-RU" sz="2000" dirty="0" smtClean="0"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необходима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. Потому что, во-первых, родительское мнение наиболее авторитетно для ребенка, и, во-вторых, только у родителей есть возможность ежедневно закреплять формируемые навыки в процессе живого, непосредственного общения со своим ребенком. Поэтому  очень  важно сознательное участие в этом процессе родителей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itchFamily="18" charset="0"/>
              <a:cs typeface="Times New Roman" pitchFamily="18" charset="0"/>
            </a:endParaRPr>
          </a:p>
        </p:txBody>
      </p:sp>
      <p:pic>
        <p:nvPicPr>
          <p:cNvPr id="9" name="Содержимое 3" descr="0_62111_85e3dcf3_S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flipH="1">
            <a:off x="0" y="5476875"/>
            <a:ext cx="1381125" cy="1381125"/>
          </a:xfrm>
          <a:prstGeom prst="rect">
            <a:avLst/>
          </a:prstGeom>
        </p:spPr>
      </p:pic>
      <p:pic>
        <p:nvPicPr>
          <p:cNvPr id="10" name="Рисунок 9" descr="Vlinder12.g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400300" y="6248400"/>
            <a:ext cx="4343400" cy="381000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0_62111_85e3dcf3_S.gif"/>
          <p:cNvPicPr>
            <a:picLocks noGrp="1" noChangeAspect="1"/>
          </p:cNvPicPr>
          <p:nvPr>
            <p:ph idx="4294967295"/>
          </p:nvPr>
        </p:nvPicPr>
        <p:blipFill>
          <a:blip r:embed="rId2" cstate="email"/>
          <a:stretch>
            <a:fillRect/>
          </a:stretch>
        </p:blipFill>
        <p:spPr>
          <a:xfrm>
            <a:off x="7762875" y="5476875"/>
            <a:ext cx="1381125" cy="1381125"/>
          </a:xfrm>
        </p:spPr>
      </p:pic>
      <p:pic>
        <p:nvPicPr>
          <p:cNvPr id="11" name="Рисунок 10" descr="1048odW.g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952625" y="2857500"/>
            <a:ext cx="5238750" cy="1143000"/>
          </a:xfrm>
          <a:prstGeom prst="rect">
            <a:avLst/>
          </a:prstGeom>
        </p:spPr>
      </p:pic>
      <p:pic>
        <p:nvPicPr>
          <p:cNvPr id="5" name="Рисунок 4" descr="0c01ad4c8de3d5949a2e7a0ff9f9bb7d.gif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pic>
        <p:nvPicPr>
          <p:cNvPr id="7" name="Содержимое 5" descr="0_62111_85e3dcf3_S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flipH="1">
            <a:off x="0" y="5476875"/>
            <a:ext cx="1381125" cy="1381125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dirty="0" smtClean="0">
                <a:ln w="11430"/>
                <a:solidFill>
                  <a:srgbClr val="C00000"/>
                </a:solidFill>
                <a:effectLst/>
                <a:latin typeface="Constantia" pitchFamily="18" charset="0"/>
              </a:rPr>
              <a:t>ЦЕЛЬ СОВМЕСТНОЙ РАБОТЫ</a:t>
            </a:r>
            <a:endParaRPr lang="ru-RU" sz="2400" dirty="0">
              <a:ln w="11430"/>
              <a:solidFill>
                <a:srgbClr val="C00000"/>
              </a:solidFill>
              <a:effectLst/>
              <a:latin typeface="Constantia" pitchFamily="18" charset="0"/>
            </a:endParaRPr>
          </a:p>
        </p:txBody>
      </p:sp>
      <p:graphicFrame>
        <p:nvGraphicFramePr>
          <p:cNvPr id="14" name="Содержимое 13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0" cy="5181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6" name="Содержимое 5" descr="0_62111_85e3dcf3_S.gif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7762875" y="5476875"/>
            <a:ext cx="1381125" cy="1381125"/>
          </a:xfrm>
          <a:prstGeom prst="rect">
            <a:avLst/>
          </a:prstGeom>
        </p:spPr>
      </p:pic>
      <p:pic>
        <p:nvPicPr>
          <p:cNvPr id="6" name="Содержимое 3" descr="0_62111_85e3dcf3_S.gif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 flipH="1">
            <a:off x="0" y="5476875"/>
            <a:ext cx="1381125" cy="1381125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53400" cy="5334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dirty="0" smtClean="0">
                <a:ln w="11430"/>
                <a:solidFill>
                  <a:srgbClr val="C00000"/>
                </a:solidFill>
                <a:effectLst/>
                <a:latin typeface="Constantia" pitchFamily="18" charset="0"/>
                <a:cs typeface="Times New Roman" pitchFamily="18" charset="0"/>
              </a:rPr>
              <a:t>ЗАДАЧИ СОВМЕСТНОЙ РАБОТЫ С РОДИТЕЛЯМИ</a:t>
            </a:r>
            <a:endParaRPr lang="ru-RU" sz="2400" dirty="0">
              <a:ln w="11430"/>
              <a:solidFill>
                <a:srgbClr val="C00000"/>
              </a:solidFill>
              <a:effectLst/>
              <a:latin typeface="Constanti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229600" cy="513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Содержимое 5" descr="0_62111_85e3dcf3_S.gif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7762875" y="5476875"/>
            <a:ext cx="1381125" cy="138112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743200" y="2590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1" name="Содержимое 3" descr="0_62111_85e3dcf3_S.gif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 flipH="1">
            <a:off x="0" y="5476875"/>
            <a:ext cx="1381125" cy="1381125"/>
          </a:xfrm>
          <a:prstGeom prst="rect">
            <a:avLst/>
          </a:prstGeom>
        </p:spPr>
      </p:pic>
      <p:pic>
        <p:nvPicPr>
          <p:cNvPr id="14" name="Рисунок 13" descr="83040042_7174.gif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2743200" y="6096000"/>
            <a:ext cx="3333750" cy="571500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04800" y="228600"/>
            <a:ext cx="8534400" cy="46166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Constantia" pitchFamily="18" charset="0"/>
              </a:rPr>
              <a:t> ОСНОВНЫЕ НАПРАВЛЕНИЯ РАБОТЫ </a:t>
            </a:r>
            <a:endParaRPr lang="ru-RU" sz="2400" dirty="0">
              <a:solidFill>
                <a:srgbClr val="C00000"/>
              </a:solidFill>
              <a:latin typeface="Constantia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701662"/>
            <a:ext cx="8534400" cy="2092881"/>
          </a:xfrm>
          <a:prstGeom prst="rect">
            <a:avLst/>
          </a:prstGeom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Определение особенностей внутрисемейных отношений, влияющих на личностные характеристики ребенка.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onstant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Привлечение родителей к участию в коррекционно-логопедическом процессе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onstanti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onstant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04800" y="2518414"/>
            <a:ext cx="8534400" cy="344709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Участие родителей в воспитании, развитии ребенка не только дома, но и в детском саду поможет им: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onstant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Относиться к ребенку как к равному.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onstant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Понять, что недопустимо сравнивать его с другими детьми, всегда радоваться его успехам и поддерживать в случае неудачи.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onstant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Знать сильные и слабые стороны ребенка и учитывать их.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onstant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Проявлять искреннюю заинтересованность в его действиях и быть готовым к эмоциональной поддержке, совместному переживанию его радостей и горестей.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onstant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Содержимое 5" descr="0_62111_85e3dcf3_S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762875" y="5476875"/>
            <a:ext cx="1381125" cy="1381125"/>
          </a:xfrm>
          <a:prstGeom prst="rect">
            <a:avLst/>
          </a:prstGeom>
        </p:spPr>
      </p:pic>
      <p:pic>
        <p:nvPicPr>
          <p:cNvPr id="11" name="Содержимое 5" descr="0_62111_85e3dcf3_S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flipH="1">
            <a:off x="0" y="5476875"/>
            <a:ext cx="1381125" cy="1381125"/>
          </a:xfrm>
          <a:prstGeom prst="rect">
            <a:avLst/>
          </a:prstGeom>
        </p:spPr>
      </p:pic>
      <p:pic>
        <p:nvPicPr>
          <p:cNvPr id="12" name="Picture 2" descr="C:\Users\Лариса\Desktop\анимиация\бабочки\Vlinder15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95800" y="5943600"/>
            <a:ext cx="838200" cy="685800"/>
          </a:xfrm>
          <a:prstGeom prst="rect">
            <a:avLst/>
          </a:prstGeom>
          <a:noFill/>
        </p:spPr>
      </p:pic>
      <p:pic>
        <p:nvPicPr>
          <p:cNvPr id="13" name="Picture 3" descr="C:\Users\Лариса\Desktop\анимиация\бабочки\cae22ad696aa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934200" y="6096000"/>
            <a:ext cx="609600" cy="581025"/>
          </a:xfrm>
          <a:prstGeom prst="rect">
            <a:avLst/>
          </a:prstGeom>
          <a:noFill/>
        </p:spPr>
      </p:pic>
      <p:pic>
        <p:nvPicPr>
          <p:cNvPr id="14" name="Picture 3" descr="C:\Users\Лариса\Desktop\анимиация\бабочки\cae22ad696aa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flipH="1">
            <a:off x="1752600" y="6096000"/>
            <a:ext cx="609600" cy="581025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381000"/>
            <a:ext cx="8305800" cy="46166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ЭТАПЫ РАБОТЫ С РОДИТЕЛЯМИ</a:t>
            </a:r>
            <a:endParaRPr lang="ru-RU" sz="2400" b="1" dirty="0">
              <a:ln w="11430"/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1000" y="914400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Constantia" pitchFamily="18" charset="0"/>
                <a:cs typeface="Times New Roman" pitchFamily="18" charset="0"/>
              </a:rPr>
              <a:t>Логопедическая работа  с детьми дошкольного возраста представлена в три этапа, которые реализуются в строго определенной последовательности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>
              <a:latin typeface="Constantia" pitchFamily="18" charset="0"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381000" y="2057400"/>
          <a:ext cx="8458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Содержимое 5" descr="0_62111_85e3dcf3_S.gif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7762875" y="5476875"/>
            <a:ext cx="1381125" cy="1381125"/>
          </a:xfrm>
          <a:prstGeom prst="rect">
            <a:avLst/>
          </a:prstGeom>
        </p:spPr>
      </p:pic>
      <p:pic>
        <p:nvPicPr>
          <p:cNvPr id="9" name="Содержимое 5" descr="0_62111_85e3dcf3_S.gif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 flipH="1">
            <a:off x="0" y="5476875"/>
            <a:ext cx="1381125" cy="1381125"/>
          </a:xfrm>
          <a:prstGeom prst="rect">
            <a:avLst/>
          </a:prstGeom>
        </p:spPr>
      </p:pic>
      <p:pic>
        <p:nvPicPr>
          <p:cNvPr id="10" name="Рисунок 9" descr="0a3105e9d5c89c6166b3ce4b303d150e.gif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5715000" y="5705475"/>
            <a:ext cx="1247775" cy="1152525"/>
          </a:xfrm>
          <a:prstGeom prst="rect">
            <a:avLst/>
          </a:prstGeom>
        </p:spPr>
      </p:pic>
      <p:pic>
        <p:nvPicPr>
          <p:cNvPr id="11" name="Рисунок 10" descr="0a3105e9d5c89c6166b3ce4b303d150e.gif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1981200" y="5705475"/>
            <a:ext cx="1247775" cy="1152525"/>
          </a:xfrm>
          <a:prstGeom prst="rect">
            <a:avLst/>
          </a:prstGeom>
        </p:spPr>
      </p:pic>
      <p:pic>
        <p:nvPicPr>
          <p:cNvPr id="12" name="Рисунок 11" descr="0a3105e9d5c89c6166b3ce4b303d150e.gif"/>
          <p:cNvPicPr>
            <a:picLocks noChangeAspect="1"/>
          </p:cNvPicPr>
          <p:nvPr/>
        </p:nvPicPr>
        <p:blipFill>
          <a:blip r:embed="rId8" cstate="email"/>
          <a:stretch>
            <a:fillRect/>
          </a:stretch>
        </p:blipFill>
        <p:spPr>
          <a:xfrm>
            <a:off x="4191000" y="5867400"/>
            <a:ext cx="942975" cy="990600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304800"/>
            <a:ext cx="8458200" cy="46166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n w="11430"/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ОРГАНИЗАЦИОННЫЙ   ЭТАП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609600" y="1447800"/>
          <a:ext cx="8001000" cy="401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Содержимое 5" descr="0_62111_85e3dcf3_S.gif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7762875" y="5476875"/>
            <a:ext cx="1381125" cy="1381125"/>
          </a:xfrm>
          <a:prstGeom prst="rect">
            <a:avLst/>
          </a:prstGeom>
        </p:spPr>
      </p:pic>
      <p:pic>
        <p:nvPicPr>
          <p:cNvPr id="5" name="Содержимое 5" descr="0_62111_85e3dcf3_S.gif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 flipH="1">
            <a:off x="0" y="5476875"/>
            <a:ext cx="1381125" cy="1381125"/>
          </a:xfrm>
          <a:prstGeom prst="rect">
            <a:avLst/>
          </a:prstGeom>
        </p:spPr>
      </p:pic>
      <p:pic>
        <p:nvPicPr>
          <p:cNvPr id="4098" name="Picture 2" descr="C:\Users\Лариса\Desktop\анимиация\бабочки\4416648-e93d015d09aa1e27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895600" y="6019800"/>
            <a:ext cx="762000" cy="666750"/>
          </a:xfrm>
          <a:prstGeom prst="rect">
            <a:avLst/>
          </a:prstGeom>
          <a:noFill/>
        </p:spPr>
      </p:pic>
      <p:pic>
        <p:nvPicPr>
          <p:cNvPr id="7" name="Picture 2" descr="C:\Users\Лариса\Desktop\анимиация\бабочки\4416648-e93d015d09aa1e27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 flipH="1">
            <a:off x="5791200" y="6019800"/>
            <a:ext cx="762000" cy="666750"/>
          </a:xfrm>
          <a:prstGeom prst="rect">
            <a:avLst/>
          </a:prstGeom>
          <a:noFill/>
        </p:spPr>
      </p:pic>
      <p:pic>
        <p:nvPicPr>
          <p:cNvPr id="4099" name="Picture 3" descr="C:\Users\Лариса\Desktop\анимиация\бабочки\cae22ad696aa.gif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676400" y="5638800"/>
            <a:ext cx="609600" cy="581025"/>
          </a:xfrm>
          <a:prstGeom prst="rect">
            <a:avLst/>
          </a:prstGeom>
          <a:noFill/>
        </p:spPr>
      </p:pic>
      <p:pic>
        <p:nvPicPr>
          <p:cNvPr id="10" name="Picture 3" descr="C:\Users\Лариса\Desktop\анимиация\бабочки\cae22ad696aa.gif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 flipH="1">
            <a:off x="7086600" y="5715000"/>
            <a:ext cx="609600" cy="581025"/>
          </a:xfrm>
          <a:prstGeom prst="rect">
            <a:avLst/>
          </a:prstGeom>
          <a:noFill/>
        </p:spPr>
      </p:pic>
      <p:pic>
        <p:nvPicPr>
          <p:cNvPr id="4100" name="Picture 4" descr="C:\Users\Лариса\Desktop\анимиация\бабочки\69237947_B37.gif"/>
          <p:cNvPicPr>
            <a:picLocks noChangeAspect="1" noChangeArrowheads="1" noCrop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4419600" y="5791200"/>
            <a:ext cx="552450" cy="600075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324477_html_f3b92ff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162800" y="1295400"/>
            <a:ext cx="1295400" cy="1676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Содержимое 5" descr="0_62111_85e3dcf3_S.g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7762875" y="5476875"/>
            <a:ext cx="1381125" cy="138112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81000" y="838200"/>
            <a:ext cx="52578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АНКЕТИРОВАНИЕ </a:t>
            </a:r>
            <a:r>
              <a:rPr lang="ru-RU" sz="1600" b="1" dirty="0" smtClean="0">
                <a:latin typeface="Constantia" pitchFamily="18" charset="0"/>
              </a:rPr>
              <a:t>(</a:t>
            </a:r>
            <a:r>
              <a:rPr lang="ru-RU" sz="1600" i="1" dirty="0" smtClean="0">
                <a:latin typeface="Constantia" pitchFamily="18" charset="0"/>
                <a:cs typeface="Times New Roman" pitchFamily="18" charset="0"/>
              </a:rPr>
              <a:t>сентябрь</a:t>
            </a:r>
            <a:r>
              <a:rPr lang="ru-RU" sz="1600" b="1" dirty="0" smtClean="0">
                <a:latin typeface="Constantia" pitchFamily="18" charset="0"/>
                <a:cs typeface="Times New Roman" pitchFamily="18" charset="0"/>
              </a:rPr>
              <a:t>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latin typeface="Constantia" pitchFamily="18" charset="0"/>
                <a:cs typeface="Times New Roman" pitchFamily="18" charset="0"/>
              </a:rPr>
              <a:t>Позволяет более направленно вести индивидуальную работу с родителями. Анализ анкет позволяет получить дополнительную информацию о развитии каждого ребенка, его интересах и способностях, об участии родителей в воспитании, развитии ребенка , о том, как проходят выходные дни и праздники, каков стиль взаимодействия взрослых с ребенком</a:t>
            </a:r>
            <a:r>
              <a:rPr lang="ru-RU" dirty="0" smtClean="0">
                <a:solidFill>
                  <a:schemeClr val="bg1"/>
                </a:solidFill>
                <a:latin typeface="Constantia" pitchFamily="18" charset="0"/>
                <a:cs typeface="Times New Roman" pitchFamily="18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           ПЕРСПЕКТИВНЫЙ ПЛАН РАБОТЫ С РОДИТЕЛЯМИ НА ГОД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latin typeface="Constantia" pitchFamily="18" charset="0"/>
                <a:cs typeface="Times New Roman" pitchFamily="18" charset="0"/>
              </a:rPr>
              <a:t>Разрабатывается  после определения основных направлений коррекционной работы с детьми на основании полученной в ходе анкетирования информации о речевом уровне детей, потребностей их родителей</a:t>
            </a:r>
            <a:r>
              <a:rPr lang="ru-RU" sz="1600" dirty="0" smtClean="0">
                <a:solidFill>
                  <a:schemeClr val="bg1"/>
                </a:solidFill>
                <a:latin typeface="Constantia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5" name="Содержимое 5" descr="0_62111_85e3dcf3_S.g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flipH="1">
            <a:off x="0" y="5476875"/>
            <a:ext cx="1381125" cy="1381125"/>
          </a:xfrm>
          <a:prstGeom prst="rect">
            <a:avLst/>
          </a:prstGeom>
        </p:spPr>
      </p:pic>
      <p:pic>
        <p:nvPicPr>
          <p:cNvPr id="1028" name="Picture 4" descr="C:\Users\Лариса\Desktop\анимиация\бабочки\Vlinder8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705601" y="5943600"/>
            <a:ext cx="685800" cy="609600"/>
          </a:xfrm>
          <a:prstGeom prst="rect">
            <a:avLst/>
          </a:prstGeom>
          <a:noFill/>
        </p:spPr>
      </p:pic>
      <p:pic>
        <p:nvPicPr>
          <p:cNvPr id="8" name="Picture 4" descr="C:\Users\Лариса\Desktop\анимиация\бабочки\Vlinder8.gif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flipH="1">
            <a:off x="1828800" y="5943600"/>
            <a:ext cx="695324" cy="685800"/>
          </a:xfrm>
          <a:prstGeom prst="rect">
            <a:avLst/>
          </a:prstGeom>
          <a:noFill/>
        </p:spPr>
      </p:pic>
      <p:pic>
        <p:nvPicPr>
          <p:cNvPr id="9" name="Picture 4" descr="C:\Users\Лариса\Desktop\анимиация\бабочки\Vlinder8.gif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 flipH="1">
            <a:off x="5257800" y="5943600"/>
            <a:ext cx="609600" cy="533400"/>
          </a:xfrm>
          <a:prstGeom prst="rect">
            <a:avLst/>
          </a:prstGeom>
          <a:noFill/>
        </p:spPr>
      </p:pic>
      <p:pic>
        <p:nvPicPr>
          <p:cNvPr id="11" name="Picture 4" descr="C:\Users\Лариса\Desktop\анимиация\бабочки\Vlinder8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505200" y="5943600"/>
            <a:ext cx="695325" cy="533400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381000" y="30480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Constantia" pitchFamily="18" charset="0"/>
              </a:rPr>
              <a:t>Формы  работы  на первом этапе </a:t>
            </a:r>
            <a:endParaRPr lang="ru-RU" sz="2800" b="1" dirty="0">
              <a:solidFill>
                <a:srgbClr val="C00000"/>
              </a:solidFill>
              <a:latin typeface="Constantia" pitchFamily="18" charset="0"/>
            </a:endParaRPr>
          </a:p>
        </p:txBody>
      </p:sp>
      <p:pic>
        <p:nvPicPr>
          <p:cNvPr id="13" name="Рисунок 12" descr="0536548.jpg"/>
          <p:cNvPicPr>
            <a:picLocks noChangeAspect="1"/>
          </p:cNvPicPr>
          <p:nvPr/>
        </p:nvPicPr>
        <p:blipFill>
          <a:blip r:embed="rId8" cstate="email"/>
          <a:stretch>
            <a:fillRect/>
          </a:stretch>
        </p:blipFill>
        <p:spPr>
          <a:xfrm>
            <a:off x="6248400" y="1676400"/>
            <a:ext cx="1219200" cy="1676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5" name="Рисунок 14" descr="0641942.jpg"/>
          <p:cNvPicPr>
            <a:picLocks noChangeAspect="1"/>
          </p:cNvPicPr>
          <p:nvPr/>
        </p:nvPicPr>
        <p:blipFill>
          <a:blip r:embed="rId9" cstate="email"/>
          <a:stretch>
            <a:fillRect/>
          </a:stretch>
        </p:blipFill>
        <p:spPr>
          <a:xfrm>
            <a:off x="5943600" y="3962400"/>
            <a:ext cx="2381250" cy="1447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685800"/>
            <a:ext cx="8382000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ИНДИВИДУАЛЬНЫЕ КОНСУЛЬТАЦИИ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ru-RU" sz="2000" dirty="0" smtClean="0">
                <a:latin typeface="Constantia" pitchFamily="18" charset="0"/>
                <a:cs typeface="Times New Roman" pitchFamily="18" charset="0"/>
              </a:rPr>
              <a:t>(</a:t>
            </a:r>
            <a:r>
              <a:rPr lang="ru-RU" sz="2000" i="1" dirty="0" smtClean="0">
                <a:latin typeface="Constantia" pitchFamily="18" charset="0"/>
                <a:cs typeface="Times New Roman" pitchFamily="18" charset="0"/>
              </a:rPr>
              <a:t>2-я половина сентября</a:t>
            </a:r>
            <a:r>
              <a:rPr lang="ru-RU" sz="2000" dirty="0" smtClean="0">
                <a:latin typeface="Constantia" pitchFamily="18" charset="0"/>
                <a:cs typeface="Times New Roman" pitchFamily="18" charset="0"/>
              </a:rPr>
              <a:t>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smtClean="0">
                <a:latin typeface="Constantia" pitchFamily="18" charset="0"/>
                <a:cs typeface="Times New Roman" pitchFamily="18" charset="0"/>
              </a:rPr>
              <a:t>Логопед вместе с родителями обсуждает, что необходимо развивать и воспитывать в ребенке, считаясь, безусловно, с детской неповторимостью и индивидуальностью. На этом этапе работы возможно в корректной форме сообщить родителям о нежелательных тенденциях в речевом развитии ребенка и показать пути их профилактики и коррекции в ДОУ и семье, тем самым формируя у взрослых предпосылки педагогической рефлексии</a:t>
            </a:r>
            <a:r>
              <a:rPr lang="ru-RU" sz="2000" dirty="0" smtClean="0">
                <a:latin typeface="Constantia" pitchFamily="18" charset="0"/>
                <a:cs typeface="Times New Roman" pitchFamily="18" charset="0"/>
              </a:rPr>
              <a:t>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 smtClean="0">
              <a:latin typeface="Constantia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РОДИТЕЛЬСКОЕ</a:t>
            </a:r>
            <a:r>
              <a:rPr lang="ru-RU" b="1" dirty="0" smtClean="0">
                <a:solidFill>
                  <a:schemeClr val="bg1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СОБРАНИЕ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smtClean="0">
                <a:latin typeface="Constantia" pitchFamily="18" charset="0"/>
                <a:cs typeface="Times New Roman" pitchFamily="18" charset="0"/>
              </a:rPr>
              <a:t>В ходе родительского собрания «Давайте познакомимся»  (</a:t>
            </a:r>
            <a:r>
              <a:rPr lang="ru-RU" sz="2000" i="1" dirty="0" smtClean="0">
                <a:latin typeface="Constantia" pitchFamily="18" charset="0"/>
                <a:cs typeface="Times New Roman" pitchFamily="18" charset="0"/>
              </a:rPr>
              <a:t>начало октября</a:t>
            </a:r>
            <a:r>
              <a:rPr lang="ru-RU" sz="2000" dirty="0" smtClean="0">
                <a:latin typeface="Constantia" pitchFamily="18" charset="0"/>
                <a:cs typeface="Times New Roman" pitchFamily="18" charset="0"/>
              </a:rPr>
              <a:t>) родители получают дополнительную информацию об организации логопедической помощи их детям в условиях логопункта, о результатах обследования, о характере и мере участия родителей в коррекционных занятиях </a:t>
            </a:r>
            <a:endParaRPr lang="ru-RU" sz="2000" i="1" dirty="0" smtClean="0">
              <a:latin typeface="Constantia" pitchFamily="18" charset="0"/>
              <a:cs typeface="Times New Roman" pitchFamily="18" charset="0"/>
            </a:endParaRPr>
          </a:p>
        </p:txBody>
      </p:sp>
      <p:pic>
        <p:nvPicPr>
          <p:cNvPr id="5" name="Содержимое 5" descr="0_62111_85e3dcf3_S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762875" y="5476875"/>
            <a:ext cx="1381125" cy="1381125"/>
          </a:xfrm>
          <a:prstGeom prst="rect">
            <a:avLst/>
          </a:prstGeom>
        </p:spPr>
      </p:pic>
      <p:pic>
        <p:nvPicPr>
          <p:cNvPr id="7" name="Рисунок 6" descr="107972424_0_54138_290e5d54_L.g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124200" y="6248400"/>
            <a:ext cx="3552825" cy="4095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z6723108897">
  <a:themeElements>
    <a:clrScheme name="Другая 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raz6723108897</Template>
  <TotalTime>3012</TotalTime>
  <Words>1511</Words>
  <Application>Microsoft Office PowerPoint</Application>
  <PresentationFormat>Экран (4:3)</PresentationFormat>
  <Paragraphs>110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raz6723108897</vt:lpstr>
      <vt:lpstr>Слайд 1</vt:lpstr>
      <vt:lpstr>АКТУАЛЬНОСТЬ РАБОТЫ</vt:lpstr>
      <vt:lpstr>ЦЕЛЬ СОВМЕСТНОЙ РАБОТЫ</vt:lpstr>
      <vt:lpstr>ЗАДАЧИ СОВМЕСТНОЙ РАБОТЫ С РОДИТЕЛЯМИ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</dc:creator>
  <cp:lastModifiedBy>User</cp:lastModifiedBy>
  <cp:revision>269</cp:revision>
  <dcterms:created xsi:type="dcterms:W3CDTF">2015-01-12T20:45:54Z</dcterms:created>
  <dcterms:modified xsi:type="dcterms:W3CDTF">2019-03-04T17:09:29Z</dcterms:modified>
</cp:coreProperties>
</file>