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5" r:id="rId4"/>
    <p:sldId id="262" r:id="rId5"/>
    <p:sldId id="266" r:id="rId6"/>
    <p:sldId id="263" r:id="rId7"/>
    <p:sldId id="267" r:id="rId8"/>
    <p:sldId id="264" r:id="rId9"/>
    <p:sldId id="268" r:id="rId10"/>
    <p:sldId id="274" r:id="rId11"/>
    <p:sldId id="275" r:id="rId12"/>
    <p:sldId id="269" r:id="rId13"/>
    <p:sldId id="271" r:id="rId14"/>
    <p:sldId id="272" r:id="rId15"/>
    <p:sldId id="273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226845"/>
    <a:srgbClr val="009900"/>
    <a:srgbClr val="6C0000"/>
    <a:srgbClr val="753805"/>
    <a:srgbClr val="7A0000"/>
    <a:srgbClr val="2A7E54"/>
    <a:srgbClr val="FFFFCC"/>
    <a:srgbClr val="1D5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C300A-08A4-4863-B791-D6EF54D09CB4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C6620EB-1C13-4952-8E77-253891C50B01}">
      <dgm:prSet/>
      <dgm:spPr/>
      <dgm:t>
        <a:bodyPr/>
        <a:lstStyle/>
        <a:p>
          <a:pPr rtl="0"/>
          <a:r>
            <a:rPr lang="ru-RU" dirty="0" smtClean="0"/>
            <a:t>Принципы:</a:t>
          </a:r>
          <a:endParaRPr lang="ru-RU" dirty="0"/>
        </a:p>
      </dgm:t>
    </dgm:pt>
    <dgm:pt modelId="{F1664FFF-51E9-474D-9938-7EDB8CCDE40C}" type="parTrans" cxnId="{33437115-6EF9-46D6-BA2E-8F5EC7D72C69}">
      <dgm:prSet/>
      <dgm:spPr/>
      <dgm:t>
        <a:bodyPr/>
        <a:lstStyle/>
        <a:p>
          <a:endParaRPr lang="ru-RU"/>
        </a:p>
      </dgm:t>
    </dgm:pt>
    <dgm:pt modelId="{ED337890-983C-4A2F-8BFC-8D442B312266}" type="sibTrans" cxnId="{33437115-6EF9-46D6-BA2E-8F5EC7D72C69}">
      <dgm:prSet/>
      <dgm:spPr/>
      <dgm:t>
        <a:bodyPr/>
        <a:lstStyle/>
        <a:p>
          <a:endParaRPr lang="ru-RU"/>
        </a:p>
      </dgm:t>
    </dgm:pt>
    <dgm:pt modelId="{22EDA044-F104-4896-B838-4E84EE6E0D9A}">
      <dgm:prSet custT="1"/>
      <dgm:spPr/>
      <dgm:t>
        <a:bodyPr/>
        <a:lstStyle/>
        <a:p>
          <a:r>
            <a:rPr lang="ru-RU" sz="1000" dirty="0" smtClean="0"/>
            <a:t>Активности</a:t>
          </a:r>
          <a:endParaRPr lang="ru-RU" sz="1000" dirty="0"/>
        </a:p>
      </dgm:t>
    </dgm:pt>
    <dgm:pt modelId="{C5C26FE0-EE1B-4BE9-B207-9B7ABC9FEDD1}" type="parTrans" cxnId="{51B38149-45F4-488B-8D10-87243EF40685}">
      <dgm:prSet/>
      <dgm:spPr/>
      <dgm:t>
        <a:bodyPr/>
        <a:lstStyle/>
        <a:p>
          <a:endParaRPr lang="ru-RU"/>
        </a:p>
      </dgm:t>
    </dgm:pt>
    <dgm:pt modelId="{85AF4EF5-FFD3-4DC1-9157-95F9D4667795}" type="sibTrans" cxnId="{51B38149-45F4-488B-8D10-87243EF40685}">
      <dgm:prSet/>
      <dgm:spPr/>
      <dgm:t>
        <a:bodyPr/>
        <a:lstStyle/>
        <a:p>
          <a:endParaRPr lang="ru-RU"/>
        </a:p>
      </dgm:t>
    </dgm:pt>
    <dgm:pt modelId="{1532F58A-84C0-47C4-A8DE-8D36FB9612CB}">
      <dgm:prSet custT="1"/>
      <dgm:spPr/>
      <dgm:t>
        <a:bodyPr/>
        <a:lstStyle/>
        <a:p>
          <a:pPr rtl="0"/>
          <a:r>
            <a:rPr lang="ru-RU" sz="1000" dirty="0" smtClean="0"/>
            <a:t>Научности</a:t>
          </a:r>
          <a:endParaRPr lang="ru-RU" sz="1000" dirty="0"/>
        </a:p>
      </dgm:t>
    </dgm:pt>
    <dgm:pt modelId="{88EF3397-53E8-4B85-A8C5-E797A1204786}" type="parTrans" cxnId="{31D55D9D-1765-4D46-AEAD-8930AFABE3DF}">
      <dgm:prSet/>
      <dgm:spPr/>
      <dgm:t>
        <a:bodyPr/>
        <a:lstStyle/>
        <a:p>
          <a:endParaRPr lang="ru-RU"/>
        </a:p>
      </dgm:t>
    </dgm:pt>
    <dgm:pt modelId="{D04A768C-5F49-46EC-80E2-0368C1D454FF}" type="sibTrans" cxnId="{31D55D9D-1765-4D46-AEAD-8930AFABE3DF}">
      <dgm:prSet/>
      <dgm:spPr/>
      <dgm:t>
        <a:bodyPr/>
        <a:lstStyle/>
        <a:p>
          <a:endParaRPr lang="ru-RU"/>
        </a:p>
      </dgm:t>
    </dgm:pt>
    <dgm:pt modelId="{D95337D4-D4E4-4EDF-99BE-33581E6E61DD}">
      <dgm:prSet custT="1"/>
      <dgm:spPr/>
      <dgm:t>
        <a:bodyPr/>
        <a:lstStyle/>
        <a:p>
          <a:pPr rtl="0"/>
          <a:r>
            <a:rPr lang="ru-RU" sz="1000" dirty="0" smtClean="0"/>
            <a:t>Доступности</a:t>
          </a:r>
          <a:endParaRPr lang="ru-RU" sz="1000" dirty="0"/>
        </a:p>
      </dgm:t>
    </dgm:pt>
    <dgm:pt modelId="{B414E9A3-505E-4BE1-B034-61DB2B3B1457}" type="parTrans" cxnId="{0C1E6F9A-CD05-4307-B037-4D8EFF5583FA}">
      <dgm:prSet/>
      <dgm:spPr/>
      <dgm:t>
        <a:bodyPr/>
        <a:lstStyle/>
        <a:p>
          <a:endParaRPr lang="ru-RU"/>
        </a:p>
      </dgm:t>
    </dgm:pt>
    <dgm:pt modelId="{D4ADF32B-B9D1-4669-B4B4-C5E64FAA5B11}" type="sibTrans" cxnId="{0C1E6F9A-CD05-4307-B037-4D8EFF5583FA}">
      <dgm:prSet/>
      <dgm:spPr/>
      <dgm:t>
        <a:bodyPr/>
        <a:lstStyle/>
        <a:p>
          <a:endParaRPr lang="ru-RU"/>
        </a:p>
      </dgm:t>
    </dgm:pt>
    <dgm:pt modelId="{B76C308F-6147-4D7C-851D-8A5CD5DB8C37}">
      <dgm:prSet custT="1"/>
      <dgm:spPr/>
      <dgm:t>
        <a:bodyPr/>
        <a:lstStyle/>
        <a:p>
          <a:r>
            <a:rPr lang="ru-RU" sz="1000" dirty="0" smtClean="0"/>
            <a:t>Интеграции</a:t>
          </a:r>
          <a:endParaRPr lang="ru-RU" sz="1000" dirty="0"/>
        </a:p>
      </dgm:t>
    </dgm:pt>
    <dgm:pt modelId="{A263C95F-EE9F-4D44-9C7F-2F3EA284D70A}" type="parTrans" cxnId="{6612B8B3-382E-4BD9-8EB3-3B6D71252902}">
      <dgm:prSet/>
      <dgm:spPr/>
      <dgm:t>
        <a:bodyPr/>
        <a:lstStyle/>
        <a:p>
          <a:endParaRPr lang="ru-RU"/>
        </a:p>
      </dgm:t>
    </dgm:pt>
    <dgm:pt modelId="{A6ACD16E-BB7C-44AC-B8AC-12D836AE6887}" type="sibTrans" cxnId="{6612B8B3-382E-4BD9-8EB3-3B6D71252902}">
      <dgm:prSet/>
      <dgm:spPr/>
      <dgm:t>
        <a:bodyPr/>
        <a:lstStyle/>
        <a:p>
          <a:endParaRPr lang="ru-RU"/>
        </a:p>
      </dgm:t>
    </dgm:pt>
    <dgm:pt modelId="{6027D23B-3549-48D2-B0AE-7CFB08AF0612}">
      <dgm:prSet custT="1"/>
      <dgm:spPr/>
      <dgm:t>
        <a:bodyPr/>
        <a:lstStyle/>
        <a:p>
          <a:pPr rtl="0"/>
          <a:r>
            <a:rPr lang="ru-RU" sz="1000" dirty="0" smtClean="0"/>
            <a:t>Наглядности</a:t>
          </a:r>
          <a:r>
            <a:rPr lang="en-US" sz="1000" dirty="0" smtClean="0"/>
            <a:t> </a:t>
          </a:r>
          <a:endParaRPr lang="ru-RU" sz="1000" dirty="0"/>
        </a:p>
      </dgm:t>
    </dgm:pt>
    <dgm:pt modelId="{428C7317-B1AF-4DB5-B72C-90896AED6950}" type="parTrans" cxnId="{AE4357BB-0AC8-455D-945B-749121B4682B}">
      <dgm:prSet/>
      <dgm:spPr/>
      <dgm:t>
        <a:bodyPr/>
        <a:lstStyle/>
        <a:p>
          <a:endParaRPr lang="ru-RU"/>
        </a:p>
      </dgm:t>
    </dgm:pt>
    <dgm:pt modelId="{4DE773C6-0C8C-45F6-8D1B-088211394AD9}" type="sibTrans" cxnId="{AE4357BB-0AC8-455D-945B-749121B4682B}">
      <dgm:prSet/>
      <dgm:spPr/>
      <dgm:t>
        <a:bodyPr/>
        <a:lstStyle/>
        <a:p>
          <a:endParaRPr lang="ru-RU"/>
        </a:p>
      </dgm:t>
    </dgm:pt>
    <dgm:pt modelId="{51402145-4F55-4BE3-AC18-2FDB1FDC7F23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000" dirty="0" smtClean="0"/>
            <a:t>Регионализации</a:t>
          </a:r>
          <a:endParaRPr lang="ru-RU" sz="1000" dirty="0"/>
        </a:p>
      </dgm:t>
    </dgm:pt>
    <dgm:pt modelId="{22D76597-195C-479A-BBCE-9F8D2C989885}" type="parTrans" cxnId="{769DD8DD-F346-4AE5-B6CD-E9BC2378F01A}">
      <dgm:prSet/>
      <dgm:spPr/>
      <dgm:t>
        <a:bodyPr/>
        <a:lstStyle/>
        <a:p>
          <a:endParaRPr lang="ru-RU"/>
        </a:p>
      </dgm:t>
    </dgm:pt>
    <dgm:pt modelId="{2C1D7339-0454-4BC0-BEBE-690205676B0E}" type="sibTrans" cxnId="{769DD8DD-F346-4AE5-B6CD-E9BC2378F01A}">
      <dgm:prSet/>
      <dgm:spPr/>
      <dgm:t>
        <a:bodyPr/>
        <a:lstStyle/>
        <a:p>
          <a:endParaRPr lang="ru-RU"/>
        </a:p>
      </dgm:t>
    </dgm:pt>
    <dgm:pt modelId="{343D011F-B1DE-4AFA-9ACB-5A6BA15A069F}" type="pres">
      <dgm:prSet presAssocID="{CB8C300A-08A4-4863-B791-D6EF54D09CB4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AD9082-3843-456A-ACDF-D5EC1F79498D}" type="pres">
      <dgm:prSet presAssocID="{6C6620EB-1C13-4952-8E77-253891C50B01}" presName="centerShape" presStyleLbl="node0" presStyleIdx="0" presStyleCnt="1"/>
      <dgm:spPr/>
      <dgm:t>
        <a:bodyPr/>
        <a:lstStyle/>
        <a:p>
          <a:endParaRPr lang="ru-RU"/>
        </a:p>
      </dgm:t>
    </dgm:pt>
    <dgm:pt modelId="{2296E050-12B8-4DB1-9627-469997D9A031}" type="pres">
      <dgm:prSet presAssocID="{22EDA044-F104-4896-B838-4E84EE6E0D9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497D6-EA63-4F95-8BD7-8E2E86C22A0A}" type="pres">
      <dgm:prSet presAssocID="{22EDA044-F104-4896-B838-4E84EE6E0D9A}" presName="dummy" presStyleCnt="0"/>
      <dgm:spPr/>
    </dgm:pt>
    <dgm:pt modelId="{C54905DA-35EF-4CA1-9FCE-2B7792361C85}" type="pres">
      <dgm:prSet presAssocID="{85AF4EF5-FFD3-4DC1-9157-95F9D466779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B3FBAE8F-EE39-48F2-94EE-0784B3CEEDAD}" type="pres">
      <dgm:prSet presAssocID="{1532F58A-84C0-47C4-A8DE-8D36FB9612C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FB929-3FD4-46B9-AB52-C422428A1E73}" type="pres">
      <dgm:prSet presAssocID="{1532F58A-84C0-47C4-A8DE-8D36FB9612CB}" presName="dummy" presStyleCnt="0"/>
      <dgm:spPr/>
    </dgm:pt>
    <dgm:pt modelId="{0DF230C9-69D9-4ED6-BE0F-9122D9E7DB04}" type="pres">
      <dgm:prSet presAssocID="{D04A768C-5F49-46EC-80E2-0368C1D454FF}" presName="sibTrans" presStyleLbl="sibTrans2D1" presStyleIdx="1" presStyleCnt="6"/>
      <dgm:spPr/>
      <dgm:t>
        <a:bodyPr/>
        <a:lstStyle/>
        <a:p>
          <a:endParaRPr lang="ru-RU"/>
        </a:p>
      </dgm:t>
    </dgm:pt>
    <dgm:pt modelId="{741BC1D2-F0D9-49F8-8396-6B9F1FA97B1E}" type="pres">
      <dgm:prSet presAssocID="{D95337D4-D4E4-4EDF-99BE-33581E6E61D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6C98F-706B-43AF-B7AF-86D080641862}" type="pres">
      <dgm:prSet presAssocID="{D95337D4-D4E4-4EDF-99BE-33581E6E61DD}" presName="dummy" presStyleCnt="0"/>
      <dgm:spPr/>
    </dgm:pt>
    <dgm:pt modelId="{5F11287D-61DC-4024-BD21-8D8FB0F340B2}" type="pres">
      <dgm:prSet presAssocID="{D4ADF32B-B9D1-4669-B4B4-C5E64FAA5B11}" presName="sibTrans" presStyleLbl="sibTrans2D1" presStyleIdx="2" presStyleCnt="6"/>
      <dgm:spPr/>
      <dgm:t>
        <a:bodyPr/>
        <a:lstStyle/>
        <a:p>
          <a:endParaRPr lang="ru-RU"/>
        </a:p>
      </dgm:t>
    </dgm:pt>
    <dgm:pt modelId="{74B2A84D-D819-438A-AA26-E7E7F96FB9CC}" type="pres">
      <dgm:prSet presAssocID="{B76C308F-6147-4D7C-851D-8A5CD5DB8C3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3151D-2C5A-448D-AA88-48F0D83EF46F}" type="pres">
      <dgm:prSet presAssocID="{B76C308F-6147-4D7C-851D-8A5CD5DB8C37}" presName="dummy" presStyleCnt="0"/>
      <dgm:spPr/>
    </dgm:pt>
    <dgm:pt modelId="{FD71E008-829E-4FD4-B4A3-C9B7B0348FDD}" type="pres">
      <dgm:prSet presAssocID="{A6ACD16E-BB7C-44AC-B8AC-12D836AE688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F0FF1A9A-8275-4AAF-9E5D-780E808A6357}" type="pres">
      <dgm:prSet presAssocID="{6027D23B-3549-48D2-B0AE-7CFB08AF06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023CE-C441-4CB8-9C61-B79F036D23F9}" type="pres">
      <dgm:prSet presAssocID="{6027D23B-3549-48D2-B0AE-7CFB08AF0612}" presName="dummy" presStyleCnt="0"/>
      <dgm:spPr/>
    </dgm:pt>
    <dgm:pt modelId="{80519204-A3B8-41E7-B44C-13DB77E0BFA2}" type="pres">
      <dgm:prSet presAssocID="{4DE773C6-0C8C-45F6-8D1B-088211394AD9}" presName="sibTrans" presStyleLbl="sibTrans2D1" presStyleIdx="4" presStyleCnt="6" custScaleX="132124" custScaleY="100529"/>
      <dgm:spPr/>
      <dgm:t>
        <a:bodyPr/>
        <a:lstStyle/>
        <a:p>
          <a:endParaRPr lang="ru-RU"/>
        </a:p>
      </dgm:t>
    </dgm:pt>
    <dgm:pt modelId="{0A51C127-8A96-40F2-AD95-6F6B49F57107}" type="pres">
      <dgm:prSet presAssocID="{51402145-4F55-4BE3-AC18-2FDB1FDC7F2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0EFEB-726B-4565-9792-79E18FF4A3F5}" type="pres">
      <dgm:prSet presAssocID="{51402145-4F55-4BE3-AC18-2FDB1FDC7F23}" presName="dummy" presStyleCnt="0"/>
      <dgm:spPr/>
    </dgm:pt>
    <dgm:pt modelId="{68AC9393-D284-48D2-B3AC-C118389439CE}" type="pres">
      <dgm:prSet presAssocID="{2C1D7339-0454-4BC0-BEBE-690205676B0E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31D55D9D-1765-4D46-AEAD-8930AFABE3DF}" srcId="{6C6620EB-1C13-4952-8E77-253891C50B01}" destId="{1532F58A-84C0-47C4-A8DE-8D36FB9612CB}" srcOrd="1" destOrd="0" parTransId="{88EF3397-53E8-4B85-A8C5-E797A1204786}" sibTransId="{D04A768C-5F49-46EC-80E2-0368C1D454FF}"/>
    <dgm:cxn modelId="{9071357A-E548-4B53-B7A8-9BDD2DD512A6}" type="presOf" srcId="{51402145-4F55-4BE3-AC18-2FDB1FDC7F23}" destId="{0A51C127-8A96-40F2-AD95-6F6B49F57107}" srcOrd="0" destOrd="0" presId="urn:microsoft.com/office/officeart/2005/8/layout/radial6"/>
    <dgm:cxn modelId="{48DCBBCD-E874-40F0-96B6-5BE012AAADCD}" type="presOf" srcId="{4DE773C6-0C8C-45F6-8D1B-088211394AD9}" destId="{80519204-A3B8-41E7-B44C-13DB77E0BFA2}" srcOrd="0" destOrd="0" presId="urn:microsoft.com/office/officeart/2005/8/layout/radial6"/>
    <dgm:cxn modelId="{AE4357BB-0AC8-455D-945B-749121B4682B}" srcId="{6C6620EB-1C13-4952-8E77-253891C50B01}" destId="{6027D23B-3549-48D2-B0AE-7CFB08AF0612}" srcOrd="4" destOrd="0" parTransId="{428C7317-B1AF-4DB5-B72C-90896AED6950}" sibTransId="{4DE773C6-0C8C-45F6-8D1B-088211394AD9}"/>
    <dgm:cxn modelId="{9506BEE1-9AC9-44FE-9C02-229ED820ABC6}" type="presOf" srcId="{D4ADF32B-B9D1-4669-B4B4-C5E64FAA5B11}" destId="{5F11287D-61DC-4024-BD21-8D8FB0F340B2}" srcOrd="0" destOrd="0" presId="urn:microsoft.com/office/officeart/2005/8/layout/radial6"/>
    <dgm:cxn modelId="{51B38149-45F4-488B-8D10-87243EF40685}" srcId="{6C6620EB-1C13-4952-8E77-253891C50B01}" destId="{22EDA044-F104-4896-B838-4E84EE6E0D9A}" srcOrd="0" destOrd="0" parTransId="{C5C26FE0-EE1B-4BE9-B207-9B7ABC9FEDD1}" sibTransId="{85AF4EF5-FFD3-4DC1-9157-95F9D4667795}"/>
    <dgm:cxn modelId="{6612B8B3-382E-4BD9-8EB3-3B6D71252902}" srcId="{6C6620EB-1C13-4952-8E77-253891C50B01}" destId="{B76C308F-6147-4D7C-851D-8A5CD5DB8C37}" srcOrd="3" destOrd="0" parTransId="{A263C95F-EE9F-4D44-9C7F-2F3EA284D70A}" sibTransId="{A6ACD16E-BB7C-44AC-B8AC-12D836AE6887}"/>
    <dgm:cxn modelId="{84CCFD75-77BD-4BED-9A10-A58B791F15A7}" type="presOf" srcId="{22EDA044-F104-4896-B838-4E84EE6E0D9A}" destId="{2296E050-12B8-4DB1-9627-469997D9A031}" srcOrd="0" destOrd="0" presId="urn:microsoft.com/office/officeart/2005/8/layout/radial6"/>
    <dgm:cxn modelId="{7702CF2B-7AEE-4CFA-87E8-33D8B67EC38E}" type="presOf" srcId="{D95337D4-D4E4-4EDF-99BE-33581E6E61DD}" destId="{741BC1D2-F0D9-49F8-8396-6B9F1FA97B1E}" srcOrd="0" destOrd="0" presId="urn:microsoft.com/office/officeart/2005/8/layout/radial6"/>
    <dgm:cxn modelId="{0DE8D93D-5AB0-47D0-8FE0-9AAB7964A00E}" type="presOf" srcId="{CB8C300A-08A4-4863-B791-D6EF54D09CB4}" destId="{343D011F-B1DE-4AFA-9ACB-5A6BA15A069F}" srcOrd="0" destOrd="0" presId="urn:microsoft.com/office/officeart/2005/8/layout/radial6"/>
    <dgm:cxn modelId="{28DAD299-40D0-43F1-95FA-93636009F1F0}" type="presOf" srcId="{6C6620EB-1C13-4952-8E77-253891C50B01}" destId="{2FAD9082-3843-456A-ACDF-D5EC1F79498D}" srcOrd="0" destOrd="0" presId="urn:microsoft.com/office/officeart/2005/8/layout/radial6"/>
    <dgm:cxn modelId="{769DD8DD-F346-4AE5-B6CD-E9BC2378F01A}" srcId="{6C6620EB-1C13-4952-8E77-253891C50B01}" destId="{51402145-4F55-4BE3-AC18-2FDB1FDC7F23}" srcOrd="5" destOrd="0" parTransId="{22D76597-195C-479A-BBCE-9F8D2C989885}" sibTransId="{2C1D7339-0454-4BC0-BEBE-690205676B0E}"/>
    <dgm:cxn modelId="{FB4E94B3-AB7F-4055-B6BC-04A3222E3D58}" type="presOf" srcId="{6027D23B-3549-48D2-B0AE-7CFB08AF0612}" destId="{F0FF1A9A-8275-4AAF-9E5D-780E808A6357}" srcOrd="0" destOrd="0" presId="urn:microsoft.com/office/officeart/2005/8/layout/radial6"/>
    <dgm:cxn modelId="{23B643EE-CBC0-4780-BAB1-18E24CACF959}" type="presOf" srcId="{A6ACD16E-BB7C-44AC-B8AC-12D836AE6887}" destId="{FD71E008-829E-4FD4-B4A3-C9B7B0348FDD}" srcOrd="0" destOrd="0" presId="urn:microsoft.com/office/officeart/2005/8/layout/radial6"/>
    <dgm:cxn modelId="{57CC8764-44C9-4723-8253-2933F9037C04}" type="presOf" srcId="{B76C308F-6147-4D7C-851D-8A5CD5DB8C37}" destId="{74B2A84D-D819-438A-AA26-E7E7F96FB9CC}" srcOrd="0" destOrd="0" presId="urn:microsoft.com/office/officeart/2005/8/layout/radial6"/>
    <dgm:cxn modelId="{73BDA38C-A690-4CA5-9511-70E36B81B86C}" type="presOf" srcId="{2C1D7339-0454-4BC0-BEBE-690205676B0E}" destId="{68AC9393-D284-48D2-B3AC-C118389439CE}" srcOrd="0" destOrd="0" presId="urn:microsoft.com/office/officeart/2005/8/layout/radial6"/>
    <dgm:cxn modelId="{8EB4C2F0-A025-4F16-9943-D347438B222C}" type="presOf" srcId="{85AF4EF5-FFD3-4DC1-9157-95F9D4667795}" destId="{C54905DA-35EF-4CA1-9FCE-2B7792361C85}" srcOrd="0" destOrd="0" presId="urn:microsoft.com/office/officeart/2005/8/layout/radial6"/>
    <dgm:cxn modelId="{CEC65D31-BA25-4EEF-BCDD-8F20279921FD}" type="presOf" srcId="{D04A768C-5F49-46EC-80E2-0368C1D454FF}" destId="{0DF230C9-69D9-4ED6-BE0F-9122D9E7DB04}" srcOrd="0" destOrd="0" presId="urn:microsoft.com/office/officeart/2005/8/layout/radial6"/>
    <dgm:cxn modelId="{A51E16D3-2E40-4B91-827C-C5C7A676102E}" type="presOf" srcId="{1532F58A-84C0-47C4-A8DE-8D36FB9612CB}" destId="{B3FBAE8F-EE39-48F2-94EE-0784B3CEEDAD}" srcOrd="0" destOrd="0" presId="urn:microsoft.com/office/officeart/2005/8/layout/radial6"/>
    <dgm:cxn modelId="{0C1E6F9A-CD05-4307-B037-4D8EFF5583FA}" srcId="{6C6620EB-1C13-4952-8E77-253891C50B01}" destId="{D95337D4-D4E4-4EDF-99BE-33581E6E61DD}" srcOrd="2" destOrd="0" parTransId="{B414E9A3-505E-4BE1-B034-61DB2B3B1457}" sibTransId="{D4ADF32B-B9D1-4669-B4B4-C5E64FAA5B11}"/>
    <dgm:cxn modelId="{33437115-6EF9-46D6-BA2E-8F5EC7D72C69}" srcId="{CB8C300A-08A4-4863-B791-D6EF54D09CB4}" destId="{6C6620EB-1C13-4952-8E77-253891C50B01}" srcOrd="0" destOrd="0" parTransId="{F1664FFF-51E9-474D-9938-7EDB8CCDE40C}" sibTransId="{ED337890-983C-4A2F-8BFC-8D442B312266}"/>
    <dgm:cxn modelId="{E982A244-44F9-4F47-8700-72661DC07D68}" type="presParOf" srcId="{343D011F-B1DE-4AFA-9ACB-5A6BA15A069F}" destId="{2FAD9082-3843-456A-ACDF-D5EC1F79498D}" srcOrd="0" destOrd="0" presId="urn:microsoft.com/office/officeart/2005/8/layout/radial6"/>
    <dgm:cxn modelId="{B06E01AD-8CDC-430A-9E2B-7C3B8E5F6458}" type="presParOf" srcId="{343D011F-B1DE-4AFA-9ACB-5A6BA15A069F}" destId="{2296E050-12B8-4DB1-9627-469997D9A031}" srcOrd="1" destOrd="0" presId="urn:microsoft.com/office/officeart/2005/8/layout/radial6"/>
    <dgm:cxn modelId="{92C9D003-1159-4496-A1EB-7AC06C3308B0}" type="presParOf" srcId="{343D011F-B1DE-4AFA-9ACB-5A6BA15A069F}" destId="{7F5497D6-EA63-4F95-8BD7-8E2E86C22A0A}" srcOrd="2" destOrd="0" presId="urn:microsoft.com/office/officeart/2005/8/layout/radial6"/>
    <dgm:cxn modelId="{82BC554A-F297-405D-AC44-3AC240C2D523}" type="presParOf" srcId="{343D011F-B1DE-4AFA-9ACB-5A6BA15A069F}" destId="{C54905DA-35EF-4CA1-9FCE-2B7792361C85}" srcOrd="3" destOrd="0" presId="urn:microsoft.com/office/officeart/2005/8/layout/radial6"/>
    <dgm:cxn modelId="{C35A0C23-782E-413C-B0D1-3B51B8E4D812}" type="presParOf" srcId="{343D011F-B1DE-4AFA-9ACB-5A6BA15A069F}" destId="{B3FBAE8F-EE39-48F2-94EE-0784B3CEEDAD}" srcOrd="4" destOrd="0" presId="urn:microsoft.com/office/officeart/2005/8/layout/radial6"/>
    <dgm:cxn modelId="{EFBD6C76-1C6F-4E5E-B558-B0D6E1C60172}" type="presParOf" srcId="{343D011F-B1DE-4AFA-9ACB-5A6BA15A069F}" destId="{CC2FB929-3FD4-46B9-AB52-C422428A1E73}" srcOrd="5" destOrd="0" presId="urn:microsoft.com/office/officeart/2005/8/layout/radial6"/>
    <dgm:cxn modelId="{3A68F6A6-4301-4E44-913B-6AFA47F3BBBE}" type="presParOf" srcId="{343D011F-B1DE-4AFA-9ACB-5A6BA15A069F}" destId="{0DF230C9-69D9-4ED6-BE0F-9122D9E7DB04}" srcOrd="6" destOrd="0" presId="urn:microsoft.com/office/officeart/2005/8/layout/radial6"/>
    <dgm:cxn modelId="{E7590504-3CC2-47F5-8C66-6A2DB4C1DA2F}" type="presParOf" srcId="{343D011F-B1DE-4AFA-9ACB-5A6BA15A069F}" destId="{741BC1D2-F0D9-49F8-8396-6B9F1FA97B1E}" srcOrd="7" destOrd="0" presId="urn:microsoft.com/office/officeart/2005/8/layout/radial6"/>
    <dgm:cxn modelId="{2ECAA7E0-733A-49AC-96BD-AB066012318A}" type="presParOf" srcId="{343D011F-B1DE-4AFA-9ACB-5A6BA15A069F}" destId="{6FB6C98F-706B-43AF-B7AF-86D080641862}" srcOrd="8" destOrd="0" presId="urn:microsoft.com/office/officeart/2005/8/layout/radial6"/>
    <dgm:cxn modelId="{C8BF2F5D-633D-4B2F-A8F4-6AFB93D5C143}" type="presParOf" srcId="{343D011F-B1DE-4AFA-9ACB-5A6BA15A069F}" destId="{5F11287D-61DC-4024-BD21-8D8FB0F340B2}" srcOrd="9" destOrd="0" presId="urn:microsoft.com/office/officeart/2005/8/layout/radial6"/>
    <dgm:cxn modelId="{31C08512-379C-4DE7-BC5A-709928F44B86}" type="presParOf" srcId="{343D011F-B1DE-4AFA-9ACB-5A6BA15A069F}" destId="{74B2A84D-D819-438A-AA26-E7E7F96FB9CC}" srcOrd="10" destOrd="0" presId="urn:microsoft.com/office/officeart/2005/8/layout/radial6"/>
    <dgm:cxn modelId="{04DD8BA2-9997-4AFF-90F4-94D9E16B7B66}" type="presParOf" srcId="{343D011F-B1DE-4AFA-9ACB-5A6BA15A069F}" destId="{9FC3151D-2C5A-448D-AA88-48F0D83EF46F}" srcOrd="11" destOrd="0" presId="urn:microsoft.com/office/officeart/2005/8/layout/radial6"/>
    <dgm:cxn modelId="{990C63B5-7479-4A06-814E-659C78C25355}" type="presParOf" srcId="{343D011F-B1DE-4AFA-9ACB-5A6BA15A069F}" destId="{FD71E008-829E-4FD4-B4A3-C9B7B0348FDD}" srcOrd="12" destOrd="0" presId="urn:microsoft.com/office/officeart/2005/8/layout/radial6"/>
    <dgm:cxn modelId="{ECEE8616-D3BA-498B-9576-EF61FFF68BFC}" type="presParOf" srcId="{343D011F-B1DE-4AFA-9ACB-5A6BA15A069F}" destId="{F0FF1A9A-8275-4AAF-9E5D-780E808A6357}" srcOrd="13" destOrd="0" presId="urn:microsoft.com/office/officeart/2005/8/layout/radial6"/>
    <dgm:cxn modelId="{C9583A54-F5E0-4236-A283-B97F48E697B8}" type="presParOf" srcId="{343D011F-B1DE-4AFA-9ACB-5A6BA15A069F}" destId="{D0D023CE-C441-4CB8-9C61-B79F036D23F9}" srcOrd="14" destOrd="0" presId="urn:microsoft.com/office/officeart/2005/8/layout/radial6"/>
    <dgm:cxn modelId="{18133F5A-E0C3-4A3A-A577-9202DB08325B}" type="presParOf" srcId="{343D011F-B1DE-4AFA-9ACB-5A6BA15A069F}" destId="{80519204-A3B8-41E7-B44C-13DB77E0BFA2}" srcOrd="15" destOrd="0" presId="urn:microsoft.com/office/officeart/2005/8/layout/radial6"/>
    <dgm:cxn modelId="{06E18CF3-221C-4FB0-8FD1-4274D39DE707}" type="presParOf" srcId="{343D011F-B1DE-4AFA-9ACB-5A6BA15A069F}" destId="{0A51C127-8A96-40F2-AD95-6F6B49F57107}" srcOrd="16" destOrd="0" presId="urn:microsoft.com/office/officeart/2005/8/layout/radial6"/>
    <dgm:cxn modelId="{FB1D1556-BB86-4632-B170-E1101E4E867E}" type="presParOf" srcId="{343D011F-B1DE-4AFA-9ACB-5A6BA15A069F}" destId="{1570EFEB-726B-4565-9792-79E18FF4A3F5}" srcOrd="17" destOrd="0" presId="urn:microsoft.com/office/officeart/2005/8/layout/radial6"/>
    <dgm:cxn modelId="{BAF89A0B-6942-4E79-81BB-1D4E840E50FA}" type="presParOf" srcId="{343D011F-B1DE-4AFA-9ACB-5A6BA15A069F}" destId="{68AC9393-D284-48D2-B3AC-C118389439C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C9393-D284-48D2-B3AC-C118389439CE}">
      <dsp:nvSpPr>
        <dsp:cNvPr id="0" name=""/>
        <dsp:cNvSpPr/>
      </dsp:nvSpPr>
      <dsp:spPr>
        <a:xfrm>
          <a:off x="2043935" y="489159"/>
          <a:ext cx="3341681" cy="3341681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519204-A3B8-41E7-B44C-13DB77E0BFA2}">
      <dsp:nvSpPr>
        <dsp:cNvPr id="0" name=""/>
        <dsp:cNvSpPr/>
      </dsp:nvSpPr>
      <dsp:spPr>
        <a:xfrm>
          <a:off x="1507194" y="480320"/>
          <a:ext cx="4415163" cy="3359359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71E008-829E-4FD4-B4A3-C9B7B0348FDD}">
      <dsp:nvSpPr>
        <dsp:cNvPr id="0" name=""/>
        <dsp:cNvSpPr/>
      </dsp:nvSpPr>
      <dsp:spPr>
        <a:xfrm>
          <a:off x="2043935" y="489159"/>
          <a:ext cx="3341681" cy="3341681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11287D-61DC-4024-BD21-8D8FB0F340B2}">
      <dsp:nvSpPr>
        <dsp:cNvPr id="0" name=""/>
        <dsp:cNvSpPr/>
      </dsp:nvSpPr>
      <dsp:spPr>
        <a:xfrm>
          <a:off x="2043935" y="489159"/>
          <a:ext cx="3341681" cy="3341681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230C9-69D9-4ED6-BE0F-9122D9E7DB04}">
      <dsp:nvSpPr>
        <dsp:cNvPr id="0" name=""/>
        <dsp:cNvSpPr/>
      </dsp:nvSpPr>
      <dsp:spPr>
        <a:xfrm>
          <a:off x="2043935" y="489159"/>
          <a:ext cx="3341681" cy="3341681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905DA-35EF-4CA1-9FCE-2B7792361C85}">
      <dsp:nvSpPr>
        <dsp:cNvPr id="0" name=""/>
        <dsp:cNvSpPr/>
      </dsp:nvSpPr>
      <dsp:spPr>
        <a:xfrm>
          <a:off x="2043935" y="489159"/>
          <a:ext cx="3341681" cy="3341681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D9082-3843-456A-ACDF-D5EC1F79498D}">
      <dsp:nvSpPr>
        <dsp:cNvPr id="0" name=""/>
        <dsp:cNvSpPr/>
      </dsp:nvSpPr>
      <dsp:spPr>
        <a:xfrm>
          <a:off x="2964746" y="1409970"/>
          <a:ext cx="1500058" cy="15000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Принципы:</a:t>
          </a:r>
          <a:endParaRPr lang="ru-RU" sz="1600" kern="1200" dirty="0"/>
        </a:p>
      </dsp:txBody>
      <dsp:txXfrm>
        <a:off x="3184424" y="1629648"/>
        <a:ext cx="1060702" cy="1060702"/>
      </dsp:txXfrm>
    </dsp:sp>
    <dsp:sp modelId="{2296E050-12B8-4DB1-9627-469997D9A031}">
      <dsp:nvSpPr>
        <dsp:cNvPr id="0" name=""/>
        <dsp:cNvSpPr/>
      </dsp:nvSpPr>
      <dsp:spPr>
        <a:xfrm>
          <a:off x="3189755" y="1940"/>
          <a:ext cx="1050040" cy="10500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Активности</a:t>
          </a:r>
          <a:endParaRPr lang="ru-RU" sz="1000" kern="1200" dirty="0"/>
        </a:p>
      </dsp:txBody>
      <dsp:txXfrm>
        <a:off x="3343530" y="155715"/>
        <a:ext cx="742490" cy="742490"/>
      </dsp:txXfrm>
    </dsp:sp>
    <dsp:sp modelId="{B3FBAE8F-EE39-48F2-94EE-0784B3CEEDAD}">
      <dsp:nvSpPr>
        <dsp:cNvPr id="0" name=""/>
        <dsp:cNvSpPr/>
      </dsp:nvSpPr>
      <dsp:spPr>
        <a:xfrm>
          <a:off x="1775501" y="818459"/>
          <a:ext cx="1050040" cy="10500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Научности</a:t>
          </a:r>
          <a:endParaRPr lang="ru-RU" sz="1000" kern="1200" dirty="0"/>
        </a:p>
      </dsp:txBody>
      <dsp:txXfrm>
        <a:off x="1929276" y="972234"/>
        <a:ext cx="742490" cy="742490"/>
      </dsp:txXfrm>
    </dsp:sp>
    <dsp:sp modelId="{741BC1D2-F0D9-49F8-8396-6B9F1FA97B1E}">
      <dsp:nvSpPr>
        <dsp:cNvPr id="0" name=""/>
        <dsp:cNvSpPr/>
      </dsp:nvSpPr>
      <dsp:spPr>
        <a:xfrm>
          <a:off x="1775501" y="2451499"/>
          <a:ext cx="1050040" cy="10500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Доступности</a:t>
          </a:r>
          <a:endParaRPr lang="ru-RU" sz="1000" kern="1200" dirty="0"/>
        </a:p>
      </dsp:txBody>
      <dsp:txXfrm>
        <a:off x="1929276" y="2605274"/>
        <a:ext cx="742490" cy="742490"/>
      </dsp:txXfrm>
    </dsp:sp>
    <dsp:sp modelId="{74B2A84D-D819-438A-AA26-E7E7F96FB9CC}">
      <dsp:nvSpPr>
        <dsp:cNvPr id="0" name=""/>
        <dsp:cNvSpPr/>
      </dsp:nvSpPr>
      <dsp:spPr>
        <a:xfrm>
          <a:off x="3189755" y="3268018"/>
          <a:ext cx="1050040" cy="10500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Интеграции</a:t>
          </a:r>
          <a:endParaRPr lang="ru-RU" sz="1000" kern="1200" dirty="0"/>
        </a:p>
      </dsp:txBody>
      <dsp:txXfrm>
        <a:off x="3343530" y="3421793"/>
        <a:ext cx="742490" cy="742490"/>
      </dsp:txXfrm>
    </dsp:sp>
    <dsp:sp modelId="{F0FF1A9A-8275-4AAF-9E5D-780E808A6357}">
      <dsp:nvSpPr>
        <dsp:cNvPr id="0" name=""/>
        <dsp:cNvSpPr/>
      </dsp:nvSpPr>
      <dsp:spPr>
        <a:xfrm>
          <a:off x="4604009" y="2451499"/>
          <a:ext cx="1050040" cy="10500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Наглядности</a:t>
          </a:r>
          <a:r>
            <a:rPr lang="en-US" sz="1000" kern="1200" dirty="0" smtClean="0"/>
            <a:t> </a:t>
          </a:r>
          <a:endParaRPr lang="ru-RU" sz="1000" kern="1200" dirty="0"/>
        </a:p>
      </dsp:txBody>
      <dsp:txXfrm>
        <a:off x="4757784" y="2605274"/>
        <a:ext cx="742490" cy="742490"/>
      </dsp:txXfrm>
    </dsp:sp>
    <dsp:sp modelId="{0A51C127-8A96-40F2-AD95-6F6B49F57107}">
      <dsp:nvSpPr>
        <dsp:cNvPr id="0" name=""/>
        <dsp:cNvSpPr/>
      </dsp:nvSpPr>
      <dsp:spPr>
        <a:xfrm>
          <a:off x="4604009" y="818459"/>
          <a:ext cx="1050040" cy="1050040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Регионализации</a:t>
          </a:r>
          <a:endParaRPr lang="ru-RU" sz="1000" kern="1200" dirty="0"/>
        </a:p>
      </dsp:txBody>
      <dsp:txXfrm>
        <a:off x="4757784" y="972234"/>
        <a:ext cx="742490" cy="742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C188D-7AA0-4BD6-A8D1-BDB690168CBD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35FC-491D-4CE6-9FA4-CB21228CB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07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49EF-2A19-4707-95FB-9FFA73A110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59DF-501B-481A-AC4F-FF644672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9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9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7500990" cy="33123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300" dirty="0" smtClean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ru-RU" sz="3200" b="1" spc="300" dirty="0" smtClean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sz="3200" b="1" spc="300" dirty="0" smtClean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ru-RU" sz="3200" b="1" spc="300" dirty="0" smtClean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ru-RU" sz="3200" b="1" spc="300" dirty="0" smtClean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«Формирование познавательных способностей у старших дошкольников через ценностное отношение к окружающему миру»</a:t>
            </a:r>
            <a:r>
              <a:rPr lang="ru-RU" sz="6600" b="1" spc="300" dirty="0" smtClean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ru-RU" sz="6600" b="1" spc="300" dirty="0" smtClean="0">
                <a:ln w="11430"/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endParaRPr lang="ru-RU" sz="6600" b="1" spc="300" dirty="0">
              <a:ln w="11430"/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485776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Воспитатель </a:t>
            </a:r>
          </a:p>
          <a:p>
            <a:pPr algn="ctr"/>
            <a:r>
              <a:rPr lang="ru-RU" sz="2400" i="1" dirty="0" smtClean="0"/>
              <a:t>Краснова В.А. </a:t>
            </a:r>
            <a:endParaRPr lang="ru-RU" sz="24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7290" y="285728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Муниципальное дошкольное образовательное автономное учреждение «Детский сад №115 «Белочка» комбинированного вида г. Орска»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1928794" y="1000108"/>
            <a:ext cx="6551588" cy="44291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lang="ru-RU" sz="3600" dirty="0" smtClean="0"/>
          </a:p>
        </p:txBody>
      </p:sp>
      <p:pic>
        <p:nvPicPr>
          <p:cNvPr id="1027" name="Picture 3" descr="G:\занятия\рыбк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5550" r="12074" b="50176"/>
          <a:stretch/>
        </p:blipFill>
        <p:spPr bwMode="auto">
          <a:xfrm>
            <a:off x="4840627" y="1791207"/>
            <a:ext cx="3923065" cy="31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занятия\магази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6561" r="13165" b="4018"/>
          <a:stretch/>
        </p:blipFill>
        <p:spPr bwMode="auto">
          <a:xfrm>
            <a:off x="251520" y="218728"/>
            <a:ext cx="3878627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1928794" y="857232"/>
            <a:ext cx="6551588" cy="4429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/>
          </a:p>
        </p:txBody>
      </p:sp>
      <p:pic>
        <p:nvPicPr>
          <p:cNvPr id="2050" name="Picture 2" descr="G:\занятия\экология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52736" r="15218" b="5498"/>
          <a:stretch/>
        </p:blipFill>
        <p:spPr bwMode="auto">
          <a:xfrm>
            <a:off x="4929403" y="1988840"/>
            <a:ext cx="3869018" cy="30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занятия\экологи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t="46377" r="11076" b="9389"/>
          <a:stretch/>
        </p:blipFill>
        <p:spPr bwMode="auto">
          <a:xfrm>
            <a:off x="251520" y="1628800"/>
            <a:ext cx="434108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1928794" y="857232"/>
            <a:ext cx="6551588" cy="4429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Работа с </a:t>
            </a:r>
            <a:r>
              <a:rPr lang="ru-RU" sz="3200" b="1" i="1" dirty="0" smtClean="0">
                <a:solidFill>
                  <a:srgbClr val="0033CC"/>
                </a:solidFill>
              </a:rPr>
              <a:t>педагогами</a:t>
            </a:r>
            <a:endParaRPr kumimoji="0" lang="ru-RU" sz="3200" b="1" i="1" u="none" strike="noStrike" kern="1200" cap="none" spc="0" normalizeH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3200" dirty="0" smtClean="0"/>
              <a:t> </a:t>
            </a:r>
            <a:r>
              <a:rPr lang="ru-RU" sz="2800" dirty="0" smtClean="0"/>
              <a:t>- знакомство со способами и методами формирования у детей ценностного отношения к окружающему миру;</a:t>
            </a:r>
          </a:p>
          <a:p>
            <a:r>
              <a:rPr lang="ru-RU" sz="2800" dirty="0" smtClean="0"/>
              <a:t> - обучение способам организации педагогической диагностики;</a:t>
            </a:r>
          </a:p>
          <a:p>
            <a:r>
              <a:rPr lang="ru-RU" sz="2800" dirty="0" smtClean="0"/>
              <a:t> - обучение созданию психолого-педагогической среды для формирования у детей ценностного отношения к окружающему миру; </a:t>
            </a:r>
          </a:p>
          <a:p>
            <a:r>
              <a:rPr lang="ru-RU" sz="2800" dirty="0" smtClean="0"/>
              <a:t>- обучение построению ценностно-мотивированных взаимоотношений с детьми. </a:t>
            </a:r>
            <a:endParaRPr lang="ru-RU" sz="2800" dirty="0"/>
          </a:p>
        </p:txBody>
      </p:sp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00298" y="214290"/>
            <a:ext cx="5543003" cy="74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1928794" y="857232"/>
            <a:ext cx="6551588" cy="4429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>
                <a:solidFill>
                  <a:srgbClr val="0033CC"/>
                </a:solidFill>
              </a:rPr>
              <a:t>3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Работа с родителями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3200" dirty="0" smtClean="0"/>
              <a:t> </a:t>
            </a:r>
            <a:r>
              <a:rPr lang="ru-RU" sz="2800" dirty="0" smtClean="0"/>
              <a:t>- педагогическое образование по проблемам социально-нравственного и познавательного развития детей; </a:t>
            </a:r>
          </a:p>
          <a:p>
            <a:r>
              <a:rPr lang="ru-RU" sz="2800" dirty="0" smtClean="0"/>
              <a:t>- развитие психолого-педагогической культуры родителей.</a:t>
            </a:r>
            <a:endParaRPr lang="ru-RU" sz="2800" dirty="0"/>
          </a:p>
        </p:txBody>
      </p:sp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00298" y="214290"/>
            <a:ext cx="5543003" cy="74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1928794" y="857232"/>
            <a:ext cx="6551588" cy="4429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/>
          </a:p>
        </p:txBody>
      </p:sp>
      <p:pic>
        <p:nvPicPr>
          <p:cNvPr id="31748" name="Picture 4" descr="http://uld9.mycdn.me/image?t=3&amp;bid=814473796224&amp;id=814473796224&amp;plc=WEB&amp;tkn=*q-_e2WO3bZ4Q_nKw3T2amswsO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37" y="-7680325"/>
            <a:ext cx="2146280" cy="2880000"/>
          </a:xfrm>
          <a:prstGeom prst="rect">
            <a:avLst/>
          </a:prstGeom>
          <a:noFill/>
        </p:spPr>
      </p:pic>
      <p:pic>
        <p:nvPicPr>
          <p:cNvPr id="31750" name="Picture 6" descr="http://itd2.mycdn.me/image?t=21&amp;bid=814473796224&amp;id=814473796224&amp;plc=WEB&amp;tkn=*TYBYY40bk5Q1j0sx7_P8iGUhw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7166"/>
            <a:ext cx="2879999" cy="2880000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</p:pic>
      <p:pic>
        <p:nvPicPr>
          <p:cNvPr id="31754" name="Picture 10" descr="http://itd2.mycdn.me/image?t=21&amp;bid=814473798272&amp;id=814473798272&amp;plc=WEB&amp;tkn=*exA-VGKOkimlcUi3LH0go1x68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785926"/>
            <a:ext cx="2879999" cy="2880000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</p:pic>
      <p:pic>
        <p:nvPicPr>
          <p:cNvPr id="6" name="Объект 1"/>
          <p:cNvPicPr>
            <a:picLocks noChangeAspect="1"/>
          </p:cNvPicPr>
          <p:nvPr/>
        </p:nvPicPr>
        <p:blipFill>
          <a:blip r:embed="rId5"/>
          <a:srcRect l="27574" b="4377"/>
          <a:stretch>
            <a:fillRect/>
          </a:stretch>
        </p:blipFill>
        <p:spPr>
          <a:xfrm>
            <a:off x="2000232" y="3500438"/>
            <a:ext cx="3214678" cy="2928958"/>
          </a:xfrm>
          <a:prstGeom prst="rect">
            <a:avLst/>
          </a:prstGeom>
          <a:ln w="190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714356"/>
            <a:ext cx="6839147" cy="92042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24736" cy="77809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7A0000"/>
                </a:solidFill>
              </a:rPr>
              <a:t>Результативность опыта:</a:t>
            </a:r>
            <a:endParaRPr lang="ru-RU" dirty="0">
              <a:solidFill>
                <a:srgbClr val="7A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0778"/>
              </p:ext>
            </p:extLst>
          </p:nvPr>
        </p:nvGraphicFramePr>
        <p:xfrm>
          <a:off x="1928794" y="2143116"/>
          <a:ext cx="6643734" cy="3143272"/>
        </p:xfrm>
        <a:graphic>
          <a:graphicData uri="http://schemas.openxmlformats.org/drawingml/2006/table">
            <a:tbl>
              <a:tblPr/>
              <a:tblGrid>
                <a:gridCol w="2286016"/>
                <a:gridCol w="1500198"/>
                <a:gridCol w="1500198"/>
                <a:gridCol w="1357322"/>
              </a:tblGrid>
              <a:tr h="1125178"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сформированности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экологической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культуры  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02"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76"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616">
                <a:tc>
                  <a:txBody>
                    <a:bodyPr/>
                    <a:lstStyle/>
                    <a:p>
                      <a:pPr algn="just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Изменение 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уровня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24818" marR="2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Grp="1" noChangeArrowheads="1"/>
          </p:cNvSpPr>
          <p:nvPr>
            <p:ph idx="1"/>
          </p:nvPr>
        </p:nvSpPr>
        <p:spPr bwMode="auto">
          <a:xfrm>
            <a:off x="1714480" y="357166"/>
            <a:ext cx="7249438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Ценностное отношение к окружающему миру само по себе не возникает, а на протяжении всей жизни воспитывается под влиянием накопленных научных знаний, жизненного опыта, искусства, а также непосредственного общения, в процессе сотрудничества с людьми и с тем многогранным миром, который его окружает и с которым он активно взаимодействует. Несомненно, неотъемлемой составляющей этого сложного процесса является становление внутреннего мира личности, его мировоззренческой позиции.</a:t>
            </a:r>
          </a:p>
          <a:p>
            <a:pPr algn="ctr">
              <a:buNone/>
            </a:pPr>
            <a:r>
              <a:rPr lang="ru-RU" sz="2400" dirty="0" smtClean="0"/>
              <a:t>Таким образом, именно этап дошкольного детства один из наиболее </a:t>
            </a:r>
            <a:r>
              <a:rPr lang="ru-RU" sz="2400" dirty="0" err="1" smtClean="0"/>
              <a:t>сензитивных</a:t>
            </a:r>
            <a:r>
              <a:rPr lang="ru-RU" sz="2400" dirty="0" smtClean="0"/>
              <a:t> периодов для формирования ценностного отношения к окружающему миру.</a:t>
            </a:r>
            <a:endParaRPr lang="ru-RU" sz="2400" dirty="0"/>
          </a:p>
        </p:txBody>
      </p:sp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5857892"/>
            <a:ext cx="6152423" cy="8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1714480" y="1428736"/>
            <a:ext cx="7105992" cy="5096608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u="sng" dirty="0" smtClean="0">
                <a:solidFill>
                  <a:srgbClr val="0033CC"/>
                </a:solidFill>
              </a:rPr>
              <a:t>Социально-коммуникативное развитие: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направлено на усвоение норм и ценностей, принятых в обществе, включая моральные и нравственные ценности; становление самостоятельности, целенаправленности и </a:t>
            </a:r>
            <a:r>
              <a:rPr lang="ru-RU" sz="6400" dirty="0" err="1" smtClean="0"/>
              <a:t>саморегуляции</a:t>
            </a:r>
            <a:r>
              <a:rPr lang="ru-RU" sz="6400" dirty="0" smtClean="0"/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взрослых; формирование основ безопасного поведения в быту, социуме, природе.</a:t>
            </a:r>
          </a:p>
          <a:p>
            <a:r>
              <a:rPr lang="ru-RU" sz="6400" b="1" u="sng" dirty="0" smtClean="0">
                <a:solidFill>
                  <a:srgbClr val="0033CC"/>
                </a:solidFill>
              </a:rPr>
              <a:t>Познавательное  развитие: </a:t>
            </a:r>
          </a:p>
          <a:p>
            <a:pPr>
              <a:buNone/>
            </a:pPr>
            <a:r>
              <a:rPr lang="ru-RU" sz="6400" dirty="0" smtClean="0"/>
              <a:t>       предполагает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6400" dirty="0" err="1" smtClean="0"/>
              <a:t>социокультурных</a:t>
            </a:r>
            <a:r>
              <a:rPr lang="ru-RU" sz="6400" dirty="0" smtClean="0"/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</a:t>
            </a:r>
          </a:p>
          <a:p>
            <a:r>
              <a:rPr lang="ru-RU" sz="6400" b="1" u="sng" dirty="0" smtClean="0">
                <a:solidFill>
                  <a:srgbClr val="0033CC"/>
                </a:solidFill>
              </a:rPr>
              <a:t>Художественно-эстетическое развитие:</a:t>
            </a:r>
          </a:p>
          <a:p>
            <a:pPr>
              <a:buNone/>
            </a:pPr>
            <a:r>
              <a:rPr lang="ru-RU" sz="6400" dirty="0" smtClean="0"/>
              <a:t>        предполагает развитие предпосылок ценностно-смыслового восприятия и понимания мира природы; становление эстетического отношения к окружающему миру.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" name="Рисунок 19" descr="Рисунок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5696" y="636372"/>
            <a:ext cx="6839147" cy="92042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840760" cy="7780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7A0000"/>
                </a:solidFill>
              </a:rPr>
              <a:t>Направления развития</a:t>
            </a:r>
            <a:endParaRPr lang="ru-RU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1979712" y="1700808"/>
            <a:ext cx="6840760" cy="48245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ФГОС ДО определяет следующие целевые ориентиры на этапе завершения дошкольного образования в аспекте нравственного воспитания:</a:t>
            </a:r>
          </a:p>
          <a:p>
            <a:pPr>
              <a:buNone/>
            </a:pPr>
            <a:r>
              <a:rPr lang="ru-RU" dirty="0" smtClean="0"/>
              <a:t> -  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>
              <a:buNone/>
            </a:pPr>
            <a:r>
              <a:rPr lang="ru-RU" dirty="0" smtClean="0"/>
              <a:t>-  ребенок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dirty="0"/>
          </a:p>
        </p:txBody>
      </p:sp>
      <p:pic>
        <p:nvPicPr>
          <p:cNvPr id="20" name="Рисунок 19" descr="Рисунок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5696" y="636372"/>
            <a:ext cx="6839147" cy="92042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840760" cy="7780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7A0000"/>
                </a:solidFill>
              </a:rPr>
              <a:t>Актуальность опыта:</a:t>
            </a:r>
            <a:endParaRPr lang="ru-RU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85918" y="714356"/>
            <a:ext cx="5617429" cy="756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6624736" cy="77809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7A0000"/>
                </a:solidFill>
              </a:rPr>
              <a:t>Компоненты и их критерии</a:t>
            </a:r>
            <a:endParaRPr lang="ru-RU" dirty="0">
              <a:solidFill>
                <a:srgbClr val="7A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85918" y="1500175"/>
          <a:ext cx="7072362" cy="5052549"/>
        </p:xfrm>
        <a:graphic>
          <a:graphicData uri="http://schemas.openxmlformats.org/drawingml/2006/table">
            <a:tbl>
              <a:tblPr/>
              <a:tblGrid>
                <a:gridCol w="2357454"/>
                <a:gridCol w="4714908"/>
              </a:tblGrid>
              <a:tr h="285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6225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Компонент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62250" algn="l"/>
                        </a:tabLs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Критериальные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показатели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622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когнитивный компонент</a:t>
                      </a:r>
                      <a:b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622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характеризуется наличием представлений ребенка об окружающем мире и отношением к себе и окружающим, проявляется в осознанности; полноте представлений о том, что окружающий мир является культурной ценностью общества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622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эмоционально-мотивационный компонент</a:t>
                      </a:r>
                      <a:b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622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отражает насыщенность детской деятельности эмоциональными реакциями, познавательным интересом и самостоятельностью, проявляется в сопричастности ребёнка к окружающему его миру, в наличии положительных эмоциональных проявлений по отношению к окружающему миру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62250" algn="l"/>
                        </a:tabLs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поведенческо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деятельностный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компонент</a:t>
                      </a:r>
                      <a:b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622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характеризуется отражением в деятельности ребенка представлений об окружающем мире, обогащенных новыми знаниями и личностным опытом, проявляется в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сформированности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ценностного отношения дошкольника к окружающему миру.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66" marR="678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3108" y="3500438"/>
            <a:ext cx="64767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buClr>
                <a:srgbClr val="0066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8000"/>
                </a:solidFill>
              </a:rPr>
              <a:t>1 этап </a:t>
            </a:r>
            <a:r>
              <a:rPr lang="ru-RU" sz="2400" dirty="0" smtClean="0"/>
              <a:t>– начальный (констатирующий) - сентябрь 2013 года</a:t>
            </a:r>
          </a:p>
          <a:p>
            <a:pPr marL="342900" indent="-342900" eaLnBrk="0" hangingPunct="0">
              <a:buClr>
                <a:srgbClr val="0066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8000"/>
                </a:solidFill>
              </a:rPr>
              <a:t>2 этап </a:t>
            </a:r>
            <a:r>
              <a:rPr lang="ru-RU" sz="2400" dirty="0" smtClean="0"/>
              <a:t>– основной (формирующий) - сентябрь 2013-2014 </a:t>
            </a:r>
            <a:r>
              <a:rPr lang="ru-RU" sz="2400" dirty="0" err="1" smtClean="0"/>
              <a:t>уч.г</a:t>
            </a:r>
            <a:r>
              <a:rPr lang="ru-RU" sz="2400" dirty="0" smtClean="0"/>
              <a:t>. </a:t>
            </a:r>
          </a:p>
          <a:p>
            <a:pPr marL="342900" indent="-342900" eaLnBrk="0" hangingPunct="0">
              <a:buClr>
                <a:srgbClr val="0066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8000"/>
                </a:solidFill>
              </a:rPr>
              <a:t>3 этап </a:t>
            </a:r>
            <a:r>
              <a:rPr lang="ru-RU" sz="2400" dirty="0" smtClean="0"/>
              <a:t>– заключительный (контрольный) - май 2015 года. </a:t>
            </a:r>
            <a:endParaRPr lang="ru-RU" sz="2400" dirty="0"/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28794" y="2643182"/>
            <a:ext cx="6839147" cy="92042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6961406" cy="221457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dirty="0" smtClean="0">
                <a:solidFill>
                  <a:srgbClr val="7A0000"/>
                </a:solidFill>
              </a:rPr>
              <a:t>Новизна опыта: </a:t>
            </a:r>
            <a:r>
              <a:rPr lang="ru-RU" sz="3100" dirty="0" smtClean="0">
                <a:solidFill>
                  <a:srgbClr val="6C0000"/>
                </a:solidFill>
                <a:latin typeface="+mn-lt"/>
              </a:rPr>
              <a:t>разработка и реализация инновационных форм различной направленности, создающих условия для формирования экологической культуры детей старшего дошкольного возраста.</a:t>
            </a:r>
            <a:endParaRPr lang="ru-RU" sz="3100" dirty="0">
              <a:solidFill>
                <a:srgbClr val="6C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1857356" y="1785926"/>
            <a:ext cx="7055074" cy="43959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lvl="0"/>
            <a:r>
              <a:rPr lang="ru-RU" sz="2000" dirty="0" smtClean="0"/>
              <a:t>уточнение и углубление знаний о растениях,  животных и природных явлениях;</a:t>
            </a:r>
          </a:p>
          <a:p>
            <a:pPr lvl="0"/>
            <a:r>
              <a:rPr lang="ru-RU" sz="2000" dirty="0" smtClean="0"/>
              <a:t>формирование знаний о жизненно необходимых условиях для человека, животных и растений;</a:t>
            </a:r>
          </a:p>
          <a:p>
            <a:pPr lvl="0"/>
            <a:r>
              <a:rPr lang="ru-RU" sz="2000" dirty="0" smtClean="0"/>
              <a:t>формирование элементарных представлений о причинно-следственных связях внутри природного комплекса;</a:t>
            </a:r>
          </a:p>
          <a:p>
            <a:pPr lvl="0"/>
            <a:r>
              <a:rPr lang="ru-RU" sz="2000" dirty="0" smtClean="0"/>
              <a:t>развитие гуманного эмоционально-доброжелательного и бережного отношения к окружающему миру;</a:t>
            </a:r>
          </a:p>
          <a:p>
            <a:pPr lvl="0"/>
            <a:r>
              <a:rPr lang="ru-RU" sz="2000" dirty="0" smtClean="0"/>
              <a:t>привитие трудовых природоведческих навыков;</a:t>
            </a:r>
          </a:p>
          <a:p>
            <a:pPr lvl="0"/>
            <a:r>
              <a:rPr lang="ru-RU" sz="2000" dirty="0" smtClean="0"/>
              <a:t>выработка умения правильно взаимодействовать с окружающим миром;</a:t>
            </a:r>
          </a:p>
          <a:p>
            <a:pPr lvl="0"/>
            <a:r>
              <a:rPr lang="ru-RU" sz="2000" dirty="0" smtClean="0"/>
              <a:t>развитие познавательного интереса к окружающему миру;</a:t>
            </a:r>
          </a:p>
          <a:p>
            <a:pPr lvl="0"/>
            <a:r>
              <a:rPr lang="ru-RU" sz="2000" dirty="0" smtClean="0"/>
              <a:t>формирование эстетического отношения к природе.</a:t>
            </a:r>
            <a:endParaRPr lang="ru-RU" sz="2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572164" cy="15716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0"/>
              </a:spcBef>
            </a:pPr>
            <a:r>
              <a:rPr lang="ru-RU" sz="3200" dirty="0" smtClean="0">
                <a:solidFill>
                  <a:srgbClr val="FF0000"/>
                </a:solidFill>
              </a:rPr>
              <a:t>Цель: формирование начал экологической культуры дошкольников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00166" y="2428868"/>
          <a:ext cx="7429552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5"/>
          <p:cNvSpPr txBox="1">
            <a:spLocks/>
          </p:cNvSpPr>
          <p:nvPr/>
        </p:nvSpPr>
        <p:spPr>
          <a:xfrm>
            <a:off x="1928794" y="357166"/>
            <a:ext cx="6840760" cy="237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3108" y="214290"/>
            <a:ext cx="65008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етоды экологического образования: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наглядные (наблюдения, экскурсии рассматривание репродукций картин и иллюстрации),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словесные (беседы, чтение художественной литературы, использование фольклора),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практические (экологические игры, труд детей в природе, экспериментирование).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1928794" y="1000108"/>
            <a:ext cx="6551588" cy="44291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500" b="1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с детьми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2800" dirty="0" smtClean="0"/>
              <a:t>- </a:t>
            </a:r>
            <a:r>
              <a:rPr lang="ru-RU" sz="3600" dirty="0" smtClean="0"/>
              <a:t>формирование ценностного отношения к окружающему миру; </a:t>
            </a:r>
          </a:p>
          <a:p>
            <a:r>
              <a:rPr lang="ru-RU" sz="3600" dirty="0" smtClean="0"/>
              <a:t>- формирование системы знаний об окружающем; </a:t>
            </a:r>
          </a:p>
          <a:p>
            <a:r>
              <a:rPr lang="ru-RU" sz="3600" dirty="0" smtClean="0"/>
              <a:t>- развитие познавательных умений и способностей; </a:t>
            </a:r>
          </a:p>
          <a:p>
            <a:r>
              <a:rPr lang="ru-RU" sz="3600" dirty="0" smtClean="0"/>
              <a:t>- расширение социально-нравственного опыта детей.</a:t>
            </a:r>
          </a:p>
        </p:txBody>
      </p:sp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00298" y="214290"/>
            <a:ext cx="5543003" cy="74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td2.mycdn.me/image?t=21&amp;bid=814473675904&amp;id=814473675904&amp;plc=WEB&amp;tkn=*2VuRk9j94PW4N4wURPnWa1ObW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638" y="3501008"/>
            <a:ext cx="3203999" cy="320400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  <p:pic>
        <p:nvPicPr>
          <p:cNvPr id="26628" name="Picture 4" descr="http://itd2.mycdn.me/image?t=21&amp;bid=814473712768&amp;id=814473712768&amp;plc=WEB&amp;tkn=*-yqXKsEU26rymDLhGb7pjoS802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438574"/>
            <a:ext cx="3059999" cy="306000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  <p:pic>
        <p:nvPicPr>
          <p:cNvPr id="6" name="Picture 2" descr="C:\Users\витёк\Desktop\Новая папка\DSCF278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7428" r="5063" b="15487"/>
          <a:stretch>
            <a:fillRect/>
          </a:stretch>
        </p:blipFill>
        <p:spPr>
          <a:xfrm>
            <a:off x="4427984" y="3663008"/>
            <a:ext cx="4082351" cy="2880000"/>
          </a:xfrm>
          <a:prstGeom prst="rect">
            <a:avLst/>
          </a:prstGeom>
          <a:ln w="19050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G:\занятия\экология 1 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t="6731" r="16771" b="54091"/>
          <a:stretch/>
        </p:blipFill>
        <p:spPr bwMode="auto">
          <a:xfrm>
            <a:off x="395536" y="248511"/>
            <a:ext cx="3868207" cy="3024000"/>
          </a:xfrm>
          <a:prstGeom prst="rect">
            <a:avLst/>
          </a:prstGeom>
          <a:noFill/>
          <a:ln w="190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580</Words>
  <Application>Microsoft Office PowerPoint</Application>
  <PresentationFormat>Экран (4:3)</PresentationFormat>
  <Paragraphs>108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«Формирование познавательных способностей у старших дошкольников через ценностное отношение к окружающему миру» </vt:lpstr>
      <vt:lpstr>Направления развития</vt:lpstr>
      <vt:lpstr>Актуальность опыта:</vt:lpstr>
      <vt:lpstr>Компоненты и их критерии</vt:lpstr>
      <vt:lpstr>Новизна опыта: разработка и реализация инновационных форм различной направленности, создающих условия для формирования экологической культуры детей старшего дошкольного возраста.</vt:lpstr>
      <vt:lpstr>Цель: формирование начал экологической культуры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 опыта: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Future</cp:lastModifiedBy>
  <cp:revision>25</cp:revision>
  <dcterms:created xsi:type="dcterms:W3CDTF">2014-08-08T16:01:14Z</dcterms:created>
  <dcterms:modified xsi:type="dcterms:W3CDTF">2020-12-08T06:22:20Z</dcterms:modified>
</cp:coreProperties>
</file>