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sldIdLst>
    <p:sldId id="256" r:id="rId2"/>
    <p:sldId id="257" r:id="rId3"/>
    <p:sldId id="264" r:id="rId4"/>
    <p:sldId id="263" r:id="rId5"/>
    <p:sldId id="258" r:id="rId6"/>
    <p:sldId id="261" r:id="rId7"/>
    <p:sldId id="262" r:id="rId8"/>
    <p:sldId id="259" r:id="rId9"/>
    <p:sldId id="260"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24EEC19-1DC6-4709-8468-F3C75DFD1616}" type="datetimeFigureOut">
              <a:rPr lang="fr-FR" smtClean="0"/>
              <a:t>12/03/2025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86BDF6-FAD2-40C6-B770-F848A850C331}"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65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4EEC19-1DC6-4709-8468-F3C75DFD1616}" type="datetimeFigureOut">
              <a:rPr lang="fr-FR" smtClean="0"/>
              <a:t>12/03/2025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86BDF6-FAD2-40C6-B770-F848A850C331}" type="slidenum">
              <a:rPr lang="fr-FR" smtClean="0"/>
              <a:t>‹N°›</a:t>
            </a:fld>
            <a:endParaRPr lang="fr-FR"/>
          </a:p>
        </p:txBody>
      </p:sp>
    </p:spTree>
    <p:extLst>
      <p:ext uri="{BB962C8B-B14F-4D97-AF65-F5344CB8AC3E}">
        <p14:creationId xmlns:p14="http://schemas.microsoft.com/office/powerpoint/2010/main" val="27194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4EEC19-1DC6-4709-8468-F3C75DFD1616}" type="datetimeFigureOut">
              <a:rPr lang="fr-FR" smtClean="0"/>
              <a:t>12/03/2025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86BDF6-FAD2-40C6-B770-F848A850C331}" type="slidenum">
              <a:rPr lang="fr-FR" smtClean="0"/>
              <a:t>‹N°›</a:t>
            </a:fld>
            <a:endParaRPr lang="fr-FR"/>
          </a:p>
        </p:txBody>
      </p:sp>
    </p:spTree>
    <p:extLst>
      <p:ext uri="{BB962C8B-B14F-4D97-AF65-F5344CB8AC3E}">
        <p14:creationId xmlns:p14="http://schemas.microsoft.com/office/powerpoint/2010/main" val="428530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4EEC19-1DC6-4709-8468-F3C75DFD1616}" type="datetimeFigureOut">
              <a:rPr lang="fr-FR" smtClean="0"/>
              <a:t>12/03/2025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86BDF6-FAD2-40C6-B770-F848A850C331}" type="slidenum">
              <a:rPr lang="fr-FR" smtClean="0"/>
              <a:t>‹N°›</a:t>
            </a:fld>
            <a:endParaRPr lang="fr-FR"/>
          </a:p>
        </p:txBody>
      </p:sp>
    </p:spTree>
    <p:extLst>
      <p:ext uri="{BB962C8B-B14F-4D97-AF65-F5344CB8AC3E}">
        <p14:creationId xmlns:p14="http://schemas.microsoft.com/office/powerpoint/2010/main" val="1007886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24EEC19-1DC6-4709-8468-F3C75DFD1616}" type="datetimeFigureOut">
              <a:rPr lang="fr-FR" smtClean="0"/>
              <a:t>12/03/2025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86BDF6-FAD2-40C6-B770-F848A850C331}"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05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24EEC19-1DC6-4709-8468-F3C75DFD1616}" type="datetimeFigureOut">
              <a:rPr lang="fr-FR" smtClean="0"/>
              <a:t>12/03/2025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886BDF6-FAD2-40C6-B770-F848A850C331}" type="slidenum">
              <a:rPr lang="fr-FR" smtClean="0"/>
              <a:t>‹N°›</a:t>
            </a:fld>
            <a:endParaRPr lang="fr-FR"/>
          </a:p>
        </p:txBody>
      </p:sp>
    </p:spTree>
    <p:extLst>
      <p:ext uri="{BB962C8B-B14F-4D97-AF65-F5344CB8AC3E}">
        <p14:creationId xmlns:p14="http://schemas.microsoft.com/office/powerpoint/2010/main" val="317435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5"/>
            <a:ext cx="493776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24EEC19-1DC6-4709-8468-F3C75DFD1616}" type="datetimeFigureOut">
              <a:rPr lang="fr-FR" smtClean="0"/>
              <a:t>12/03/2025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886BDF6-FAD2-40C6-B770-F848A850C331}" type="slidenum">
              <a:rPr lang="fr-FR" smtClean="0"/>
              <a:t>‹N°›</a:t>
            </a:fld>
            <a:endParaRPr lang="fr-FR"/>
          </a:p>
        </p:txBody>
      </p:sp>
    </p:spTree>
    <p:extLst>
      <p:ext uri="{BB962C8B-B14F-4D97-AF65-F5344CB8AC3E}">
        <p14:creationId xmlns:p14="http://schemas.microsoft.com/office/powerpoint/2010/main" val="203047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24EEC19-1DC6-4709-8468-F3C75DFD1616}" type="datetimeFigureOut">
              <a:rPr lang="fr-FR" smtClean="0"/>
              <a:t>12/03/2025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886BDF6-FAD2-40C6-B770-F848A850C331}" type="slidenum">
              <a:rPr lang="fr-FR" smtClean="0"/>
              <a:t>‹N°›</a:t>
            </a:fld>
            <a:endParaRPr lang="fr-FR"/>
          </a:p>
        </p:txBody>
      </p:sp>
    </p:spTree>
    <p:extLst>
      <p:ext uri="{BB962C8B-B14F-4D97-AF65-F5344CB8AC3E}">
        <p14:creationId xmlns:p14="http://schemas.microsoft.com/office/powerpoint/2010/main" val="1279304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24EEC19-1DC6-4709-8468-F3C75DFD1616}" type="datetimeFigureOut">
              <a:rPr lang="fr-FR" smtClean="0"/>
              <a:t>12/03/2025</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B886BDF6-FAD2-40C6-B770-F848A850C331}" type="slidenum">
              <a:rPr lang="fr-FR" smtClean="0"/>
              <a:t>‹N°›</a:t>
            </a:fld>
            <a:endParaRPr lang="fr-FR"/>
          </a:p>
        </p:txBody>
      </p:sp>
    </p:spTree>
    <p:extLst>
      <p:ext uri="{BB962C8B-B14F-4D97-AF65-F5344CB8AC3E}">
        <p14:creationId xmlns:p14="http://schemas.microsoft.com/office/powerpoint/2010/main" val="4195016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4EEC19-1DC6-4709-8468-F3C75DFD1616}" type="datetimeFigureOut">
              <a:rPr lang="fr-FR" smtClean="0"/>
              <a:t>12/03/2025</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886BDF6-FAD2-40C6-B770-F848A850C331}" type="slidenum">
              <a:rPr lang="fr-FR" smtClean="0"/>
              <a:t>‹N°›</a:t>
            </a:fld>
            <a:endParaRPr lang="fr-FR"/>
          </a:p>
        </p:txBody>
      </p:sp>
    </p:spTree>
    <p:extLst>
      <p:ext uri="{BB962C8B-B14F-4D97-AF65-F5344CB8AC3E}">
        <p14:creationId xmlns:p14="http://schemas.microsoft.com/office/powerpoint/2010/main" val="46837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24EEC19-1DC6-4709-8468-F3C75DFD1616}" type="datetimeFigureOut">
              <a:rPr lang="fr-FR" smtClean="0"/>
              <a:t>12/03/2025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886BDF6-FAD2-40C6-B770-F848A850C331}" type="slidenum">
              <a:rPr lang="fr-FR" smtClean="0"/>
              <a:t>‹N°›</a:t>
            </a:fld>
            <a:endParaRPr lang="fr-FR"/>
          </a:p>
        </p:txBody>
      </p:sp>
    </p:spTree>
    <p:extLst>
      <p:ext uri="{BB962C8B-B14F-4D97-AF65-F5344CB8AC3E}">
        <p14:creationId xmlns:p14="http://schemas.microsoft.com/office/powerpoint/2010/main" val="343717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24EEC19-1DC6-4709-8468-F3C75DFD1616}" type="datetimeFigureOut">
              <a:rPr lang="fr-FR" smtClean="0"/>
              <a:t>12/03/2025</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886BDF6-FAD2-40C6-B770-F848A850C331}"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78563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rchives-nationales.culture.gouv.f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b="1" dirty="0">
                <a:solidFill>
                  <a:srgbClr val="0070C0"/>
                </a:solidFill>
              </a:rPr>
              <a:t>Travailler sur les lieux de mémoire avec les Archives</a:t>
            </a:r>
          </a:p>
        </p:txBody>
      </p:sp>
    </p:spTree>
    <p:extLst>
      <p:ext uri="{BB962C8B-B14F-4D97-AF65-F5344CB8AC3E}">
        <p14:creationId xmlns:p14="http://schemas.microsoft.com/office/powerpoint/2010/main" val="3571825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Des projets en partenariats</a:t>
            </a:r>
          </a:p>
        </p:txBody>
      </p:sp>
      <p:sp>
        <p:nvSpPr>
          <p:cNvPr id="3" name="Espace réservé du contenu 2"/>
          <p:cNvSpPr>
            <a:spLocks noGrp="1"/>
          </p:cNvSpPr>
          <p:nvPr>
            <p:ph idx="1"/>
          </p:nvPr>
        </p:nvSpPr>
        <p:spPr/>
        <p:txBody>
          <a:bodyPr/>
          <a:lstStyle/>
          <a:p>
            <a:r>
              <a:rPr lang="fr-FR" dirty="0"/>
              <a:t>Des « Parcours Archives histoire et Citoyenneté » : AN, AD93 et  A. </a:t>
            </a:r>
            <a:r>
              <a:rPr lang="fr-FR" dirty="0" err="1"/>
              <a:t>Diplo</a:t>
            </a:r>
            <a:r>
              <a:rPr lang="fr-FR" dirty="0"/>
              <a:t> sur « Guerre et paix », avec une entrée Seconde Guerre mondiale. </a:t>
            </a:r>
          </a:p>
          <a:p>
            <a:r>
              <a:rPr lang="fr-FR" dirty="0"/>
              <a:t>Des « Parcours Mémoire » : en construction et test, avec le Mémorial de la Shoah, et le Mémorial de la Gare de Bobigny, et vous ? </a:t>
            </a:r>
          </a:p>
        </p:txBody>
      </p:sp>
    </p:spTree>
    <p:extLst>
      <p:ext uri="{BB962C8B-B14F-4D97-AF65-F5344CB8AC3E}">
        <p14:creationId xmlns:p14="http://schemas.microsoft.com/office/powerpoint/2010/main" val="4275291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8474" y="286603"/>
            <a:ext cx="10827206" cy="1450757"/>
          </a:xfrm>
        </p:spPr>
        <p:txBody>
          <a:bodyPr/>
          <a:lstStyle/>
          <a:p>
            <a:r>
              <a:rPr lang="fr-FR" dirty="0"/>
              <a:t>D’autres mémoires à travailler avec nous …</a:t>
            </a:r>
          </a:p>
        </p:txBody>
      </p:sp>
      <p:sp>
        <p:nvSpPr>
          <p:cNvPr id="3" name="Espace réservé du contenu 2"/>
          <p:cNvSpPr>
            <a:spLocks noGrp="1"/>
          </p:cNvSpPr>
          <p:nvPr>
            <p:ph idx="1"/>
          </p:nvPr>
        </p:nvSpPr>
        <p:spPr/>
        <p:txBody>
          <a:bodyPr/>
          <a:lstStyle/>
          <a:p>
            <a:r>
              <a:rPr lang="fr-FR" dirty="0"/>
              <a:t>Mémoire de la Guerre d’Algérie, autour d’octobre 1961</a:t>
            </a:r>
          </a:p>
          <a:p>
            <a:r>
              <a:rPr lang="fr-FR" dirty="0"/>
              <a:t>Mémoire des ouvriers et ouvrières à partir des fonds syndicaux et du fonds du Parti communiste français déposé aux AD</a:t>
            </a:r>
          </a:p>
          <a:p>
            <a:r>
              <a:rPr lang="fr-FR" dirty="0"/>
              <a:t>Mémoire de la Première guerre mondiale</a:t>
            </a:r>
          </a:p>
        </p:txBody>
      </p:sp>
    </p:spTree>
    <p:extLst>
      <p:ext uri="{BB962C8B-B14F-4D97-AF65-F5344CB8AC3E}">
        <p14:creationId xmlns:p14="http://schemas.microsoft.com/office/powerpoint/2010/main" val="3653793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275" y="69850"/>
            <a:ext cx="10515600" cy="977715"/>
          </a:xfrm>
        </p:spPr>
        <p:txBody>
          <a:bodyPr/>
          <a:lstStyle/>
          <a:p>
            <a:r>
              <a:rPr lang="fr-FR" b="1" dirty="0">
                <a:solidFill>
                  <a:srgbClr val="0070C0"/>
                </a:solidFill>
              </a:rPr>
              <a:t>contacts</a:t>
            </a:r>
          </a:p>
        </p:txBody>
      </p:sp>
      <p:sp>
        <p:nvSpPr>
          <p:cNvPr id="3" name="Espace réservé du contenu 2"/>
          <p:cNvSpPr>
            <a:spLocks noGrp="1"/>
          </p:cNvSpPr>
          <p:nvPr>
            <p:ph idx="1"/>
          </p:nvPr>
        </p:nvSpPr>
        <p:spPr>
          <a:xfrm>
            <a:off x="295275" y="1771620"/>
            <a:ext cx="5800725" cy="4351338"/>
          </a:xfrm>
        </p:spPr>
        <p:txBody>
          <a:bodyPr>
            <a:normAutofit fontScale="92500" lnSpcReduction="10000"/>
          </a:bodyPr>
          <a:lstStyle/>
          <a:p>
            <a:r>
              <a:rPr lang="fr-FR" sz="2800" b="1" dirty="0"/>
              <a:t>Aux AD 93 : </a:t>
            </a:r>
          </a:p>
          <a:p>
            <a:pPr marL="0" indent="0">
              <a:lnSpc>
                <a:spcPct val="110000"/>
              </a:lnSpc>
              <a:buNone/>
            </a:pPr>
            <a:r>
              <a:rPr lang="fr-FR" sz="1900" b="1" dirty="0"/>
              <a:t>Emilie </a:t>
            </a:r>
            <a:r>
              <a:rPr lang="fr-FR" sz="1900" b="1" dirty="0" err="1"/>
              <a:t>Perraud</a:t>
            </a:r>
            <a:r>
              <a:rPr lang="fr-FR" sz="1900" dirty="0"/>
              <a:t> :  06 01 10 37 81</a:t>
            </a:r>
          </a:p>
          <a:p>
            <a:pPr marL="0" indent="0">
              <a:lnSpc>
                <a:spcPct val="110000"/>
              </a:lnSpc>
              <a:buNone/>
            </a:pPr>
            <a:r>
              <a:rPr lang="fr-FR" sz="1900" dirty="0">
                <a:solidFill>
                  <a:schemeClr val="tx1"/>
                </a:solidFill>
              </a:rPr>
              <a:t>eperraud@seinesaintdenis.fr;  emilie.perraud@ac-creteil.fr</a:t>
            </a:r>
          </a:p>
          <a:p>
            <a:pPr marL="0" indent="0">
              <a:lnSpc>
                <a:spcPct val="110000"/>
              </a:lnSpc>
              <a:buNone/>
            </a:pPr>
            <a:endParaRPr lang="fr-FR" sz="1900" dirty="0"/>
          </a:p>
          <a:p>
            <a:pPr marL="0" indent="0">
              <a:buNone/>
            </a:pPr>
            <a:r>
              <a:rPr lang="fr-FR" sz="1900" b="1" dirty="0"/>
              <a:t>Anaïs </a:t>
            </a:r>
            <a:r>
              <a:rPr lang="fr-FR" sz="1900" b="1" dirty="0" err="1"/>
              <a:t>Lakser</a:t>
            </a:r>
            <a:r>
              <a:rPr lang="fr-FR" sz="1900" b="1" dirty="0"/>
              <a:t> </a:t>
            </a:r>
            <a:r>
              <a:rPr lang="fr-FR" sz="1900" dirty="0"/>
              <a:t>: 01 43 93 13 07</a:t>
            </a:r>
          </a:p>
          <a:p>
            <a:pPr marL="0" indent="0">
              <a:buNone/>
            </a:pPr>
            <a:r>
              <a:rPr lang="fr-FR" sz="1900" dirty="0"/>
              <a:t>alakser@seinesaintdenis.fr</a:t>
            </a:r>
          </a:p>
          <a:p>
            <a:endParaRPr lang="fr-FR" dirty="0"/>
          </a:p>
          <a:p>
            <a:r>
              <a:rPr lang="fr-FR" sz="2800" b="1" dirty="0"/>
              <a:t>Pour la mise en réseau, au département :</a:t>
            </a:r>
          </a:p>
          <a:p>
            <a:pPr marL="0" indent="0">
              <a:buNone/>
            </a:pPr>
            <a:r>
              <a:rPr lang="fr-FR" sz="1900" b="1" dirty="0"/>
              <a:t>Livia </a:t>
            </a:r>
            <a:r>
              <a:rPr lang="fr-FR" sz="1900" b="1" dirty="0" err="1"/>
              <a:t>Pareja</a:t>
            </a:r>
            <a:r>
              <a:rPr lang="fr-FR" sz="1900" b="1" dirty="0"/>
              <a:t> </a:t>
            </a:r>
            <a:r>
              <a:rPr lang="fr-FR" sz="1900" b="1" dirty="0" err="1"/>
              <a:t>del</a:t>
            </a:r>
            <a:r>
              <a:rPr lang="fr-FR" sz="1900" b="1" dirty="0"/>
              <a:t> Corso, </a:t>
            </a:r>
            <a:r>
              <a:rPr lang="fr-FR" sz="1900" dirty="0"/>
              <a:t>chargée de projet au service du patrimoine culturel : lparejadelcorso@seinesaintdenis.fr</a:t>
            </a:r>
          </a:p>
          <a:p>
            <a:endParaRPr lang="fr-FR" sz="1600" dirty="0"/>
          </a:p>
          <a:p>
            <a:endParaRPr lang="fr-FR" dirty="0"/>
          </a:p>
        </p:txBody>
      </p:sp>
      <p:sp>
        <p:nvSpPr>
          <p:cNvPr id="4" name="Espace réservé du contenu 2"/>
          <p:cNvSpPr txBox="1">
            <a:spLocks/>
          </p:cNvSpPr>
          <p:nvPr/>
        </p:nvSpPr>
        <p:spPr>
          <a:xfrm>
            <a:off x="6503633" y="1842641"/>
            <a:ext cx="50958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Aux A.N.</a:t>
            </a:r>
          </a:p>
          <a:p>
            <a:pPr marL="0" indent="0">
              <a:buNone/>
            </a:pPr>
            <a:r>
              <a:rPr lang="fr-FR" sz="1800" b="1" dirty="0"/>
              <a:t>Fabien </a:t>
            </a:r>
            <a:r>
              <a:rPr lang="fr-FR" sz="1800" b="1" dirty="0" err="1"/>
              <a:t>Pontagnier</a:t>
            </a:r>
            <a:r>
              <a:rPr lang="fr-FR" sz="1800" b="1" dirty="0"/>
              <a:t> : </a:t>
            </a:r>
          </a:p>
          <a:p>
            <a:pPr marL="0" indent="0">
              <a:buNone/>
            </a:pPr>
            <a:r>
              <a:rPr lang="fr-FR" sz="1800" dirty="0"/>
              <a:t>Fabien.pontagnier@ac-creteil.fr</a:t>
            </a:r>
          </a:p>
          <a:p>
            <a:endParaRPr lang="fr-FR" dirty="0"/>
          </a:p>
          <a:p>
            <a:pPr marL="0" indent="0">
              <a:buNone/>
            </a:pPr>
            <a:r>
              <a:rPr lang="fr-FR" b="1" dirty="0"/>
              <a:t>Aux </a:t>
            </a:r>
            <a:r>
              <a:rPr lang="fr-FR" b="1" dirty="0" err="1"/>
              <a:t>A.Diplo</a:t>
            </a:r>
            <a:r>
              <a:rPr lang="fr-FR" b="1" dirty="0"/>
              <a:t> :</a:t>
            </a:r>
          </a:p>
          <a:p>
            <a:pPr marL="0" indent="0">
              <a:buNone/>
            </a:pPr>
            <a:r>
              <a:rPr lang="fr-FR" sz="1800" b="1" dirty="0"/>
              <a:t>Christian </a:t>
            </a:r>
            <a:r>
              <a:rPr lang="fr-FR" sz="1800" b="1" dirty="0" err="1"/>
              <a:t>Birebent</a:t>
            </a:r>
            <a:r>
              <a:rPr lang="fr-FR" sz="1800" b="1" dirty="0"/>
              <a:t> : </a:t>
            </a:r>
            <a:r>
              <a:rPr lang="fr-FR" sz="1800" dirty="0"/>
              <a:t>christian.birebent@ac-creteil.fr</a:t>
            </a:r>
          </a:p>
        </p:txBody>
      </p:sp>
    </p:spTree>
    <p:extLst>
      <p:ext uri="{BB962C8B-B14F-4D97-AF65-F5344CB8AC3E}">
        <p14:creationId xmlns:p14="http://schemas.microsoft.com/office/powerpoint/2010/main" val="631275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542828" y="788353"/>
            <a:ext cx="9649172" cy="3876162"/>
          </a:xfrm>
          <a:prstGeom prst="rect">
            <a:avLst/>
          </a:prstGeom>
        </p:spPr>
      </p:pic>
      <p:sp>
        <p:nvSpPr>
          <p:cNvPr id="2" name="Titre 1"/>
          <p:cNvSpPr>
            <a:spLocks noGrp="1"/>
          </p:cNvSpPr>
          <p:nvPr>
            <p:ph type="title"/>
          </p:nvPr>
        </p:nvSpPr>
        <p:spPr>
          <a:xfrm>
            <a:off x="267656" y="95077"/>
            <a:ext cx="10515600" cy="964156"/>
          </a:xfrm>
        </p:spPr>
        <p:txBody>
          <a:bodyPr/>
          <a:lstStyle/>
          <a:p>
            <a:r>
              <a:rPr lang="fr-FR" b="1" i="1" dirty="0">
                <a:solidFill>
                  <a:srgbClr val="0070C0"/>
                </a:solidFill>
              </a:rPr>
              <a:t>Les Archives ? </a:t>
            </a:r>
          </a:p>
        </p:txBody>
      </p:sp>
      <p:sp>
        <p:nvSpPr>
          <p:cNvPr id="3" name="Espace réservé du contenu 2"/>
          <p:cNvSpPr>
            <a:spLocks noGrp="1"/>
          </p:cNvSpPr>
          <p:nvPr>
            <p:ph idx="1"/>
          </p:nvPr>
        </p:nvSpPr>
        <p:spPr>
          <a:xfrm>
            <a:off x="356977" y="4031508"/>
            <a:ext cx="8647686" cy="2465085"/>
          </a:xfrm>
        </p:spPr>
        <p:txBody>
          <a:bodyPr>
            <a:normAutofit/>
          </a:bodyPr>
          <a:lstStyle/>
          <a:p>
            <a:pPr marL="0" indent="0">
              <a:buNone/>
            </a:pPr>
            <a:r>
              <a:rPr lang="fr-FR" sz="2400" b="1" dirty="0"/>
              <a:t>Article L211-1 du Code du Patrimoine : </a:t>
            </a:r>
            <a:endParaRPr lang="fr-FR" sz="2400" dirty="0"/>
          </a:p>
          <a:p>
            <a:pPr marL="0" indent="0">
              <a:buNone/>
            </a:pPr>
            <a:r>
              <a:rPr lang="fr-FR" sz="2400" dirty="0"/>
              <a:t>	« Les archives sont l'ensemble des documents, y compris les données, quels que soient leur date, leur lieu de conservation, leur forme et leur support, produits ou reçus par toute personne physique ou morale et par tout service ou organisme public ou privé dans l'exercice de leur activité. »</a:t>
            </a:r>
          </a:p>
          <a:p>
            <a:endParaRPr lang="fr-FR" dirty="0"/>
          </a:p>
        </p:txBody>
      </p:sp>
    </p:spTree>
    <p:extLst>
      <p:ext uri="{BB962C8B-B14F-4D97-AF65-F5344CB8AC3E}">
        <p14:creationId xmlns:p14="http://schemas.microsoft.com/office/powerpoint/2010/main" val="3958660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314" y="373834"/>
            <a:ext cx="10515600" cy="1325563"/>
          </a:xfrm>
        </p:spPr>
        <p:txBody>
          <a:bodyPr>
            <a:normAutofit/>
          </a:bodyPr>
          <a:lstStyle/>
          <a:p>
            <a:r>
              <a:rPr lang="fr-FR" sz="2800" b="1" i="1" dirty="0"/>
              <a:t>Un peu d’histoire…</a:t>
            </a:r>
            <a:r>
              <a:rPr lang="fr-FR" dirty="0"/>
              <a:t/>
            </a:r>
            <a:br>
              <a:rPr lang="fr-FR" dirty="0"/>
            </a:br>
            <a:endParaRPr lang="fr-FR" dirty="0"/>
          </a:p>
        </p:txBody>
      </p:sp>
      <p:sp>
        <p:nvSpPr>
          <p:cNvPr id="3" name="Espace réservé du contenu 2"/>
          <p:cNvSpPr>
            <a:spLocks noGrp="1"/>
          </p:cNvSpPr>
          <p:nvPr>
            <p:ph idx="1"/>
          </p:nvPr>
        </p:nvSpPr>
        <p:spPr>
          <a:xfrm>
            <a:off x="664029" y="1337945"/>
            <a:ext cx="10515600" cy="4351338"/>
          </a:xfrm>
        </p:spPr>
        <p:txBody>
          <a:bodyPr>
            <a:normAutofit fontScale="92500" lnSpcReduction="10000"/>
          </a:bodyPr>
          <a:lstStyle/>
          <a:p>
            <a:r>
              <a:rPr lang="fr-FR" dirty="0"/>
              <a:t>Avant la Révolution : chaque institution, personne garde ses archives. </a:t>
            </a:r>
          </a:p>
          <a:p>
            <a:r>
              <a:rPr lang="fr-FR" dirty="0"/>
              <a:t>La Révolution crée la notion d’archives publiques, avec la responsabilité pour l’Etat et l’administration d’en assurer la conservation et la communication. Il faut garantir l’accès aux preuves du bon exercice de ces services, ainsi que la possibilité pour les citoyens de prouver leurs droits. </a:t>
            </a:r>
          </a:p>
          <a:p>
            <a:r>
              <a:rPr lang="fr-FR" dirty="0"/>
              <a:t>1794 : création des départements, et en 1796 des Archives départementales. Aujourd’hui, il existe un réseau territorial de services d’archives, composé des Archives régionales, départementales et municipales. </a:t>
            </a:r>
          </a:p>
          <a:p>
            <a:r>
              <a:rPr lang="fr-FR" dirty="0"/>
              <a:t>le Département a été créé en 1964 et a été doté donc d’un service d’archives départementales installé à Bobigny, dans des locaux inaugurés en 1984. Les fonds antérieurs à 1964, provenant des départements de la  Seine et de la Seine-et-Oise, ont été quand cela était possible confiés aux archives du nouveau département. </a:t>
            </a:r>
          </a:p>
          <a:p>
            <a:r>
              <a:rPr lang="fr-FR" dirty="0"/>
              <a:t>Afin de doter les Archives nationales et les Archives diplomatiques de locaux modernes et capables d’accueillir des fonds en constante augmentation, deux sites ont été bâtis en Seine-Saint-Denis, le site de Pierrefitte-sur-Seine pour les AN (2013), celui de La Courneuve pour les Archives diplomatiques (2009).</a:t>
            </a:r>
          </a:p>
        </p:txBody>
      </p:sp>
    </p:spTree>
    <p:extLst>
      <p:ext uri="{BB962C8B-B14F-4D97-AF65-F5344CB8AC3E}">
        <p14:creationId xmlns:p14="http://schemas.microsoft.com/office/powerpoint/2010/main" val="3587494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800" y="295102"/>
            <a:ext cx="10058400" cy="731399"/>
          </a:xfrm>
        </p:spPr>
        <p:txBody>
          <a:bodyPr>
            <a:normAutofit/>
          </a:bodyPr>
          <a:lstStyle/>
          <a:p>
            <a:r>
              <a:rPr lang="fr-FR" sz="4000" b="1" i="1" dirty="0"/>
              <a:t>Historiquement, les archives ont 2 fonctions </a:t>
            </a:r>
            <a:r>
              <a:rPr lang="fr-FR" dirty="0"/>
              <a:t>: </a:t>
            </a:r>
          </a:p>
        </p:txBody>
      </p:sp>
      <p:sp>
        <p:nvSpPr>
          <p:cNvPr id="3" name="Espace réservé du contenu 2"/>
          <p:cNvSpPr>
            <a:spLocks noGrp="1"/>
          </p:cNvSpPr>
          <p:nvPr>
            <p:ph idx="1"/>
          </p:nvPr>
        </p:nvSpPr>
        <p:spPr>
          <a:xfrm>
            <a:off x="838200" y="1402672"/>
            <a:ext cx="10515600" cy="4739457"/>
          </a:xfrm>
        </p:spPr>
        <p:txBody>
          <a:bodyPr/>
          <a:lstStyle/>
          <a:p>
            <a:pPr marL="0" indent="0">
              <a:buNone/>
            </a:pPr>
            <a:r>
              <a:rPr lang="fr-FR" dirty="0"/>
              <a:t>   </a:t>
            </a:r>
            <a:r>
              <a:rPr lang="fr-FR" b="1" dirty="0">
                <a:solidFill>
                  <a:srgbClr val="0070C0"/>
                </a:solidFill>
              </a:rPr>
              <a:t>Faire preuve	</a:t>
            </a:r>
            <a:r>
              <a:rPr lang="fr-FR" dirty="0"/>
              <a:t>			</a:t>
            </a:r>
            <a:r>
              <a:rPr lang="fr-FR" b="1" dirty="0">
                <a:solidFill>
                  <a:srgbClr val="0070C0"/>
                </a:solidFill>
              </a:rPr>
              <a:t>      servir l’histoire et la mémoire</a:t>
            </a:r>
          </a:p>
        </p:txBody>
      </p:sp>
      <p:pic>
        <p:nvPicPr>
          <p:cNvPr id="4" name="Image 3"/>
          <p:cNvPicPr>
            <a:picLocks noChangeAspect="1"/>
          </p:cNvPicPr>
          <p:nvPr/>
        </p:nvPicPr>
        <p:blipFill>
          <a:blip r:embed="rId2"/>
          <a:stretch>
            <a:fillRect/>
          </a:stretch>
        </p:blipFill>
        <p:spPr>
          <a:xfrm>
            <a:off x="6471745" y="1849744"/>
            <a:ext cx="4958256" cy="3622433"/>
          </a:xfrm>
          <a:prstGeom prst="rect">
            <a:avLst/>
          </a:prstGeom>
        </p:spPr>
      </p:pic>
      <p:sp>
        <p:nvSpPr>
          <p:cNvPr id="5" name="Rectangle 4"/>
          <p:cNvSpPr/>
          <p:nvPr/>
        </p:nvSpPr>
        <p:spPr>
          <a:xfrm>
            <a:off x="6610850" y="5570135"/>
            <a:ext cx="4958256" cy="784830"/>
          </a:xfrm>
          <a:prstGeom prst="rect">
            <a:avLst/>
          </a:prstGeom>
        </p:spPr>
        <p:txBody>
          <a:bodyPr wrap="square">
            <a:spAutoFit/>
          </a:bodyPr>
          <a:lstStyle/>
          <a:p>
            <a:r>
              <a:rPr lang="fr-FR" sz="900" b="0" i="0" u="none" strike="noStrike" baseline="0" dirty="0">
                <a:latin typeface="CIDFont+F8"/>
              </a:rPr>
              <a:t>Photo de Jean TEXIER, </a:t>
            </a:r>
            <a:r>
              <a:rPr lang="fr-FR" sz="900" dirty="0">
                <a:latin typeface="CIDFont+F8"/>
              </a:rPr>
              <a:t>JOURNAL L'HUMANITE ,</a:t>
            </a:r>
          </a:p>
          <a:p>
            <a:r>
              <a:rPr lang="fr-FR" sz="900" dirty="0">
                <a:latin typeface="CIDFont+F8"/>
              </a:rPr>
              <a:t>Guerre d'Algérie : Vue d'un pont à Paris, sur le parapet duquel est l'inscription :</a:t>
            </a:r>
            <a:br>
              <a:rPr lang="fr-FR" sz="900" dirty="0">
                <a:latin typeface="CIDFont+F8"/>
              </a:rPr>
            </a:br>
            <a:r>
              <a:rPr lang="fr-FR" sz="900" dirty="0">
                <a:latin typeface="CIDFont+F8"/>
              </a:rPr>
              <a:t>« Ici on noie les Algériens », à la suite des massacres commis lors de la</a:t>
            </a:r>
          </a:p>
          <a:p>
            <a:r>
              <a:rPr lang="fr-FR" sz="900" dirty="0">
                <a:latin typeface="CIDFont+F8"/>
              </a:rPr>
              <a:t>manifestation du 17 octobre 1961. Paris (75), 06 novembre 1961</a:t>
            </a:r>
          </a:p>
          <a:p>
            <a:r>
              <a:rPr lang="fr-FR" sz="900" dirty="0">
                <a:latin typeface="CIDFont+F9"/>
              </a:rPr>
              <a:t>Cote AD 93 : 83FI/13 120</a:t>
            </a:r>
            <a:endParaRPr lang="fr-FR" sz="900" dirty="0"/>
          </a:p>
        </p:txBody>
      </p:sp>
      <p:pic>
        <p:nvPicPr>
          <p:cNvPr id="6" name="Image 5"/>
          <p:cNvPicPr>
            <a:picLocks noChangeAspect="1"/>
          </p:cNvPicPr>
          <p:nvPr/>
        </p:nvPicPr>
        <p:blipFill>
          <a:blip r:embed="rId3"/>
          <a:stretch>
            <a:fillRect/>
          </a:stretch>
        </p:blipFill>
        <p:spPr>
          <a:xfrm>
            <a:off x="297789" y="1849744"/>
            <a:ext cx="4870588" cy="3316429"/>
          </a:xfrm>
          <a:prstGeom prst="rect">
            <a:avLst/>
          </a:prstGeom>
        </p:spPr>
      </p:pic>
      <p:sp>
        <p:nvSpPr>
          <p:cNvPr id="7" name="Rectangle 6"/>
          <p:cNvSpPr/>
          <p:nvPr/>
        </p:nvSpPr>
        <p:spPr>
          <a:xfrm>
            <a:off x="297789" y="1989031"/>
            <a:ext cx="2148345" cy="369332"/>
          </a:xfrm>
          <a:prstGeom prst="rect">
            <a:avLst/>
          </a:prstGeom>
        </p:spPr>
        <p:txBody>
          <a:bodyPr wrap="none">
            <a:spAutoFit/>
          </a:bodyPr>
          <a:lstStyle/>
          <a:p>
            <a:r>
              <a:rPr lang="fr-FR" dirty="0">
                <a:latin typeface="Calibri" panose="020F0502020204030204" pitchFamily="34" charset="0"/>
                <a:ea typeface="Calibri" panose="020F0502020204030204" pitchFamily="34" charset="0"/>
                <a:cs typeface="Times New Roman" panose="02020603050405020304" pitchFamily="18" charset="0"/>
              </a:rPr>
              <a:t>1E001/551876-1877 </a:t>
            </a:r>
            <a:endParaRPr lang="fr-FR" dirty="0"/>
          </a:p>
        </p:txBody>
      </p:sp>
      <p:sp>
        <p:nvSpPr>
          <p:cNvPr id="8" name="Rectangle 7"/>
          <p:cNvSpPr/>
          <p:nvPr/>
        </p:nvSpPr>
        <p:spPr>
          <a:xfrm>
            <a:off x="514850" y="5374987"/>
            <a:ext cx="6096000" cy="230832"/>
          </a:xfrm>
          <a:prstGeom prst="rect">
            <a:avLst/>
          </a:prstGeom>
        </p:spPr>
        <p:txBody>
          <a:bodyPr>
            <a:spAutoFit/>
          </a:bodyPr>
          <a:lstStyle/>
          <a:p>
            <a:r>
              <a:rPr lang="fr-FR" sz="900" b="0" i="0" u="none" strike="noStrike" baseline="0" dirty="0">
                <a:latin typeface="CIDFont+F8"/>
              </a:rPr>
              <a:t>Extrait</a:t>
            </a:r>
            <a:r>
              <a:rPr lang="fr-FR" sz="900" b="0" i="0" u="none" strike="noStrike" dirty="0">
                <a:latin typeface="CIDFont+F8"/>
              </a:rPr>
              <a:t> d’une page de registre d’Etat Civil, Aubervilliers, 1896.</a:t>
            </a:r>
            <a:endParaRPr lang="fr-FR" sz="900" dirty="0"/>
          </a:p>
        </p:txBody>
      </p:sp>
    </p:spTree>
    <p:extLst>
      <p:ext uri="{BB962C8B-B14F-4D97-AF65-F5344CB8AC3E}">
        <p14:creationId xmlns:p14="http://schemas.microsoft.com/office/powerpoint/2010/main" val="1385244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0514" y="733701"/>
            <a:ext cx="7840717" cy="1033579"/>
          </a:xfrm>
        </p:spPr>
        <p:txBody>
          <a:bodyPr>
            <a:normAutofit fontScale="90000"/>
          </a:bodyPr>
          <a:lstStyle/>
          <a:p>
            <a:r>
              <a:rPr lang="fr-FR" sz="4000" b="1" i="1" dirty="0"/>
              <a:t>Travailler avec les AN, un/le lieu de mémoire/des mémoires du département</a:t>
            </a:r>
            <a:r>
              <a:rPr lang="fr-FR" dirty="0"/>
              <a:t/>
            </a:r>
            <a:br>
              <a:rPr lang="fr-FR" dirty="0"/>
            </a:br>
            <a:endParaRPr lang="fr-FR" dirty="0"/>
          </a:p>
        </p:txBody>
      </p:sp>
      <p:sp>
        <p:nvSpPr>
          <p:cNvPr id="3" name="Espace réservé du contenu 2"/>
          <p:cNvSpPr>
            <a:spLocks noGrp="1"/>
          </p:cNvSpPr>
          <p:nvPr>
            <p:ph idx="1"/>
          </p:nvPr>
        </p:nvSpPr>
        <p:spPr>
          <a:xfrm>
            <a:off x="221942" y="1429305"/>
            <a:ext cx="11833934" cy="5058581"/>
          </a:xfrm>
        </p:spPr>
        <p:txBody>
          <a:bodyPr>
            <a:normAutofit fontScale="85000" lnSpcReduction="10000"/>
          </a:bodyPr>
          <a:lstStyle/>
          <a:p>
            <a:endParaRPr lang="fr-FR" dirty="0"/>
          </a:p>
          <a:p>
            <a:r>
              <a:rPr lang="fr-FR" dirty="0"/>
              <a:t>Site patrimonial à rayonnement multiscalaire, du micro- ou macro-territoire, les AN conservent plus de 300km linéaires d’archives et plus de 11M de documents numérisés accessibles depuis la  salle de lecture virtuelle du site des Archives nationales. </a:t>
            </a:r>
          </a:p>
          <a:p>
            <a:r>
              <a:rPr lang="fr-FR" dirty="0"/>
              <a:t>Structure doublement patrimoniale : par le bâtiment qui est l’œuvre d’un archi-star, Massimiliano </a:t>
            </a:r>
            <a:r>
              <a:rPr lang="fr-FR" dirty="0" err="1"/>
              <a:t>Fuksas</a:t>
            </a:r>
            <a:r>
              <a:rPr lang="fr-FR" dirty="0"/>
              <a:t>, et par ses  fonds. </a:t>
            </a:r>
          </a:p>
          <a:p>
            <a:r>
              <a:rPr lang="fr-FR" dirty="0"/>
              <a:t>Les archives conservées nous informent sur les territoires du département : cartes/plans des anciennes  seigneuries des communes du 93 (Diapo 2 = plan NIII/Seine des seigneuries de l’actuelle commune de Stains),  documents liés à des recherches patronymiques (Min Justice, Intérieur : résistants, déportés, collaborateurs,  élus, militants…, associations locales, clubs ; aménagements, constructions comme grands ensembles,  chemin de fer, usines, entreprises = Révolution industrielle…) Les Archives nationales sont une source  incontournable pour travailler sur le patrimoine local. </a:t>
            </a:r>
          </a:p>
          <a:p>
            <a:r>
              <a:rPr lang="fr-FR" dirty="0"/>
              <a:t>Le service éducatif propose une offre riche mais pour ces projets de territoires spécifiques, </a:t>
            </a:r>
            <a:r>
              <a:rPr lang="fr-FR" b="1" dirty="0"/>
              <a:t>des échanges avec  professeur relais sont nécessaires (nom et adresse sur la page « réseau » du site de la DAAC)</a:t>
            </a:r>
            <a:r>
              <a:rPr lang="fr-FR" dirty="0"/>
              <a:t>. Projets EAC financés avec des intervenants (photographe, bédéiste,  vidéaste, musicien…) = concerts pédagogiques, BD, exposition, documentaire…</a:t>
            </a:r>
          </a:p>
          <a:p>
            <a:endParaRPr lang="fr-FR" dirty="0"/>
          </a:p>
          <a:p>
            <a:r>
              <a:rPr lang="fr-FR" dirty="0"/>
              <a:t>Le site internet des AN : </a:t>
            </a:r>
            <a:r>
              <a:rPr lang="fr-FR" dirty="0">
                <a:hlinkClick r:id="rId2"/>
              </a:rPr>
              <a:t>https://www.archives-nationales.culture.gouv.fr/</a:t>
            </a:r>
            <a:endParaRPr lang="fr-FR" dirty="0"/>
          </a:p>
          <a:p>
            <a:r>
              <a:rPr lang="fr-FR" dirty="0"/>
              <a:t>La salle de lecture virtuelle : https://www.siv.archives-nationales.culture.gouv.fr/siv/cms/content/display.action?uuid=Accueil1RootUuid&amp;onglet=1</a:t>
            </a:r>
          </a:p>
          <a:p>
            <a:endParaRPr lang="fr-FR" dirty="0"/>
          </a:p>
        </p:txBody>
      </p:sp>
      <p:pic>
        <p:nvPicPr>
          <p:cNvPr id="4" name="Image 3"/>
          <p:cNvPicPr>
            <a:picLocks noChangeAspect="1"/>
          </p:cNvPicPr>
          <p:nvPr/>
        </p:nvPicPr>
        <p:blipFill>
          <a:blip r:embed="rId3"/>
          <a:stretch>
            <a:fillRect/>
          </a:stretch>
        </p:blipFill>
        <p:spPr>
          <a:xfrm>
            <a:off x="8361231" y="185800"/>
            <a:ext cx="3830769" cy="1095803"/>
          </a:xfrm>
          <a:prstGeom prst="rect">
            <a:avLst/>
          </a:prstGeom>
        </p:spPr>
      </p:pic>
    </p:spTree>
    <p:extLst>
      <p:ext uri="{BB962C8B-B14F-4D97-AF65-F5344CB8AC3E}">
        <p14:creationId xmlns:p14="http://schemas.microsoft.com/office/powerpoint/2010/main" val="1224230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68675" y="221942"/>
            <a:ext cx="11860567" cy="6560598"/>
          </a:xfrm>
          <a:prstGeom prst="rect">
            <a:avLst/>
          </a:prstGeom>
        </p:spPr>
      </p:pic>
    </p:spTree>
    <p:extLst>
      <p:ext uri="{BB962C8B-B14F-4D97-AF65-F5344CB8AC3E}">
        <p14:creationId xmlns:p14="http://schemas.microsoft.com/office/powerpoint/2010/main" val="2338569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605846" y="159148"/>
            <a:ext cx="10345372" cy="6144014"/>
          </a:xfrm>
          <a:prstGeom prst="rect">
            <a:avLst/>
          </a:prstGeom>
        </p:spPr>
      </p:pic>
    </p:spTree>
    <p:extLst>
      <p:ext uri="{BB962C8B-B14F-4D97-AF65-F5344CB8AC3E}">
        <p14:creationId xmlns:p14="http://schemas.microsoft.com/office/powerpoint/2010/main" val="1237318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7674" y="533929"/>
            <a:ext cx="10515600" cy="704925"/>
          </a:xfrm>
        </p:spPr>
        <p:txBody>
          <a:bodyPr>
            <a:normAutofit fontScale="90000"/>
          </a:bodyPr>
          <a:lstStyle/>
          <a:p>
            <a:r>
              <a:rPr lang="fr-FR" b="1" i="1" dirty="0">
                <a:solidFill>
                  <a:srgbClr val="0070C0"/>
                </a:solidFill>
              </a:rPr>
              <a:t>Travailler avec les AD</a:t>
            </a:r>
          </a:p>
        </p:txBody>
      </p:sp>
      <p:sp>
        <p:nvSpPr>
          <p:cNvPr id="3" name="Espace réservé du contenu 2"/>
          <p:cNvSpPr>
            <a:spLocks noGrp="1"/>
          </p:cNvSpPr>
          <p:nvPr>
            <p:ph idx="1"/>
          </p:nvPr>
        </p:nvSpPr>
        <p:spPr>
          <a:xfrm>
            <a:off x="581909" y="1917576"/>
            <a:ext cx="10515600" cy="3496559"/>
          </a:xfrm>
        </p:spPr>
        <p:txBody>
          <a:bodyPr/>
          <a:lstStyle/>
          <a:p>
            <a:pPr lvl="1"/>
            <a:r>
              <a:rPr lang="fr-FR" dirty="0"/>
              <a:t>Les fonds publics sont difficiles à exploiter. Les fonds privés sont souvent plus intéressants mais plus épars. </a:t>
            </a:r>
          </a:p>
          <a:p>
            <a:pPr lvl="1"/>
            <a:r>
              <a:rPr lang="fr-FR" dirty="0"/>
              <a:t>Une offre existante : un atelier sur « Bombardements et résistance ». </a:t>
            </a:r>
          </a:p>
          <a:p>
            <a:pPr lvl="1"/>
            <a:r>
              <a:rPr lang="fr-FR" dirty="0"/>
              <a:t>Un travail pour le CNRD : formation, recherches sur demande</a:t>
            </a:r>
          </a:p>
          <a:p>
            <a:pPr lvl="1"/>
            <a:r>
              <a:rPr lang="fr-FR" dirty="0"/>
              <a:t>Un guide des sources : à venir !</a:t>
            </a:r>
          </a:p>
          <a:p>
            <a:pPr lvl="1"/>
            <a:endParaRPr lang="fr-FR" dirty="0"/>
          </a:p>
        </p:txBody>
      </p:sp>
      <p:pic>
        <p:nvPicPr>
          <p:cNvPr id="4" name="Image 3"/>
          <p:cNvPicPr>
            <a:picLocks noChangeAspect="1"/>
          </p:cNvPicPr>
          <p:nvPr/>
        </p:nvPicPr>
        <p:blipFill>
          <a:blip r:embed="rId2"/>
          <a:stretch>
            <a:fillRect/>
          </a:stretch>
        </p:blipFill>
        <p:spPr>
          <a:xfrm>
            <a:off x="6736874" y="505306"/>
            <a:ext cx="5086264" cy="919708"/>
          </a:xfrm>
          <a:prstGeom prst="rect">
            <a:avLst/>
          </a:prstGeom>
        </p:spPr>
      </p:pic>
      <p:pic>
        <p:nvPicPr>
          <p:cNvPr id="5" name="Image 4"/>
          <p:cNvPicPr>
            <a:picLocks noChangeAspect="1"/>
          </p:cNvPicPr>
          <p:nvPr/>
        </p:nvPicPr>
        <p:blipFill>
          <a:blip r:embed="rId3"/>
          <a:stretch>
            <a:fillRect/>
          </a:stretch>
        </p:blipFill>
        <p:spPr>
          <a:xfrm>
            <a:off x="9115849" y="2793348"/>
            <a:ext cx="2750547" cy="3869190"/>
          </a:xfrm>
          <a:prstGeom prst="rect">
            <a:avLst/>
          </a:prstGeom>
        </p:spPr>
      </p:pic>
      <p:pic>
        <p:nvPicPr>
          <p:cNvPr id="7" name="Image 6"/>
          <p:cNvPicPr>
            <a:picLocks noChangeAspect="1"/>
          </p:cNvPicPr>
          <p:nvPr/>
        </p:nvPicPr>
        <p:blipFill>
          <a:blip r:embed="rId4"/>
          <a:stretch>
            <a:fillRect/>
          </a:stretch>
        </p:blipFill>
        <p:spPr>
          <a:xfrm>
            <a:off x="361950" y="3478138"/>
            <a:ext cx="3250324" cy="2114805"/>
          </a:xfrm>
          <a:prstGeom prst="rect">
            <a:avLst/>
          </a:prstGeom>
        </p:spPr>
      </p:pic>
      <p:sp>
        <p:nvSpPr>
          <p:cNvPr id="8" name="ZoneTexte 7"/>
          <p:cNvSpPr txBox="1"/>
          <p:nvPr/>
        </p:nvSpPr>
        <p:spPr>
          <a:xfrm>
            <a:off x="342900" y="5734050"/>
            <a:ext cx="3269374" cy="923330"/>
          </a:xfrm>
          <a:prstGeom prst="rect">
            <a:avLst/>
          </a:prstGeom>
          <a:noFill/>
        </p:spPr>
        <p:txBody>
          <a:bodyPr wrap="square" rtlCol="0">
            <a:spAutoFit/>
          </a:bodyPr>
          <a:lstStyle/>
          <a:p>
            <a:r>
              <a:rPr lang="fr-FR" dirty="0"/>
              <a:t>274J1- mot de Gabriel </a:t>
            </a:r>
            <a:r>
              <a:rPr lang="fr-FR" dirty="0" err="1"/>
              <a:t>Ponty</a:t>
            </a:r>
            <a:r>
              <a:rPr lang="fr-FR" dirty="0"/>
              <a:t> jeté du train par lequel il a été déporté et transmis à sa famille</a:t>
            </a:r>
          </a:p>
        </p:txBody>
      </p:sp>
      <p:pic>
        <p:nvPicPr>
          <p:cNvPr id="9" name="Image 8"/>
          <p:cNvPicPr>
            <a:picLocks noChangeAspect="1"/>
          </p:cNvPicPr>
          <p:nvPr/>
        </p:nvPicPr>
        <p:blipFill>
          <a:blip r:embed="rId5"/>
          <a:stretch>
            <a:fillRect/>
          </a:stretch>
        </p:blipFill>
        <p:spPr>
          <a:xfrm>
            <a:off x="4223520" y="3093332"/>
            <a:ext cx="3800475" cy="2499611"/>
          </a:xfrm>
          <a:prstGeom prst="rect">
            <a:avLst/>
          </a:prstGeom>
        </p:spPr>
      </p:pic>
      <p:sp>
        <p:nvSpPr>
          <p:cNvPr id="10" name="ZoneTexte 9"/>
          <p:cNvSpPr txBox="1"/>
          <p:nvPr/>
        </p:nvSpPr>
        <p:spPr>
          <a:xfrm>
            <a:off x="8625099" y="6195715"/>
            <a:ext cx="981499" cy="646331"/>
          </a:xfrm>
          <a:prstGeom prst="rect">
            <a:avLst/>
          </a:prstGeom>
          <a:noFill/>
        </p:spPr>
        <p:txBody>
          <a:bodyPr wrap="square" rtlCol="0">
            <a:spAutoFit/>
          </a:bodyPr>
          <a:lstStyle/>
          <a:p>
            <a:r>
              <a:rPr lang="fr-FR" sz="1200" dirty="0"/>
              <a:t>40J/8/7 Tract clandestin</a:t>
            </a:r>
          </a:p>
        </p:txBody>
      </p:sp>
      <p:pic>
        <p:nvPicPr>
          <p:cNvPr id="11" name="Image 10"/>
          <p:cNvPicPr>
            <a:picLocks noChangeAspect="1"/>
          </p:cNvPicPr>
          <p:nvPr/>
        </p:nvPicPr>
        <p:blipFill>
          <a:blip r:embed="rId6"/>
          <a:stretch>
            <a:fillRect/>
          </a:stretch>
        </p:blipFill>
        <p:spPr>
          <a:xfrm>
            <a:off x="6736874" y="5478239"/>
            <a:ext cx="1428750" cy="1363807"/>
          </a:xfrm>
          <a:prstGeom prst="rect">
            <a:avLst/>
          </a:prstGeom>
        </p:spPr>
      </p:pic>
    </p:spTree>
    <p:extLst>
      <p:ext uri="{BB962C8B-B14F-4D97-AF65-F5344CB8AC3E}">
        <p14:creationId xmlns:p14="http://schemas.microsoft.com/office/powerpoint/2010/main" val="1423728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172" y="107679"/>
            <a:ext cx="5669478" cy="3263680"/>
          </a:xfrm>
        </p:spPr>
      </p:pic>
      <p:pic>
        <p:nvPicPr>
          <p:cNvPr id="8" name="Image 7"/>
          <p:cNvPicPr>
            <a:picLocks noChangeAspect="1"/>
          </p:cNvPicPr>
          <p:nvPr/>
        </p:nvPicPr>
        <p:blipFill rotWithShape="1">
          <a:blip r:embed="rId3"/>
          <a:srcRect l="7579" t="14338" r="64054" b="28730"/>
          <a:stretch/>
        </p:blipFill>
        <p:spPr>
          <a:xfrm>
            <a:off x="6978437" y="93193"/>
            <a:ext cx="5213563" cy="3363186"/>
          </a:xfrm>
          <a:prstGeom prst="rect">
            <a:avLst/>
          </a:prstGeom>
        </p:spPr>
      </p:pic>
      <p:sp>
        <p:nvSpPr>
          <p:cNvPr id="9" name="Rectangle 8"/>
          <p:cNvSpPr/>
          <p:nvPr/>
        </p:nvSpPr>
        <p:spPr>
          <a:xfrm>
            <a:off x="275616" y="3486642"/>
            <a:ext cx="6096000" cy="2862322"/>
          </a:xfrm>
          <a:prstGeom prst="rect">
            <a:avLst/>
          </a:prstGeom>
        </p:spPr>
        <p:txBody>
          <a:bodyPr>
            <a:spAutoFit/>
          </a:bodyPr>
          <a:lstStyle/>
          <a:p>
            <a:pPr>
              <a:buFont typeface="Arial" panose="020B0604020202020204" pitchFamily="34" charset="0"/>
              <a:buChar char="•"/>
            </a:pPr>
            <a:r>
              <a:rPr lang="fr-FR" dirty="0"/>
              <a:t>La Seine-Saint-Denis abrite plusieurs lieux qui ont été les témoins majeurs des événements tragiques de la Seconde Guerre Mondiale. </a:t>
            </a:r>
          </a:p>
          <a:p>
            <a:pPr>
              <a:buFont typeface="Arial" panose="020B0604020202020204" pitchFamily="34" charset="0"/>
              <a:buChar char="•"/>
            </a:pPr>
            <a:r>
              <a:rPr lang="fr-FR" dirty="0"/>
              <a:t>Parmi eux : la Cité de la Muette à Drancy, le Fort de Romainville aux Lilas, l'ancienne gare de déportation de Bobigny, le quai aux Bestiaux de Pantin</a:t>
            </a:r>
          </a:p>
          <a:p>
            <a:pPr>
              <a:buFont typeface="Arial" panose="020B0604020202020204" pitchFamily="34" charset="0"/>
              <a:buChar char="•"/>
            </a:pPr>
            <a:r>
              <a:rPr lang="fr-FR" dirty="0"/>
              <a:t>Soucieux de transmettre la mémoire de la Résistance et de la Déportation, le Département travaille à une mise en réseau de ces différents lieux d'histoire, afin de mieux les mettre en lumière. </a:t>
            </a:r>
          </a:p>
        </p:txBody>
      </p:sp>
      <p:sp>
        <p:nvSpPr>
          <p:cNvPr id="10" name="Flèche droite 9"/>
          <p:cNvSpPr/>
          <p:nvPr/>
        </p:nvSpPr>
        <p:spPr>
          <a:xfrm>
            <a:off x="6017376" y="4489316"/>
            <a:ext cx="1043394" cy="5642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7190913" y="3745149"/>
            <a:ext cx="4725471" cy="2585323"/>
          </a:xfrm>
          <a:prstGeom prst="rect">
            <a:avLst/>
          </a:prstGeom>
          <a:noFill/>
        </p:spPr>
        <p:txBody>
          <a:bodyPr wrap="square" rtlCol="0">
            <a:spAutoFit/>
          </a:bodyPr>
          <a:lstStyle/>
          <a:p>
            <a:pPr marL="285750" indent="-285750">
              <a:buFont typeface="Arial" panose="020B0604020202020204" pitchFamily="34" charset="0"/>
              <a:buChar char="•"/>
            </a:pPr>
            <a:r>
              <a:rPr lang="fr-FR" dirty="0"/>
              <a:t> création d’un portail internet, en ligne en juin prochain, proposant des ressources pédagogiques et aussi une valorisation des réalisations pédagogiques (CNRD, CAC, In situ) autour de la mémoire. </a:t>
            </a:r>
          </a:p>
          <a:p>
            <a:pPr marL="285750" indent="-285750">
              <a:buFont typeface="Arial" panose="020B0604020202020204" pitchFamily="34" charset="0"/>
              <a:buChar char="•"/>
            </a:pPr>
            <a:r>
              <a:rPr lang="fr-FR" dirty="0"/>
              <a:t>Un voyage annuel pour des scolaires à Auschwitz</a:t>
            </a:r>
          </a:p>
          <a:p>
            <a:pPr marL="285750" indent="-285750">
              <a:buFont typeface="Arial" panose="020B0604020202020204" pitchFamily="34" charset="0"/>
              <a:buChar char="•"/>
            </a:pPr>
            <a:r>
              <a:rPr lang="fr-FR" dirty="0"/>
              <a:t> des œuvres d’art dans l’espace public</a:t>
            </a:r>
          </a:p>
          <a:p>
            <a:endParaRPr lang="fr-FR" dirty="0"/>
          </a:p>
        </p:txBody>
      </p:sp>
    </p:spTree>
    <p:extLst>
      <p:ext uri="{BB962C8B-B14F-4D97-AF65-F5344CB8AC3E}">
        <p14:creationId xmlns:p14="http://schemas.microsoft.com/office/powerpoint/2010/main" val="3247605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114</TotalTime>
  <Words>1018</Words>
  <Application>Microsoft Office PowerPoint</Application>
  <PresentationFormat>Grand écran</PresentationFormat>
  <Paragraphs>63</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Calibri Light</vt:lpstr>
      <vt:lpstr>CIDFont+F8</vt:lpstr>
      <vt:lpstr>CIDFont+F9</vt:lpstr>
      <vt:lpstr>Times New Roman</vt:lpstr>
      <vt:lpstr>Rétrospective</vt:lpstr>
      <vt:lpstr>Travailler sur les lieux de mémoire avec les Archives</vt:lpstr>
      <vt:lpstr>Les Archives ? </vt:lpstr>
      <vt:lpstr>Un peu d’histoire… </vt:lpstr>
      <vt:lpstr>Historiquement, les archives ont 2 fonctions : </vt:lpstr>
      <vt:lpstr>Travailler avec les AN, un/le lieu de mémoire/des mémoires du département </vt:lpstr>
      <vt:lpstr>Présentation PowerPoint</vt:lpstr>
      <vt:lpstr>Présentation PowerPoint</vt:lpstr>
      <vt:lpstr>Travailler avec les AD</vt:lpstr>
      <vt:lpstr>Présentation PowerPoint</vt:lpstr>
      <vt:lpstr>Des projets en partenariats</vt:lpstr>
      <vt:lpstr>D’autres mémoires à travailler avec nous …</vt:lpstr>
      <vt:lpstr>contacts</vt:lpstr>
    </vt:vector>
  </TitlesOfParts>
  <Company>Conseil Departemental de la Seine Saint Denis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Travailler sur les lieux de mémoire avec les Archives</dc:title>
  <dc:creator>Emilie PERRAUD</dc:creator>
  <cp:lastModifiedBy>Valentin Grimaud</cp:lastModifiedBy>
  <cp:revision>15</cp:revision>
  <dcterms:created xsi:type="dcterms:W3CDTF">2025-03-11T13:19:56Z</dcterms:created>
  <dcterms:modified xsi:type="dcterms:W3CDTF">2025-03-12T10:17:28Z</dcterms:modified>
</cp:coreProperties>
</file>