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2" r:id="rId4"/>
    <p:sldId id="266" r:id="rId5"/>
    <p:sldId id="270" r:id="rId6"/>
    <p:sldId id="272" r:id="rId7"/>
    <p:sldId id="268" r:id="rId8"/>
    <p:sldId id="269" r:id="rId9"/>
    <p:sldId id="271" r:id="rId10"/>
    <p:sldId id="264" r:id="rId11"/>
    <p:sldId id="261" r:id="rId12"/>
    <p:sldId id="273" r:id="rId13"/>
    <p:sldId id="263" r:id="rId14"/>
    <p:sldId id="274" r:id="rId15"/>
    <p:sldId id="275" r:id="rId16"/>
  </p:sldIdLst>
  <p:sldSz cx="9144000" cy="5143500" type="screen16x9"/>
  <p:notesSz cx="9144000" cy="51435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8EBE"/>
    <a:srgbClr val="A9D678"/>
    <a:srgbClr val="D81F94"/>
    <a:srgbClr val="5970B5"/>
    <a:srgbClr val="FFFFFF"/>
    <a:srgbClr val="85C440"/>
    <a:srgbClr val="889B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48" autoAdjust="0"/>
  </p:normalViewPr>
  <p:slideViewPr>
    <p:cSldViewPr>
      <p:cViewPr varScale="1">
        <p:scale>
          <a:sx n="137" d="100"/>
          <a:sy n="137" d="100"/>
        </p:scale>
        <p:origin x="25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71E4DA-59F6-4582-8798-98F826DC796A}" type="datetimeFigureOut">
              <a:rPr lang="fr-FR" smtClean="0"/>
              <a:t>05/02/2025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CA7AB-448C-423E-9E70-6731B477598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68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A7AB-448C-423E-9E70-6731B477598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15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A7AB-448C-423E-9E70-6731B477598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396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Couvertu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pPr>
              <a:defRPr/>
            </a:pPr>
            <a:r>
              <a:rPr lang="fr-FR"/>
              <a:t>Intitulé de la direction </a:t>
            </a:r>
            <a:br>
              <a:rPr lang="fr-FR"/>
            </a:br>
            <a:r>
              <a:rPr lang="fr-FR"/>
              <a:t>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10C140CD-8AED-46FF-A9A2-77308F3F39AE}" type="slidenum">
              <a:rPr lang="fr-FR"/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60394" y="51469"/>
            <a:ext cx="4355622" cy="35811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re et sous-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cxnSp>
        <p:nvCxnSpPr>
          <p:cNvPr id="12" name="Connecteur droit 11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9512" y="118317"/>
            <a:ext cx="2195810" cy="18053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omm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>
              <a:defRPr/>
            </a:pPr>
            <a:r>
              <a:rPr lang="fr-FR"/>
              <a:t>Titre de la partie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hap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179512" y="4371950"/>
            <a:ext cx="8784976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et textes 3 colonne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>
              <a:defRPr/>
            </a:pPr>
            <a:r>
              <a:rPr lang="fr-FR"/>
              <a:t>Titre</a:t>
            </a:r>
            <a:endParaRPr/>
          </a:p>
          <a:p>
            <a:pPr lvl="1">
              <a:defRPr/>
            </a:pPr>
            <a:r>
              <a:rPr lang="fr-FR"/>
              <a:t>Sous-titre</a:t>
            </a:r>
            <a:endParaRPr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>
              <a:defRPr/>
            </a:pPr>
            <a:r>
              <a:rPr lang="fr-FR"/>
              <a:t>Texte de niveau 1</a:t>
            </a:r>
            <a:endParaRPr/>
          </a:p>
          <a:p>
            <a:pPr lvl="1">
              <a:defRPr/>
            </a:pPr>
            <a:r>
              <a:rPr lang="fr-FR"/>
              <a:t>Texte de niveau 2</a:t>
            </a:r>
            <a:endParaRPr/>
          </a:p>
          <a:p>
            <a:pPr lvl="2">
              <a:defRPr/>
            </a:pPr>
            <a:r>
              <a:rPr lang="fr-FR"/>
              <a:t>Texte de niveau 3</a:t>
            </a:r>
            <a:endParaRPr/>
          </a:p>
          <a:p>
            <a:pPr lvl="3">
              <a:defRPr/>
            </a:pPr>
            <a:r>
              <a:rPr lang="fr-FR"/>
              <a:t>Texte de niveau 4</a:t>
            </a:r>
            <a:endParaRPr/>
          </a:p>
          <a:p>
            <a:pPr lvl="4">
              <a:defRPr/>
            </a:pPr>
            <a:r>
              <a:rPr lang="fr-FR"/>
              <a:t>Texte de niveau 5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>
              <a:defRPr/>
            </a:pPr>
            <a:r>
              <a:rPr lang="fr-FR" cap="all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Intitulé de la direction ou de l’organisme rattaché</a:t>
            </a:r>
            <a:endParaRPr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33122C9-A0B9-462F-8757-0847AD287B63}" type="slidenum">
              <a:rPr lang="fr-FR"/>
              <a:t>‹N°›</a:t>
            </a:fld>
            <a:endParaRPr lang="fr-FR"/>
          </a:p>
        </p:txBody>
      </p:sp>
      <p:cxnSp>
        <p:nvCxnSpPr>
          <p:cNvPr id="10" name="Connecteur droit 9"/>
          <p:cNvCxnSpPr>
            <a:cxnSpLocks/>
          </p:cNvCxnSpPr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323528" y="108000"/>
            <a:ext cx="755934" cy="62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55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050" b="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>
        <a:lnSpc>
          <a:spcPct val="100000"/>
        </a:lnSpc>
        <a:spcBef>
          <a:spcPts val="600"/>
        </a:spcBef>
        <a:spcAft>
          <a:spcPts val="600"/>
        </a:spcAft>
        <a:buFont typeface="Arial"/>
        <a:buChar char="•"/>
        <a:defRPr sz="95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85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5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/>
        <a:buChar char="•"/>
        <a:defRPr sz="7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ilymotion.com/video/x7ypdm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auto">
          <a:xfrm>
            <a:off x="2942416" y="339502"/>
            <a:ext cx="5256584" cy="1008112"/>
          </a:xfrm>
        </p:spPr>
        <p:txBody>
          <a:bodyPr/>
          <a:lstStyle/>
          <a:p>
            <a:pPr>
              <a:defRPr/>
            </a:pPr>
            <a:r>
              <a:rPr lang="fr-FR" dirty="0"/>
              <a:t>ADAGE</a:t>
            </a:r>
            <a:endParaRPr dirty="0"/>
          </a:p>
          <a:p>
            <a:pPr lvl="1">
              <a:defRPr/>
            </a:pPr>
            <a:r>
              <a:rPr lang="fr-FR" dirty="0"/>
              <a:t>Application dédiée à la généralisation de </a:t>
            </a:r>
            <a:r>
              <a:rPr lang="fr-FR" dirty="0" smtClean="0"/>
              <a:t>l’éducation artistique et culturelle (EAC)</a:t>
            </a:r>
            <a:endParaRPr dirty="0"/>
          </a:p>
          <a:p>
            <a:pPr lvl="1">
              <a:defRPr/>
            </a:pP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 algn="r">
              <a:defRPr/>
            </a:pPr>
            <a:r>
              <a:rPr lang="fr-FR" cap="all" dirty="0" smtClean="0"/>
              <a:t>SEPTEMBRE 2024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fr-FR" dirty="0" smtClean="0"/>
              <a:t>Direction générale de l’enseignement scolaire</a:t>
            </a:r>
            <a:endParaRPr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b="5814"/>
          <a:stretch/>
        </p:blipFill>
        <p:spPr bwMode="auto">
          <a:xfrm>
            <a:off x="360000" y="2668660"/>
            <a:ext cx="4653676" cy="1991322"/>
          </a:xfrm>
          <a:prstGeom prst="rect">
            <a:avLst/>
          </a:prstGeom>
        </p:spPr>
      </p:pic>
      <p:sp>
        <p:nvSpPr>
          <p:cNvPr id="10" name="Rectangle avec flèche vers la gauche 9"/>
          <p:cNvSpPr/>
          <p:nvPr/>
        </p:nvSpPr>
        <p:spPr bwMode="auto">
          <a:xfrm>
            <a:off x="4499992" y="2715766"/>
            <a:ext cx="4464496" cy="187220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402"/>
            </a:avLst>
          </a:prstGeom>
          <a:solidFill>
            <a:srgbClr val="BF1380"/>
          </a:solidFill>
          <a:ln>
            <a:solidFill>
              <a:schemeClr val="bg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  <a:defRPr/>
            </a:pPr>
            <a:r>
              <a:rPr lang="fr-FR" sz="1100" dirty="0"/>
              <a:t>Pour vous connecter à ADAGE : </a:t>
            </a:r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ouvrez </a:t>
            </a:r>
            <a:r>
              <a:rPr lang="fr-FR" sz="1100" dirty="0"/>
              <a:t>l’intranet académique </a:t>
            </a:r>
            <a:endParaRPr lang="fr-FR" sz="1100" dirty="0" smtClean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renseignez </a:t>
            </a:r>
            <a:r>
              <a:rPr lang="fr-FR" sz="1100" dirty="0"/>
              <a:t>vos identifiant et mot de passe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choisissez </a:t>
            </a:r>
            <a:r>
              <a:rPr lang="fr-FR" sz="1100" dirty="0"/>
              <a:t>le domaine </a:t>
            </a:r>
            <a:r>
              <a:rPr lang="fr-FR" sz="1100" dirty="0" smtClean="0"/>
              <a:t>«</a:t>
            </a:r>
            <a:r>
              <a:rPr lang="fr-FR" sz="1100" dirty="0"/>
              <a:t> Scolarité du 2</a:t>
            </a:r>
            <a:r>
              <a:rPr lang="fr-FR" sz="1100" baseline="30000" dirty="0"/>
              <a:t>nd</a:t>
            </a:r>
            <a:r>
              <a:rPr lang="fr-FR" sz="1100" dirty="0"/>
              <a:t> degré »</a:t>
            </a:r>
            <a:endParaRPr dirty="0"/>
          </a:p>
          <a:p>
            <a:pPr marL="171450" indent="-171450">
              <a:spcAft>
                <a:spcPts val="600"/>
              </a:spcAft>
              <a:buFontTx/>
              <a:buChar char="-"/>
              <a:defRPr/>
            </a:pPr>
            <a:r>
              <a:rPr lang="fr-FR" sz="1100" dirty="0" smtClean="0"/>
              <a:t>cliquez </a:t>
            </a:r>
            <a:r>
              <a:rPr lang="fr-FR" sz="1100" dirty="0"/>
              <a:t>sur « ADAGE - Application </a:t>
            </a:r>
            <a:r>
              <a:rPr lang="fr-FR" sz="1100" dirty="0" smtClean="0"/>
              <a:t>dédiée à </a:t>
            </a:r>
            <a:r>
              <a:rPr lang="fr-FR" sz="1100" dirty="0"/>
              <a:t>la </a:t>
            </a:r>
            <a:r>
              <a:rPr lang="fr-FR" sz="1100" dirty="0" smtClean="0"/>
              <a:t>généralisation </a:t>
            </a:r>
            <a:r>
              <a:rPr lang="fr-FR" sz="1100" dirty="0"/>
              <a:t>de l'EAC » dans la rubrique </a:t>
            </a:r>
            <a:r>
              <a:rPr lang="fr-FR" sz="1100" dirty="0" smtClean="0"/>
              <a:t>                   « </a:t>
            </a:r>
            <a:r>
              <a:rPr lang="fr-FR" sz="1100" dirty="0"/>
              <a:t>Application dédiée aux parcours éducatifs »</a:t>
            </a:r>
            <a:endParaRPr lang="fr-FR" sz="11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-147226" y="2206697"/>
            <a:ext cx="91117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fr-FR" sz="2400" b="1" cap="all" dirty="0"/>
              <a:t>Je renseigne ou complète mes </a:t>
            </a:r>
            <a:r>
              <a:rPr lang="fr-FR" sz="2400" b="1" cap="all" dirty="0" smtClean="0"/>
              <a:t>projets</a:t>
            </a:r>
            <a:endParaRPr lang="fr-FR" sz="2400" b="1" cap="al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17040"/>
          <a:stretch/>
        </p:blipFill>
        <p:spPr>
          <a:xfrm>
            <a:off x="395536" y="1995686"/>
            <a:ext cx="8568000" cy="2033968"/>
          </a:xfrm>
          <a:prstGeom prst="rect">
            <a:avLst/>
          </a:prstGeom>
          <a:ln w="28575">
            <a:solidFill>
              <a:srgbClr val="5970B5"/>
            </a:solidFill>
          </a:ln>
        </p:spPr>
      </p:pic>
      <p:sp>
        <p:nvSpPr>
          <p:cNvPr id="22" name="Rectangle 21"/>
          <p:cNvSpPr/>
          <p:nvPr/>
        </p:nvSpPr>
        <p:spPr bwMode="auto">
          <a:xfrm>
            <a:off x="395536" y="1995687"/>
            <a:ext cx="8568000" cy="2033968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avec flèche vers le haut 7"/>
          <p:cNvSpPr/>
          <p:nvPr/>
        </p:nvSpPr>
        <p:spPr bwMode="auto">
          <a:xfrm>
            <a:off x="313377" y="3632599"/>
            <a:ext cx="2444886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85C440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Chorale, classe orchestre, classe à horaires aménagés, enseignements optionnels et de spécialité, etc.</a:t>
            </a:r>
          </a:p>
        </p:txBody>
      </p:sp>
      <p:sp>
        <p:nvSpPr>
          <p:cNvPr id="7" name="Titre 1"/>
          <p:cNvSpPr txBox="1"/>
          <p:nvPr/>
        </p:nvSpPr>
        <p:spPr bwMode="gray">
          <a:xfrm>
            <a:off x="2987188" y="323517"/>
            <a:ext cx="5763751" cy="102709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fr-FR" sz="1050" b="0" dirty="0" smtClean="0"/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0" dirty="0" smtClean="0"/>
              <a:t>Choisir « Projets </a:t>
            </a:r>
            <a:r>
              <a:rPr lang="fr-FR" sz="1050" b="0" dirty="0"/>
              <a:t>EAC », puis « Les projets ». Vous ouvrez ainsi le volet culturel du projet d’établissement. Il regroupe </a:t>
            </a:r>
            <a:r>
              <a:rPr lang="fr-FR" sz="1050" dirty="0"/>
              <a:t>l’ensemble des projets d’éducation artistique et culturelle </a:t>
            </a:r>
            <a:r>
              <a:rPr lang="fr-FR" sz="1050" b="0" dirty="0"/>
              <a:t>portés par les équipes pédagogiques de </a:t>
            </a:r>
            <a:r>
              <a:rPr lang="fr-FR" sz="1050" b="0" dirty="0" smtClean="0"/>
              <a:t>votre établissement </a:t>
            </a:r>
            <a:r>
              <a:rPr lang="fr-FR" sz="1050" b="0" dirty="0"/>
              <a:t>scolaire.</a:t>
            </a:r>
          </a:p>
          <a:p>
            <a:pPr>
              <a:lnSpc>
                <a:spcPts val="1400"/>
              </a:lnSpc>
              <a:defRPr/>
            </a:pPr>
            <a:r>
              <a:rPr lang="fr-FR" sz="1050" b="0" dirty="0"/>
              <a:t>Il vous permet de </a:t>
            </a:r>
            <a:r>
              <a:rPr lang="fr-FR" sz="1050" dirty="0" smtClean="0"/>
              <a:t>renseigner, modifier, supprimer ou annuler </a:t>
            </a:r>
            <a:r>
              <a:rPr lang="fr-FR" sz="1050" dirty="0"/>
              <a:t>vos </a:t>
            </a:r>
            <a:r>
              <a:rPr lang="fr-FR" sz="1050" dirty="0" smtClean="0"/>
              <a:t>projets</a:t>
            </a:r>
            <a:r>
              <a:rPr lang="fr-FR" sz="1050" b="0" dirty="0" smtClean="0"/>
              <a:t>.</a:t>
            </a:r>
            <a:endParaRPr lang="fr-FR" sz="1050" b="0" dirty="0"/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2934438" y="3632599"/>
            <a:ext cx="3240360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9EAED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Projets pédagogiques liés à des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dispositifs (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appels à projets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hors appels à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Goncourt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lycéens, Concours national de la résistance,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appels à projets académiques, etc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10" name="Rectangle avec flèche vers le haut 9"/>
          <p:cNvSpPr/>
          <p:nvPr/>
        </p:nvSpPr>
        <p:spPr bwMode="auto">
          <a:xfrm>
            <a:off x="6250357" y="3632599"/>
            <a:ext cx="2814123" cy="1296144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CF99CA"/>
          </a:solidFill>
          <a:ln>
            <a:solidFill>
              <a:schemeClr val="bg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Autres projets n’entrent pas dans les deux premières catégories et sont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définis de manière générique : projet articulant les trois piliers de l’EAC, action de sensibilisation artistique, </a:t>
            </a:r>
            <a:r>
              <a:rPr lang="fr-FR" sz="9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rencontre </a:t>
            </a:r>
            <a:r>
              <a:rPr lang="fr-FR" sz="9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avec des artistes, etc.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3943" y="1391229"/>
            <a:ext cx="6228658" cy="539428"/>
          </a:xfrm>
          <a:prstGeom prst="rect">
            <a:avLst/>
          </a:prstGeom>
          <a:solidFill>
            <a:srgbClr val="D81F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b="1" dirty="0">
                <a:solidFill>
                  <a:schemeClr val="bg1"/>
                </a:solidFill>
              </a:rPr>
              <a:t>ATTENTION : LES APPELS </a:t>
            </a:r>
            <a:r>
              <a:rPr lang="fr-FR" sz="1000" b="1" dirty="0" smtClean="0">
                <a:solidFill>
                  <a:schemeClr val="bg1"/>
                </a:solidFill>
              </a:rPr>
              <a:t>À </a:t>
            </a:r>
            <a:r>
              <a:rPr lang="fr-FR" sz="1000" b="1" dirty="0">
                <a:solidFill>
                  <a:schemeClr val="bg1"/>
                </a:solidFill>
              </a:rPr>
              <a:t>PROJETS SONT DES INSCRIPTIONS VIA ADAGE. </a:t>
            </a:r>
            <a:endParaRPr lang="fr-FR" sz="1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1000" b="1" dirty="0" smtClean="0">
                <a:solidFill>
                  <a:schemeClr val="bg1"/>
                </a:solidFill>
              </a:rPr>
              <a:t>TOUS </a:t>
            </a:r>
            <a:r>
              <a:rPr lang="fr-FR" sz="1000" b="1" dirty="0">
                <a:solidFill>
                  <a:schemeClr val="bg1"/>
                </a:solidFill>
              </a:rPr>
              <a:t>LES AUTRES PROJETS SONT </a:t>
            </a:r>
            <a:r>
              <a:rPr lang="fr-FR" sz="1000" b="1" dirty="0" smtClean="0">
                <a:solidFill>
                  <a:schemeClr val="bg1"/>
                </a:solidFill>
              </a:rPr>
              <a:t>DÉCLARATIFS </a:t>
            </a:r>
            <a:r>
              <a:rPr lang="fr-FR" sz="1000" b="1" dirty="0">
                <a:solidFill>
                  <a:schemeClr val="bg1"/>
                </a:solidFill>
              </a:rPr>
              <a:t>et ne valent pas inscription à un </a:t>
            </a:r>
            <a:r>
              <a:rPr lang="fr-FR" sz="1000" b="1" dirty="0" smtClean="0">
                <a:solidFill>
                  <a:schemeClr val="bg1"/>
                </a:solidFill>
              </a:rPr>
              <a:t>dispositif.</a:t>
            </a:r>
            <a:endParaRPr lang="fr-FR" sz="1000" b="1" dirty="0">
              <a:solidFill>
                <a:schemeClr val="bg1"/>
              </a:solidFill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256882" y="409721"/>
            <a:ext cx="1658934" cy="1513957"/>
            <a:chOff x="1262546" y="457981"/>
            <a:chExt cx="1726187" cy="1716891"/>
          </a:xfrm>
        </p:grpSpPr>
        <p:pic>
          <p:nvPicPr>
            <p:cNvPr id="18" name="Image 17"/>
            <p:cNvPicPr>
              <a:picLocks noChangeAspect="1"/>
            </p:cNvPicPr>
            <p:nvPr/>
          </p:nvPicPr>
          <p:blipFill rotWithShape="1">
            <a:blip r:embed="rId4"/>
            <a:srcRect l="5447" r="5562"/>
            <a:stretch/>
          </p:blipFill>
          <p:spPr>
            <a:xfrm>
              <a:off x="1265407" y="500466"/>
              <a:ext cx="1198835" cy="1674406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19" name="Flèche vers le bas 18"/>
            <p:cNvSpPr/>
            <p:nvPr/>
          </p:nvSpPr>
          <p:spPr>
            <a:xfrm rot="5400000">
              <a:off x="2315858" y="269737"/>
              <a:ext cx="484632" cy="861119"/>
            </a:xfrm>
            <a:prstGeom prst="downArrow">
              <a:avLst/>
            </a:prstGeom>
            <a:solidFill>
              <a:srgbClr val="7BF428"/>
            </a:solidFill>
            <a:ln w="19050">
              <a:solidFill>
                <a:srgbClr val="597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62546" y="942609"/>
              <a:ext cx="714147" cy="237242"/>
            </a:xfrm>
            <a:prstGeom prst="rect">
              <a:avLst/>
            </a:prstGeom>
            <a:noFill/>
            <a:ln w="19050">
              <a:solidFill>
                <a:srgbClr val="7BF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1" name="Rectangle avec flèche vers la gauche 20"/>
          <p:cNvSpPr/>
          <p:nvPr/>
        </p:nvSpPr>
        <p:spPr bwMode="auto">
          <a:xfrm>
            <a:off x="5148064" y="1983912"/>
            <a:ext cx="1620180" cy="592905"/>
          </a:xfrm>
          <a:prstGeom prst="leftArrowCallout">
            <a:avLst>
              <a:gd name="adj1" fmla="val 27448"/>
              <a:gd name="adj2" fmla="val 25000"/>
              <a:gd name="adj3" fmla="val 25000"/>
              <a:gd name="adj4" fmla="val 84991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  <p:sp>
        <p:nvSpPr>
          <p:cNvPr id="12" name="Rectangle 11"/>
          <p:cNvSpPr/>
          <p:nvPr/>
        </p:nvSpPr>
        <p:spPr>
          <a:xfrm>
            <a:off x="1241337" y="58448"/>
            <a:ext cx="5920210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Renseigner ou modifier des projets : le Volet </a:t>
            </a:r>
            <a:r>
              <a:rPr lang="fr-FR" sz="1200" b="1" dirty="0">
                <a:solidFill>
                  <a:srgbClr val="5970B5"/>
                </a:solidFill>
              </a:rPr>
              <a:t>culture du projet d‘établissement </a:t>
            </a:r>
          </a:p>
        </p:txBody>
      </p:sp>
    </p:spTree>
    <p:extLst>
      <p:ext uri="{BB962C8B-B14F-4D97-AF65-F5344CB8AC3E}">
        <p14:creationId xmlns:p14="http://schemas.microsoft.com/office/powerpoint/2010/main" val="1437174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3091156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6" name="Groupe 15"/>
          <p:cNvGrpSpPr/>
          <p:nvPr/>
        </p:nvGrpSpPr>
        <p:grpSpPr bwMode="auto">
          <a:xfrm>
            <a:off x="399855" y="997313"/>
            <a:ext cx="4312393" cy="360041"/>
            <a:chOff x="611560" y="915566"/>
            <a:chExt cx="4312393" cy="360041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2"/>
            <a:srcRect l="5883" t="63873" r="88235" b="22242"/>
            <a:stretch/>
          </p:blipFill>
          <p:spPr bwMode="auto">
            <a:xfrm>
              <a:off x="611560" y="915566"/>
              <a:ext cx="432048" cy="360041"/>
            </a:xfrm>
            <a:prstGeom prst="rect">
              <a:avLst/>
            </a:prstGeom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/>
            <a:srcRect l="38235" t="63873" r="55883" b="22241"/>
            <a:stretch/>
          </p:blipFill>
          <p:spPr bwMode="auto">
            <a:xfrm>
              <a:off x="1187624" y="915566"/>
              <a:ext cx="432048" cy="360040"/>
            </a:xfrm>
            <a:prstGeom prst="rect">
              <a:avLst/>
            </a:prstGeom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2"/>
            <a:srcRect l="70588" t="63873" r="24510" b="22242"/>
            <a:stretch/>
          </p:blipFill>
          <p:spPr bwMode="auto">
            <a:xfrm>
              <a:off x="1763689" y="915566"/>
              <a:ext cx="359999" cy="360000"/>
            </a:xfrm>
            <a:prstGeom prst="rect">
              <a:avLst/>
            </a:prstGeom>
          </p:spPr>
        </p:pic>
        <p:sp>
          <p:nvSpPr>
            <p:cNvPr id="9" name="Titre 1"/>
            <p:cNvSpPr txBox="1"/>
            <p:nvPr/>
          </p:nvSpPr>
          <p:spPr bwMode="gray">
            <a:xfrm>
              <a:off x="2267705" y="1051729"/>
              <a:ext cx="2656248" cy="223838"/>
            </a:xfrm>
            <a:prstGeom prst="rect">
              <a:avLst/>
            </a:prstGeom>
            <a:grpFill/>
          </p:spPr>
          <p:txBody>
            <a:bodyPr vert="horz" lIns="0" tIns="0" rIns="0" bIns="0" rtlCol="0" anchor="t" anchorCtr="0">
              <a:noAutofit/>
            </a:bodyPr>
            <a:lstStyle>
              <a:lvl1pPr algn="l" defTabSz="914400">
                <a:lnSpc>
                  <a:spcPct val="90000"/>
                </a:lnSpc>
                <a:spcBef>
                  <a:spcPts val="0"/>
                </a:spcBef>
                <a:buNone/>
                <a:defRPr sz="255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defRPr/>
              </a:pPr>
              <a:r>
                <a:rPr lang="fr-FR" sz="1050" b="0" dirty="0"/>
                <a:t>Utiliser « + » pour créer un nouveau projet.</a:t>
              </a:r>
            </a:p>
          </p:txBody>
        </p:sp>
      </p:grpSp>
      <p:sp>
        <p:nvSpPr>
          <p:cNvPr id="13" name="Rectangle 12"/>
          <p:cNvSpPr/>
          <p:nvPr/>
        </p:nvSpPr>
        <p:spPr bwMode="auto">
          <a:xfrm>
            <a:off x="1163406" y="280924"/>
            <a:ext cx="30700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>
                <a:solidFill>
                  <a:srgbClr val="5970B5"/>
                </a:solidFill>
              </a:rPr>
              <a:t>Volet culture du projet d‘établissement </a:t>
            </a:r>
          </a:p>
        </p:txBody>
      </p:sp>
      <p:sp>
        <p:nvSpPr>
          <p:cNvPr id="17" name="Titre 1"/>
          <p:cNvSpPr txBox="1"/>
          <p:nvPr/>
        </p:nvSpPr>
        <p:spPr bwMode="gray">
          <a:xfrm>
            <a:off x="403858" y="1661580"/>
            <a:ext cx="8416614" cy="421463"/>
          </a:xfrm>
          <a:prstGeom prst="rect">
            <a:avLst/>
          </a:prstGeom>
          <a:grpFill/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400"/>
              </a:lnSpc>
              <a:defRPr/>
            </a:pPr>
            <a:r>
              <a:rPr lang="fr-FR" sz="1050" b="0" dirty="0" smtClean="0"/>
              <a:t>Vous pouvez aussi ouvrir un projet existant en cliquant sur l’une des trois catégories colorées. Ci-dessous, un exemple de la catégorie violette « Autres projets ».</a:t>
            </a:r>
          </a:p>
          <a:p>
            <a:pPr>
              <a:defRPr/>
            </a:pPr>
            <a:endParaRPr lang="fr-FR" sz="1050" b="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898" y="2098393"/>
            <a:ext cx="8491710" cy="212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57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441579"/>
            <a:ext cx="4824536" cy="2785892"/>
          </a:xfrm>
          <a:prstGeom prst="rect">
            <a:avLst/>
          </a:prstGeom>
          <a:ln w="19050">
            <a:solidFill>
              <a:srgbClr val="7D8EBE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395536" y="1441579"/>
            <a:ext cx="3384376" cy="1985830"/>
          </a:xfrm>
          <a:prstGeom prst="rect">
            <a:avLst/>
          </a:prstGeom>
          <a:noFill/>
          <a:ln>
            <a:solidFill>
              <a:srgbClr val="5970B5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</a:rPr>
              <a:t>Pour </a:t>
            </a:r>
            <a:r>
              <a:rPr lang="fr-FR" sz="1050" dirty="0" smtClean="0">
                <a:solidFill>
                  <a:srgbClr val="4663B4"/>
                </a:solidFill>
              </a:rPr>
              <a:t>les dispositifs </a:t>
            </a:r>
            <a:r>
              <a:rPr lang="fr-FR" sz="1050" b="1" dirty="0" smtClean="0">
                <a:solidFill>
                  <a:srgbClr val="4663B4"/>
                </a:solidFill>
              </a:rPr>
              <a:t>hors appels à projets</a:t>
            </a:r>
            <a:r>
              <a:rPr lang="fr-FR" sz="1050" b="1" dirty="0" smtClean="0">
                <a:solidFill>
                  <a:schemeClr val="tx1"/>
                </a:solidFill>
              </a:rPr>
              <a:t> </a:t>
            </a:r>
            <a:r>
              <a:rPr lang="fr-FR" sz="1050" dirty="0">
                <a:solidFill>
                  <a:schemeClr val="tx1"/>
                </a:solidFill>
              </a:rPr>
              <a:t>et </a:t>
            </a:r>
            <a:r>
              <a:rPr lang="fr-FR" sz="1050" dirty="0" smtClean="0">
                <a:solidFill>
                  <a:schemeClr val="tx1"/>
                </a:solidFill>
              </a:rPr>
              <a:t>les </a:t>
            </a:r>
            <a:r>
              <a:rPr lang="fr-FR" sz="1050" dirty="0" smtClean="0">
                <a:solidFill>
                  <a:srgbClr val="B35BAA"/>
                </a:solidFill>
              </a:rPr>
              <a:t>Autres projets</a:t>
            </a:r>
            <a:r>
              <a:rPr lang="fr-FR" sz="1050" dirty="0" smtClean="0">
                <a:solidFill>
                  <a:schemeClr val="tx1"/>
                </a:solidFill>
              </a:rPr>
              <a:t>:</a:t>
            </a:r>
            <a:endParaRPr lang="fr-FR" sz="1050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endParaRPr dirty="0"/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Vous pouvez renseigner un budget prévisionnel et demander la validation de votre direction.</a:t>
            </a:r>
          </a:p>
          <a:p>
            <a:pPr algn="ctr">
              <a:defRPr/>
            </a:pPr>
            <a:endParaRPr sz="1050" dirty="0"/>
          </a:p>
          <a:p>
            <a:pPr algn="ctr">
              <a:defRPr/>
            </a:pPr>
            <a:r>
              <a:rPr lang="fr-FR" sz="1050" b="1" dirty="0" smtClean="0">
                <a:solidFill>
                  <a:schemeClr val="tx1"/>
                </a:solidFill>
                <a:ea typeface="+mj-ea"/>
                <a:cs typeface="+mj-cs"/>
              </a:rPr>
              <a:t>Ce </a:t>
            </a:r>
            <a:r>
              <a:rPr lang="fr-FR" sz="1050" b="1" dirty="0">
                <a:solidFill>
                  <a:schemeClr val="tx1"/>
                </a:solidFill>
                <a:ea typeface="+mj-ea"/>
                <a:cs typeface="+mj-cs"/>
              </a:rPr>
              <a:t>budget est destiné au dialogue interne au sein de votre établissement </a:t>
            </a: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(direction, collègues, gestionnaire, commission pédagogique, CA).</a:t>
            </a:r>
            <a:endParaRPr dirty="0"/>
          </a:p>
        </p:txBody>
      </p:sp>
      <p:sp>
        <p:nvSpPr>
          <p:cNvPr id="13" name="Rectangle 12"/>
          <p:cNvSpPr/>
          <p:nvPr/>
        </p:nvSpPr>
        <p:spPr bwMode="auto">
          <a:xfrm>
            <a:off x="395536" y="811509"/>
            <a:ext cx="4806124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Quelques fonctionnalités des formulaires hors appels à projets</a:t>
            </a:r>
            <a:endParaRPr lang="fr-FR" sz="1200" b="1" dirty="0">
              <a:solidFill>
                <a:srgbClr val="5970B5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579862"/>
            <a:ext cx="3384376" cy="1087647"/>
          </a:xfrm>
          <a:prstGeom prst="rect">
            <a:avLst/>
          </a:prstGeom>
          <a:ln w="19050">
            <a:solidFill>
              <a:srgbClr val="7D8EBE"/>
            </a:solidFill>
          </a:ln>
        </p:spPr>
      </p:pic>
    </p:spTree>
    <p:extLst>
      <p:ext uri="{BB962C8B-B14F-4D97-AF65-F5344CB8AC3E}">
        <p14:creationId xmlns:p14="http://schemas.microsoft.com/office/powerpoint/2010/main" val="4110946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879468"/>
            <a:ext cx="1124026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pass Culture</a:t>
            </a:r>
            <a:endParaRPr lang="fr-FR" sz="1200" b="1" dirty="0">
              <a:solidFill>
                <a:srgbClr val="5970B5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1886" r="5605"/>
          <a:stretch/>
        </p:blipFill>
        <p:spPr bwMode="auto">
          <a:xfrm>
            <a:off x="4860032" y="1716494"/>
            <a:ext cx="3528392" cy="1320078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sp>
        <p:nvSpPr>
          <p:cNvPr id="7" name="Rectangle 6"/>
          <p:cNvSpPr/>
          <p:nvPr/>
        </p:nvSpPr>
        <p:spPr bwMode="auto">
          <a:xfrm>
            <a:off x="467544" y="1440429"/>
            <a:ext cx="4176464" cy="1872208"/>
          </a:xfrm>
          <a:prstGeom prst="rect">
            <a:avLst/>
          </a:prstGeom>
          <a:noFill/>
          <a:ln>
            <a:solidFill>
              <a:srgbClr val="7D8EBE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ajouter des offres pass Culture dans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tous les formulaires de projets.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Vous pouvez ajouter </a:t>
            </a: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plusieurs offres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à un même projet.</a:t>
            </a:r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Pour les appels à projets, vous pouvez ajouter les offres avant la fin de la campagne d’inscription et après la validation de votre inscription.</a:t>
            </a:r>
          </a:p>
          <a:p>
            <a:pPr algn="ctr"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Les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fonctionnalités pass Culture sont décrites dans le power point</a:t>
            </a:r>
          </a:p>
          <a:p>
            <a:pPr algn="ctr"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 J’UTILISE PASS CULTURE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».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9661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51920" y="1491629"/>
            <a:ext cx="4680520" cy="2521373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467820" y="1491630"/>
            <a:ext cx="3240360" cy="2521373"/>
          </a:xfrm>
          <a:prstGeom prst="rect">
            <a:avLst/>
          </a:prstGeom>
          <a:noFill/>
          <a:ln>
            <a:solidFill>
              <a:srgbClr val="5970B5"/>
            </a:solidFill>
            <a:prstDash val="sysDot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la fin de chaque projet, complétez le bilan.</a:t>
            </a:r>
            <a:endParaRPr dirty="0"/>
          </a:p>
          <a:p>
            <a:pPr algn="ctr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bilan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est partagé avec les rédacteurs de projets de votre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établissement et le chef d’établissement.</a:t>
            </a:r>
            <a:endParaRPr dirty="0"/>
          </a:p>
          <a:p>
            <a:pPr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Il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peut rendre compte :</a:t>
            </a:r>
            <a:endParaRPr dirty="0"/>
          </a:p>
          <a:p>
            <a:pPr lvl="1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points positifs (bénéfices pour les élèves à la fois sur le plan des apprentissages et du comportement, ouverture culturelle,  rayonnement dans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l’établissement, etc.)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;</a:t>
            </a:r>
            <a:endParaRPr dirty="0"/>
          </a:p>
          <a:p>
            <a:pPr lvl="1">
              <a:lnSpc>
                <a:spcPts val="1400"/>
              </a:lnSpc>
              <a:spcAft>
                <a:spcPts val="600"/>
              </a:spcAft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des difficultés (organisation, conduite du projet, partenariat,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déplacements, etc.).</a:t>
            </a:r>
            <a:endParaRPr dirty="0"/>
          </a:p>
        </p:txBody>
      </p:sp>
      <p:sp>
        <p:nvSpPr>
          <p:cNvPr id="5" name="Rectangle 4"/>
          <p:cNvSpPr/>
          <p:nvPr/>
        </p:nvSpPr>
        <p:spPr bwMode="auto">
          <a:xfrm>
            <a:off x="467544" y="879468"/>
            <a:ext cx="1425390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rgbClr val="5970B5"/>
                </a:solidFill>
              </a:rPr>
              <a:t>Bilan des projets</a:t>
            </a:r>
            <a:endParaRPr lang="fr-FR" sz="1200" b="1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36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78" y="1229796"/>
            <a:ext cx="8090787" cy="3636000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14" name="Rectangle 13"/>
          <p:cNvSpPr/>
          <p:nvPr/>
        </p:nvSpPr>
        <p:spPr bwMode="auto">
          <a:xfrm>
            <a:off x="442077" y="1225297"/>
            <a:ext cx="8090787" cy="3660505"/>
          </a:xfrm>
          <a:prstGeom prst="rect">
            <a:avLst/>
          </a:prstGeom>
          <a:solidFill>
            <a:schemeClr val="bg1"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/>
        </p:nvSpPr>
        <p:spPr bwMode="auto">
          <a:xfrm>
            <a:off x="1187624" y="371904"/>
            <a:ext cx="7200800" cy="772765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400"/>
              </a:lnSpc>
              <a:defRPr/>
            </a:pP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La page de « 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Validation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des projets » permet de suivre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 niveau de validation de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chaque projet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</a:t>
            </a:r>
          </a:p>
          <a:p>
            <a:pPr>
              <a:lnSpc>
                <a:spcPts val="1400"/>
              </a:lnSpc>
              <a:defRPr/>
            </a:pPr>
            <a:r>
              <a:rPr lang="fr-FR" sz="105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avis 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du chef d’établissement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et/ou</a:t>
            </a:r>
            <a:r>
              <a:rPr lang="fr-FR" sz="105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avis de la commission 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qui </a:t>
            </a:r>
            <a:r>
              <a:rPr lang="fr-FR" sz="105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étudie le projet dans le cadre d’un appel à projets</a:t>
            </a:r>
            <a:r>
              <a:rPr lang="fr-FR" sz="105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  <a:endParaRPr lang="fr-FR" sz="105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4515966"/>
            <a:ext cx="1332000" cy="2540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2035530" y="1225297"/>
            <a:ext cx="648072" cy="261871"/>
          </a:xfrm>
          <a:prstGeom prst="rect">
            <a:avLst/>
          </a:prstGeom>
          <a:noFill/>
          <a:ln>
            <a:solidFill>
              <a:srgbClr val="7BF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vers le bas 11"/>
          <p:cNvSpPr/>
          <p:nvPr/>
        </p:nvSpPr>
        <p:spPr bwMode="auto">
          <a:xfrm>
            <a:off x="2123728" y="1027602"/>
            <a:ext cx="396434" cy="234135"/>
          </a:xfrm>
          <a:prstGeom prst="downArrow">
            <a:avLst/>
          </a:prstGeom>
          <a:solidFill>
            <a:srgbClr val="7BF428"/>
          </a:solidFill>
          <a:ln>
            <a:solidFill>
              <a:srgbClr val="7BF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 bwMode="auto">
          <a:xfrm>
            <a:off x="2028161" y="1936758"/>
            <a:ext cx="1031671" cy="202944"/>
          </a:xfrm>
          <a:prstGeom prst="rect">
            <a:avLst/>
          </a:prstGeom>
          <a:noFill/>
          <a:ln>
            <a:solidFill>
              <a:srgbClr val="7BF4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avec flèche vers la gauche 14"/>
          <p:cNvSpPr/>
          <p:nvPr/>
        </p:nvSpPr>
        <p:spPr bwMode="auto">
          <a:xfrm>
            <a:off x="5922000" y="1962000"/>
            <a:ext cx="1620180" cy="592905"/>
          </a:xfrm>
          <a:prstGeom prst="leftArrowCallout">
            <a:avLst>
              <a:gd name="adj1" fmla="val 27448"/>
              <a:gd name="adj2" fmla="val 25000"/>
              <a:gd name="adj3" fmla="val 25000"/>
              <a:gd name="adj4" fmla="val 84991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</a:t>
            </a:r>
          </a:p>
          <a:p>
            <a:pPr algn="ctr">
              <a:defRPr/>
            </a:pP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dirty="0"/>
          </a:p>
        </p:txBody>
      </p:sp>
      <p:sp>
        <p:nvSpPr>
          <p:cNvPr id="16" name="Rectangle 15"/>
          <p:cNvSpPr/>
          <p:nvPr/>
        </p:nvSpPr>
        <p:spPr>
          <a:xfrm>
            <a:off x="1216079" y="234840"/>
            <a:ext cx="1786066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r>
              <a:rPr lang="fr-FR" sz="1200" b="1" smtClean="0">
                <a:solidFill>
                  <a:srgbClr val="5970B5"/>
                </a:solidFill>
              </a:rPr>
              <a:t>Validation </a:t>
            </a:r>
            <a:r>
              <a:rPr lang="fr-FR" sz="1200" b="1" dirty="0">
                <a:solidFill>
                  <a:srgbClr val="5970B5"/>
                </a:solidFill>
              </a:rPr>
              <a:t>des projets</a:t>
            </a:r>
          </a:p>
        </p:txBody>
      </p:sp>
    </p:spTree>
    <p:extLst>
      <p:ext uri="{BB962C8B-B14F-4D97-AF65-F5344CB8AC3E}">
        <p14:creationId xmlns:p14="http://schemas.microsoft.com/office/powerpoint/2010/main" val="154499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611560" y="771550"/>
            <a:ext cx="7632774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defRPr/>
            </a:pPr>
            <a:r>
              <a:rPr lang="fr-FR" sz="1400" dirty="0"/>
              <a:t>ADAGE </a:t>
            </a:r>
            <a:r>
              <a:rPr lang="fr-FR" sz="1400" dirty="0" smtClean="0"/>
              <a:t>vous </a:t>
            </a:r>
            <a:r>
              <a:rPr lang="fr-FR" sz="1400" dirty="0"/>
              <a:t>permet </a:t>
            </a:r>
            <a:r>
              <a:rPr lang="fr-FR" sz="1400" dirty="0" smtClean="0"/>
              <a:t>de vous </a:t>
            </a:r>
            <a:r>
              <a:rPr lang="fr-FR" sz="1400" b="1" dirty="0" smtClean="0"/>
              <a:t>inscrire à des dispositifs</a:t>
            </a:r>
            <a:r>
              <a:rPr lang="fr-FR" sz="1400" dirty="0" smtClean="0"/>
              <a:t>, de </a:t>
            </a:r>
            <a:r>
              <a:rPr lang="fr-FR" sz="1400" b="1" dirty="0" smtClean="0"/>
              <a:t>renseigner tous vos projets </a:t>
            </a:r>
            <a:r>
              <a:rPr lang="fr-FR" sz="1400" dirty="0" smtClean="0"/>
              <a:t>d’éducation artistique et culturelle (EAC) et de bénéficier du financement d’actions </a:t>
            </a:r>
            <a:r>
              <a:rPr lang="fr-FR" sz="1400" b="1" dirty="0" smtClean="0"/>
              <a:t>grâce à la part collective du pass Culture</a:t>
            </a:r>
            <a:r>
              <a:rPr lang="fr-FR" sz="1400" dirty="0" smtClean="0"/>
              <a:t>.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/>
              <a:t>Les informations renseignées alimentent les </a:t>
            </a:r>
            <a:r>
              <a:rPr lang="fr-FR" sz="1400" b="1" dirty="0"/>
              <a:t>attestations individuelles des parcours EAC des élèves. 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/>
              <a:t>Vous pourrez prendre connaissance </a:t>
            </a:r>
            <a:r>
              <a:rPr lang="fr-FR" sz="1400" dirty="0"/>
              <a:t>de </a:t>
            </a:r>
            <a:r>
              <a:rPr lang="fr-FR" sz="1400" dirty="0" smtClean="0"/>
              <a:t>tous </a:t>
            </a:r>
            <a:r>
              <a:rPr lang="fr-FR" sz="1400" dirty="0"/>
              <a:t>les </a:t>
            </a:r>
            <a:r>
              <a:rPr lang="fr-FR" sz="1400" b="1" dirty="0" smtClean="0"/>
              <a:t>projets EAC des équipes pédagogiques de votre établissement</a:t>
            </a:r>
            <a:r>
              <a:rPr lang="fr-FR" sz="1400" dirty="0" smtClean="0"/>
              <a:t>.</a:t>
            </a:r>
          </a:p>
          <a:p>
            <a:pPr algn="ctr">
              <a:spcAft>
                <a:spcPts val="600"/>
              </a:spcAft>
              <a:defRPr/>
            </a:pPr>
            <a:r>
              <a:rPr lang="fr-FR" sz="1400" dirty="0" smtClean="0"/>
              <a:t>L’application est conçue </a:t>
            </a:r>
            <a:r>
              <a:rPr lang="fr-FR" sz="1400" dirty="0"/>
              <a:t>pour faciliter le </a:t>
            </a:r>
            <a:r>
              <a:rPr lang="fr-FR" sz="1400" b="1" dirty="0"/>
              <a:t>dialogue au sein de l’établissement</a:t>
            </a:r>
            <a:r>
              <a:rPr lang="fr-FR" sz="1400" dirty="0"/>
              <a:t> entre pairs, avec la direction, pour préparer les budgets et les conseils d’administration ou encore les commissions pédagogiques</a:t>
            </a:r>
            <a:r>
              <a:rPr lang="fr-FR" sz="1400" dirty="0" smtClean="0"/>
              <a:t>.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539552" y="3291830"/>
            <a:ext cx="8280919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dirty="0" smtClean="0"/>
              <a:t>Demandez le profil </a:t>
            </a:r>
            <a:r>
              <a:rPr lang="fr-FR" dirty="0"/>
              <a:t>« rédacteur de projets » </a:t>
            </a:r>
            <a:r>
              <a:rPr lang="fr-FR" dirty="0" smtClean="0"/>
              <a:t>à votre chef d’établissement pour pouvoir renseigner vos projets.</a:t>
            </a:r>
            <a:endParaRPr dirty="0"/>
          </a:p>
          <a:p>
            <a:pPr algn="ctr">
              <a:defRPr/>
            </a:pPr>
            <a:r>
              <a:rPr lang="fr-FR" sz="1200" dirty="0"/>
              <a:t>Vidéo tutoriel  </a:t>
            </a:r>
            <a:r>
              <a:rPr lang="fr-FR" sz="1200" u="sng" dirty="0">
                <a:hlinkClick r:id="rId2" tooltip="https://www.dailymotion.com/video/x7ypdmf"/>
              </a:rPr>
              <a:t>https://www.dailymotion.com/video/x7ypdmf</a:t>
            </a:r>
            <a:r>
              <a:rPr lang="fr-FR" sz="1200" dirty="0"/>
              <a:t> (durée : 1mn17</a:t>
            </a:r>
            <a:r>
              <a:rPr lang="fr-FR" dirty="0"/>
              <a:t>)</a:t>
            </a:r>
            <a:endParaRPr dirty="0"/>
          </a:p>
        </p:txBody>
      </p:sp>
      <p:sp>
        <p:nvSpPr>
          <p:cNvPr id="4" name="Rectangle 3"/>
          <p:cNvSpPr/>
          <p:nvPr/>
        </p:nvSpPr>
        <p:spPr bwMode="auto">
          <a:xfrm>
            <a:off x="1115579" y="4497192"/>
            <a:ext cx="6624736" cy="338336"/>
          </a:xfrm>
          <a:prstGeom prst="rect">
            <a:avLst/>
          </a:prstGeom>
          <a:noFill/>
          <a:ln w="9525">
            <a:solidFill>
              <a:srgbClr val="7D8EBE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Les captures d’écran présentées dans ce guide sont fournies à titre d’exemple et les données sont fictives.</a:t>
            </a:r>
            <a:endParaRPr lang="fr-FR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44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475656" y="328443"/>
            <a:ext cx="5038559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>
                <a:solidFill>
                  <a:srgbClr val="5970B5"/>
                </a:solidFill>
              </a:rPr>
              <a:t>Page d’accueil de </a:t>
            </a:r>
            <a:r>
              <a:rPr lang="fr-FR" sz="1200" b="1" dirty="0" smtClean="0">
                <a:solidFill>
                  <a:srgbClr val="5970B5"/>
                </a:solidFill>
              </a:rPr>
              <a:t>l’application avec un profil Rédacteur de projets</a:t>
            </a:r>
            <a:endParaRPr sz="1200" b="1" dirty="0">
              <a:solidFill>
                <a:srgbClr val="5970B5"/>
              </a:solidFill>
            </a:endParaRPr>
          </a:p>
        </p:txBody>
      </p:sp>
      <p:grpSp>
        <p:nvGrpSpPr>
          <p:cNvPr id="22" name="Groupe 21"/>
          <p:cNvGrpSpPr/>
          <p:nvPr/>
        </p:nvGrpSpPr>
        <p:grpSpPr>
          <a:xfrm>
            <a:off x="377999" y="972000"/>
            <a:ext cx="7020000" cy="3420000"/>
            <a:chOff x="377999" y="972000"/>
            <a:chExt cx="7020000" cy="3420000"/>
          </a:xfrm>
        </p:grpSpPr>
        <p:grpSp>
          <p:nvGrpSpPr>
            <p:cNvPr id="20" name="Groupe 19"/>
            <p:cNvGrpSpPr/>
            <p:nvPr/>
          </p:nvGrpSpPr>
          <p:grpSpPr>
            <a:xfrm>
              <a:off x="377999" y="972000"/>
              <a:ext cx="7020000" cy="3420000"/>
              <a:chOff x="377999" y="972000"/>
              <a:chExt cx="7020000" cy="3420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9767" y="2571750"/>
                <a:ext cx="2520280" cy="88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705457" y="2571750"/>
                <a:ext cx="684000" cy="8876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181815" y="2427734"/>
                <a:ext cx="1080120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377999" y="972000"/>
                <a:ext cx="7020000" cy="3420000"/>
                <a:chOff x="447987" y="972000"/>
                <a:chExt cx="6949893" cy="34200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47987" y="972000"/>
                  <a:ext cx="6949893" cy="3420000"/>
                </a:xfrm>
                <a:prstGeom prst="rect">
                  <a:avLst/>
                </a:prstGeom>
                <a:noFill/>
                <a:ln w="19050">
                  <a:solidFill>
                    <a:srgbClr val="5970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/>
              </p:blipFill>
              <p:spPr bwMode="auto">
                <a:xfrm>
                  <a:off x="461735" y="987574"/>
                  <a:ext cx="6924386" cy="2160240"/>
                </a:xfrm>
                <a:prstGeom prst="rect">
                  <a:avLst/>
                </a:prstGeom>
                <a:ln w="57150">
                  <a:noFill/>
                </a:ln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41276"/>
                <a:stretch/>
              </p:blipFill>
              <p:spPr>
                <a:xfrm>
                  <a:off x="504000" y="3166933"/>
                  <a:ext cx="6827672" cy="1205017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611560" y="2446389"/>
                <a:ext cx="2736304" cy="2616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52" y="2408400"/>
              <a:ext cx="864000" cy="32228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 bwMode="auto">
          <a:xfrm>
            <a:off x="388087" y="987574"/>
            <a:ext cx="7009912" cy="3384376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avec flèche vers le haut 22"/>
          <p:cNvSpPr/>
          <p:nvPr/>
        </p:nvSpPr>
        <p:spPr>
          <a:xfrm>
            <a:off x="377999" y="3854440"/>
            <a:ext cx="1529706" cy="109357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3284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9D6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5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50" dirty="0">
              <a:solidFill>
                <a:schemeClr val="tx1"/>
              </a:solidFill>
            </a:endParaRPr>
          </a:p>
        </p:txBody>
      </p:sp>
      <p:sp>
        <p:nvSpPr>
          <p:cNvPr id="8" name="Rectangle avec flèche vers la gauche 7"/>
          <p:cNvSpPr/>
          <p:nvPr/>
        </p:nvSpPr>
        <p:spPr bwMode="auto">
          <a:xfrm>
            <a:off x="7158405" y="1948602"/>
            <a:ext cx="1728192" cy="1152128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6997"/>
            </a:avLst>
          </a:prstGeom>
          <a:solidFill>
            <a:srgbClr val="BF138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srgbClr val="D81F94">
                <a:alpha val="40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Cliquez ici si vous reconnaissez </a:t>
            </a:r>
            <a:r>
              <a:rPr lang="fr-FR" sz="105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 de vos projets, cette alerte vous permet de le modifier directement.</a:t>
            </a:r>
            <a:endParaRPr lang="fr-FR" sz="10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avec flèche vers la gauche 9"/>
          <p:cNvSpPr/>
          <p:nvPr/>
        </p:nvSpPr>
        <p:spPr>
          <a:xfrm>
            <a:off x="7158405" y="3224720"/>
            <a:ext cx="1756951" cy="899696"/>
          </a:xfrm>
          <a:prstGeom prst="leftArrowCallout">
            <a:avLst>
              <a:gd name="adj1" fmla="val 25000"/>
              <a:gd name="adj2" fmla="val 32260"/>
              <a:gd name="adj3" fmla="val 32260"/>
              <a:gd name="adj4" fmla="val 7754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  <a:effectLst>
            <a:outerShdw blurRad="50800" dist="38100" dir="2700000" algn="tl" rotWithShape="0">
              <a:srgbClr val="A9D678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Appels </a:t>
            </a:r>
            <a:r>
              <a:rPr lang="fr-FR" sz="1050" dirty="0">
                <a:solidFill>
                  <a:schemeClr val="tx1"/>
                </a:solidFill>
                <a:ea typeface="+mj-ea"/>
                <a:cs typeface="+mj-cs"/>
              </a:rPr>
              <a:t>à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projets : </a:t>
            </a:r>
          </a:p>
          <a:p>
            <a:pPr algn="ctr"/>
            <a:r>
              <a:rPr lang="fr-FR" sz="1050" b="1" dirty="0" smtClean="0">
                <a:solidFill>
                  <a:schemeClr val="tx1"/>
                </a:solidFill>
                <a:ea typeface="+mj-ea"/>
                <a:cs typeface="+mj-cs"/>
              </a:rPr>
              <a:t>vous inscrivez en ligne </a:t>
            </a:r>
            <a:r>
              <a:rPr lang="fr-FR" sz="1050" dirty="0" smtClean="0">
                <a:solidFill>
                  <a:schemeClr val="tx1"/>
                </a:solidFill>
                <a:ea typeface="+mj-ea"/>
                <a:cs typeface="+mj-cs"/>
              </a:rPr>
              <a:t>vos classes à des dispositifs</a:t>
            </a:r>
            <a:r>
              <a:rPr lang="fr-FR" sz="1000" dirty="0" smtClean="0">
                <a:solidFill>
                  <a:schemeClr val="tx1"/>
                </a:solidFill>
                <a:ea typeface="+mj-ea"/>
                <a:cs typeface="+mj-cs"/>
              </a:rPr>
              <a:t>.</a:t>
            </a:r>
            <a:endParaRPr lang="fr-FR" sz="10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24" name="Rectangle avec flèche vers le bas 23"/>
          <p:cNvSpPr/>
          <p:nvPr/>
        </p:nvSpPr>
        <p:spPr bwMode="auto">
          <a:xfrm>
            <a:off x="266386" y="38640"/>
            <a:ext cx="1065254" cy="10589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403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21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1720" y="771550"/>
            <a:ext cx="4896544" cy="720080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D8EBE"/>
                </a:solidFill>
              </a:rPr>
              <a:t>2 types de FORMULAIRES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1779662"/>
            <a:ext cx="3888432" cy="2592288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Les appels à projets</a:t>
            </a:r>
          </a:p>
          <a:p>
            <a:pPr algn="ctr">
              <a:spcAft>
                <a:spcPts val="600"/>
              </a:spcAft>
            </a:pPr>
            <a:r>
              <a:rPr lang="fr-FR" b="1" dirty="0" smtClean="0">
                <a:solidFill>
                  <a:srgbClr val="5970B5"/>
                </a:solidFill>
              </a:rPr>
              <a:t>Remplir un formulaire en ligne vaut inscription au dispositif. 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Tous les appels à projets destinés à votre établissement scolaire sont listés sur </a:t>
            </a:r>
            <a:r>
              <a:rPr lang="fr-FR" b="1" dirty="0" smtClean="0">
                <a:solidFill>
                  <a:srgbClr val="5970B5"/>
                </a:solidFill>
              </a:rPr>
              <a:t>la page d’accueil </a:t>
            </a:r>
            <a:r>
              <a:rPr lang="fr-FR" dirty="0" smtClean="0">
                <a:solidFill>
                  <a:srgbClr val="5970B5"/>
                </a:solidFill>
              </a:rPr>
              <a:t>d’ADAGE.</a:t>
            </a:r>
            <a:endParaRPr lang="fr-FR" dirty="0">
              <a:solidFill>
                <a:srgbClr val="5970B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16016" y="1779662"/>
            <a:ext cx="3672408" cy="2592288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200"/>
              </a:spcAft>
            </a:pPr>
            <a:r>
              <a:rPr lang="fr-FR" b="1" dirty="0" smtClean="0">
                <a:solidFill>
                  <a:schemeClr val="tx1"/>
                </a:solidFill>
              </a:rPr>
              <a:t>Les projets qui n’entrent pas dans le cadre d’un appel à projets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Remplir </a:t>
            </a:r>
            <a:r>
              <a:rPr lang="fr-FR" dirty="0">
                <a:solidFill>
                  <a:srgbClr val="5970B5"/>
                </a:solidFill>
              </a:rPr>
              <a:t>un formulaire </a:t>
            </a:r>
            <a:r>
              <a:rPr lang="fr-FR" dirty="0" smtClean="0">
                <a:solidFill>
                  <a:srgbClr val="5970B5"/>
                </a:solidFill>
              </a:rPr>
              <a:t>ne vaut pas inscription à un dispositif. </a:t>
            </a:r>
          </a:p>
          <a:p>
            <a:pPr algn="ctr">
              <a:spcAft>
                <a:spcPts val="600"/>
              </a:spcAft>
            </a:pPr>
            <a:r>
              <a:rPr lang="fr-FR" dirty="0" smtClean="0">
                <a:solidFill>
                  <a:srgbClr val="5970B5"/>
                </a:solidFill>
              </a:rPr>
              <a:t>Le formulaire est déclaratif et permet d’alimenter le parcours EAC des élèves.</a:t>
            </a:r>
            <a:endParaRPr lang="fr-FR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713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15566"/>
            <a:ext cx="4896544" cy="720080"/>
          </a:xfrm>
          <a:prstGeom prst="rect">
            <a:avLst/>
          </a:prstGeom>
          <a:solidFill>
            <a:schemeClr val="bg1"/>
          </a:solidFill>
          <a:ln>
            <a:solidFill>
              <a:srgbClr val="7D8E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7D8EBE"/>
                </a:solidFill>
              </a:rPr>
              <a:t>Les appels à projets</a:t>
            </a:r>
          </a:p>
        </p:txBody>
      </p:sp>
    </p:spTree>
    <p:extLst>
      <p:ext uri="{BB962C8B-B14F-4D97-AF65-F5344CB8AC3E}">
        <p14:creationId xmlns:p14="http://schemas.microsoft.com/office/powerpoint/2010/main" val="370010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2" name="Groupe 21"/>
          <p:cNvGrpSpPr/>
          <p:nvPr/>
        </p:nvGrpSpPr>
        <p:grpSpPr>
          <a:xfrm>
            <a:off x="377999" y="972000"/>
            <a:ext cx="7020000" cy="3420000"/>
            <a:chOff x="377999" y="972000"/>
            <a:chExt cx="7020000" cy="3420000"/>
          </a:xfrm>
        </p:grpSpPr>
        <p:grpSp>
          <p:nvGrpSpPr>
            <p:cNvPr id="20" name="Groupe 19"/>
            <p:cNvGrpSpPr/>
            <p:nvPr/>
          </p:nvGrpSpPr>
          <p:grpSpPr>
            <a:xfrm>
              <a:off x="377999" y="972000"/>
              <a:ext cx="7020000" cy="3420000"/>
              <a:chOff x="377999" y="972000"/>
              <a:chExt cx="7020000" cy="342000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49767" y="2571750"/>
                <a:ext cx="2520280" cy="887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pic>
            <p:nvPicPr>
              <p:cNvPr id="11" name="Image 1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705457" y="2571750"/>
                <a:ext cx="684000" cy="88760"/>
              </a:xfrm>
              <a:prstGeom prst="rect">
                <a:avLst/>
              </a:prstGeom>
            </p:spPr>
          </p:pic>
          <p:sp>
            <p:nvSpPr>
              <p:cNvPr id="13" name="Rectangle 12"/>
              <p:cNvSpPr/>
              <p:nvPr/>
            </p:nvSpPr>
            <p:spPr>
              <a:xfrm>
                <a:off x="1181815" y="2427734"/>
                <a:ext cx="1080120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18" name="Groupe 17"/>
              <p:cNvGrpSpPr/>
              <p:nvPr/>
            </p:nvGrpSpPr>
            <p:grpSpPr>
              <a:xfrm>
                <a:off x="377999" y="972000"/>
                <a:ext cx="7020000" cy="3420000"/>
                <a:chOff x="447987" y="972000"/>
                <a:chExt cx="6949893" cy="3420000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447987" y="972000"/>
                  <a:ext cx="6949893" cy="3420000"/>
                </a:xfrm>
                <a:prstGeom prst="rect">
                  <a:avLst/>
                </a:prstGeom>
                <a:noFill/>
                <a:ln w="19050">
                  <a:solidFill>
                    <a:srgbClr val="5970B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pic>
              <p:nvPicPr>
                <p:cNvPr id="3" name="Image 2"/>
                <p:cNvPicPr>
                  <a:picLocks noChangeAspect="1"/>
                </p:cNvPicPr>
                <p:nvPr/>
              </p:nvPicPr>
              <p:blipFill rotWithShape="1">
                <a:blip r:embed="rId3"/>
                <a:srcRect/>
                <a:stretch/>
              </p:blipFill>
              <p:spPr bwMode="auto">
                <a:xfrm>
                  <a:off x="461735" y="987574"/>
                  <a:ext cx="6924386" cy="2160240"/>
                </a:xfrm>
                <a:prstGeom prst="rect">
                  <a:avLst/>
                </a:prstGeom>
                <a:ln w="57150">
                  <a:noFill/>
                </a:ln>
              </p:spPr>
            </p:pic>
            <p:pic>
              <p:nvPicPr>
                <p:cNvPr id="16" name="Image 15"/>
                <p:cNvPicPr>
                  <a:picLocks noChangeAspect="1"/>
                </p:cNvPicPr>
                <p:nvPr/>
              </p:nvPicPr>
              <p:blipFill rotWithShape="1">
                <a:blip r:embed="rId4"/>
                <a:srcRect b="41276"/>
                <a:stretch/>
              </p:blipFill>
              <p:spPr>
                <a:xfrm>
                  <a:off x="504000" y="3166933"/>
                  <a:ext cx="6827672" cy="1205017"/>
                </a:xfrm>
                <a:prstGeom prst="rect">
                  <a:avLst/>
                </a:prstGeom>
              </p:spPr>
            </p:pic>
          </p:grpSp>
          <p:sp>
            <p:nvSpPr>
              <p:cNvPr id="19" name="Rectangle 18"/>
              <p:cNvSpPr/>
              <p:nvPr/>
            </p:nvSpPr>
            <p:spPr>
              <a:xfrm>
                <a:off x="611560" y="2446389"/>
                <a:ext cx="2736304" cy="26160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1" name="Imag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9552" y="2408400"/>
              <a:ext cx="864000" cy="322284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 bwMode="auto">
          <a:xfrm>
            <a:off x="388087" y="987574"/>
            <a:ext cx="7009912" cy="3384376"/>
          </a:xfrm>
          <a:prstGeom prst="rect">
            <a:avLst/>
          </a:prstGeom>
          <a:solidFill>
            <a:schemeClr val="bg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avec flèche vers le haut 22"/>
          <p:cNvSpPr/>
          <p:nvPr/>
        </p:nvSpPr>
        <p:spPr>
          <a:xfrm>
            <a:off x="377999" y="3854440"/>
            <a:ext cx="1529706" cy="102156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38789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tx1"/>
                </a:solidFill>
              </a:rPr>
              <a:t>Année scolaire de réalisation des projets</a:t>
            </a:r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10" name="Rectangle avec flèche vers la gauche 9"/>
          <p:cNvSpPr/>
          <p:nvPr/>
        </p:nvSpPr>
        <p:spPr>
          <a:xfrm>
            <a:off x="7158405" y="3224720"/>
            <a:ext cx="1756951" cy="899696"/>
          </a:xfrm>
          <a:prstGeom prst="leftArrowCallout">
            <a:avLst>
              <a:gd name="adj1" fmla="val 25000"/>
              <a:gd name="adj2" fmla="val 32260"/>
              <a:gd name="adj3" fmla="val 32260"/>
              <a:gd name="adj4" fmla="val 77546"/>
            </a:avLst>
          </a:prstGeom>
          <a:solidFill>
            <a:srgbClr val="A9D678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>
                <a:solidFill>
                  <a:schemeClr val="tx1"/>
                </a:solidFill>
              </a:rPr>
              <a:t>Cliquez sur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« </a:t>
            </a:r>
            <a:r>
              <a:rPr lang="fr-FR" sz="1000" dirty="0" smtClean="0">
                <a:solidFill>
                  <a:schemeClr val="tx1"/>
                </a:solidFill>
              </a:rPr>
              <a:t>Formulaire </a:t>
            </a:r>
            <a:r>
              <a:rPr lang="fr-FR" sz="1000" dirty="0">
                <a:solidFill>
                  <a:schemeClr val="tx1"/>
                </a:solidFill>
              </a:rPr>
              <a:t>d’inscription » </a:t>
            </a:r>
          </a:p>
          <a:p>
            <a:pPr algn="ctr"/>
            <a:r>
              <a:rPr lang="fr-FR" sz="1000" dirty="0">
                <a:solidFill>
                  <a:schemeClr val="tx1"/>
                </a:solidFill>
              </a:rPr>
              <a:t>pour déposer un dossier</a:t>
            </a:r>
          </a:p>
        </p:txBody>
      </p:sp>
      <p:sp>
        <p:nvSpPr>
          <p:cNvPr id="24" name="Rectangle avec flèche vers le bas 23"/>
          <p:cNvSpPr/>
          <p:nvPr/>
        </p:nvSpPr>
        <p:spPr bwMode="auto">
          <a:xfrm>
            <a:off x="266386" y="38640"/>
            <a:ext cx="1065254" cy="1058912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68403"/>
            </a:avLst>
          </a:prstGeom>
          <a:solidFill>
            <a:srgbClr val="7D8EBE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000" dirty="0" smtClean="0">
                <a:solidFill>
                  <a:schemeClr val="bg1"/>
                </a:solidFill>
              </a:rPr>
              <a:t>Cliquez sur l’icône pour revenir à la page d’accueil</a:t>
            </a:r>
            <a:endParaRPr lang="fr-FR" sz="1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475656" y="319757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99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168172" y="781799"/>
            <a:ext cx="7344816" cy="576064"/>
          </a:xfrm>
          <a:prstGeom prst="rect">
            <a:avLst/>
          </a:prstGeom>
          <a:solidFill>
            <a:schemeClr val="bg1"/>
          </a:solidFill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Renseignez le formulaire qui s’est ouvert après 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avoir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cliqué sur « </a:t>
            </a:r>
            <a:r>
              <a:rPr lang="fr-FR" sz="1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Formulaire d’inscription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fr-FR" sz="10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».</a:t>
            </a:r>
            <a:endParaRPr lang="fr-FR" sz="10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Ce </a:t>
            </a:r>
            <a:r>
              <a:rPr lang="fr-FR" sz="1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formulaire est enregistré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et vous pourrez le </a:t>
            </a:r>
            <a:r>
              <a:rPr lang="fr-FR" sz="1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compléter ou le modifier </a:t>
            </a:r>
            <a:r>
              <a:rPr lang="fr-FR" sz="1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jusqu’à la date de fermeture du dépôt des dossiers.</a:t>
            </a:r>
            <a:endParaRPr lang="fr-FR" sz="11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168172" y="319757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11" y="1491630"/>
            <a:ext cx="7132938" cy="329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190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88000" y="2931790"/>
            <a:ext cx="93610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" name="Titre 1"/>
          <p:cNvSpPr txBox="1"/>
          <p:nvPr/>
        </p:nvSpPr>
        <p:spPr bwMode="gray">
          <a:xfrm>
            <a:off x="2915816" y="682266"/>
            <a:ext cx="2811394" cy="11694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255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1000" dirty="0"/>
              <a:t>Pour compléter ou modifier votre dossier </a:t>
            </a:r>
            <a:r>
              <a:rPr lang="fr-FR" sz="1000" dirty="0" smtClean="0"/>
              <a:t>: </a:t>
            </a:r>
            <a:r>
              <a:rPr lang="fr-FR" sz="1000" b="0" dirty="0" smtClean="0"/>
              <a:t>Cliquez sur « Projets EAC » puis « Les projets ». Votre </a:t>
            </a:r>
            <a:r>
              <a:rPr lang="fr-FR" sz="1000" b="0" dirty="0"/>
              <a:t>dossier est enregistré sur le volet culturel du projet </a:t>
            </a:r>
            <a:r>
              <a:rPr lang="fr-FR" sz="1000" b="0" dirty="0" smtClean="0"/>
              <a:t>d’établissement dans </a:t>
            </a:r>
            <a:r>
              <a:rPr lang="fr-FR" sz="1000" b="0" dirty="0"/>
              <a:t>le volet bleu </a:t>
            </a:r>
            <a:r>
              <a:rPr lang="fr-FR" sz="1000" dirty="0">
                <a:solidFill>
                  <a:srgbClr val="889BD1"/>
                </a:solidFill>
              </a:rPr>
              <a:t>« </a:t>
            </a:r>
            <a:r>
              <a:rPr lang="fr-FR" sz="1000" dirty="0" smtClean="0">
                <a:solidFill>
                  <a:srgbClr val="889BD1"/>
                </a:solidFill>
              </a:rPr>
              <a:t>Appels à projets et dispositifs »</a:t>
            </a:r>
            <a:r>
              <a:rPr lang="fr-FR" sz="1000" b="0" dirty="0" smtClean="0"/>
              <a:t>. </a:t>
            </a:r>
            <a:endParaRPr lang="fr-FR" sz="1000" b="0"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fr-FR" sz="1000" b="0" dirty="0" smtClean="0"/>
              <a:t>	</a:t>
            </a:r>
            <a:endParaRPr lang="fr-FR" sz="1000" b="0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1113799" y="235062"/>
            <a:ext cx="2375971" cy="276999"/>
          </a:xfrm>
          <a:prstGeom prst="rect">
            <a:avLst/>
          </a:prstGeom>
          <a:ln>
            <a:solidFill>
              <a:srgbClr val="5970B5"/>
            </a:solidFill>
            <a:prstDash val="dash"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b="1" dirty="0" smtClean="0">
                <a:solidFill>
                  <a:srgbClr val="5970B5"/>
                </a:solidFill>
              </a:rPr>
              <a:t>S’inscrire à un appel à projets</a:t>
            </a:r>
            <a:endParaRPr sz="1200" b="1" dirty="0">
              <a:solidFill>
                <a:srgbClr val="5970B5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052843" y="1812358"/>
            <a:ext cx="367029" cy="542462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8" name="Groupe 27"/>
          <p:cNvGrpSpPr/>
          <p:nvPr/>
        </p:nvGrpSpPr>
        <p:grpSpPr>
          <a:xfrm>
            <a:off x="1184876" y="616765"/>
            <a:ext cx="1658934" cy="1513960"/>
            <a:chOff x="1187624" y="692778"/>
            <a:chExt cx="1726188" cy="1716894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 rotWithShape="1">
            <a:blip r:embed="rId3"/>
            <a:srcRect l="5447" r="5562"/>
            <a:stretch/>
          </p:blipFill>
          <p:spPr>
            <a:xfrm>
              <a:off x="1190483" y="735266"/>
              <a:ext cx="1198835" cy="1674406"/>
            </a:xfrm>
            <a:prstGeom prst="rect">
              <a:avLst/>
            </a:prstGeom>
            <a:ln w="19050">
              <a:solidFill>
                <a:srgbClr val="5970B5"/>
              </a:solidFill>
            </a:ln>
          </p:spPr>
        </p:pic>
        <p:sp>
          <p:nvSpPr>
            <p:cNvPr id="30" name="Flèche vers le bas 29"/>
            <p:cNvSpPr/>
            <p:nvPr/>
          </p:nvSpPr>
          <p:spPr>
            <a:xfrm rot="5400000">
              <a:off x="2240937" y="504534"/>
              <a:ext cx="484632" cy="861119"/>
            </a:xfrm>
            <a:prstGeom prst="downArrow">
              <a:avLst/>
            </a:prstGeom>
            <a:solidFill>
              <a:srgbClr val="7BF428"/>
            </a:solidFill>
            <a:ln w="19050">
              <a:solidFill>
                <a:srgbClr val="5970B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1187624" y="1177409"/>
              <a:ext cx="714148" cy="237242"/>
            </a:xfrm>
            <a:prstGeom prst="rect">
              <a:avLst/>
            </a:prstGeom>
            <a:noFill/>
            <a:ln w="19050">
              <a:solidFill>
                <a:srgbClr val="7BF4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750" y="2290537"/>
            <a:ext cx="6188020" cy="1426522"/>
          </a:xfrm>
          <a:prstGeom prst="rect">
            <a:avLst/>
          </a:prstGeom>
          <a:ln w="19050">
            <a:solidFill>
              <a:srgbClr val="5970B5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483768" y="2283718"/>
            <a:ext cx="6264696" cy="144016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avec flèche vers la gauche 11"/>
          <p:cNvSpPr/>
          <p:nvPr/>
        </p:nvSpPr>
        <p:spPr bwMode="auto">
          <a:xfrm rot="19926943">
            <a:off x="5837315" y="1516550"/>
            <a:ext cx="1786666" cy="9144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4132"/>
            </a:avLst>
          </a:prstGeom>
          <a:solidFill>
            <a:srgbClr val="D81F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05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Choisir l’année </a:t>
            </a:r>
            <a:r>
              <a:rPr lang="fr-FR" sz="105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réalisation des projets</a:t>
            </a:r>
            <a:endParaRPr lang="fr-FR" sz="105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avec flèche vers le haut 8"/>
          <p:cNvSpPr/>
          <p:nvPr/>
        </p:nvSpPr>
        <p:spPr bwMode="auto">
          <a:xfrm>
            <a:off x="3170926" y="3484912"/>
            <a:ext cx="5112567" cy="1188787"/>
          </a:xfrm>
          <a:prstGeom prst="upArrowCallout">
            <a:avLst>
              <a:gd name="adj1" fmla="val 26077"/>
              <a:gd name="adj2" fmla="val 25000"/>
              <a:gd name="adj3" fmla="val 25000"/>
              <a:gd name="adj4" fmla="val 64977"/>
            </a:avLst>
          </a:prstGeom>
          <a:solidFill>
            <a:srgbClr val="7D8EBE"/>
          </a:solidFill>
          <a:ln>
            <a:solidFill>
              <a:srgbClr val="889BD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  <a:defRPr/>
            </a:pPr>
            <a:r>
              <a:rPr lang="fr-FR" sz="10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Retrouvez votre formulaire d’inscription en cliquant sur cette partie bleue.</a:t>
            </a:r>
          </a:p>
          <a:p>
            <a:pPr algn="ctr">
              <a:defRPr/>
            </a:pPr>
            <a:r>
              <a:rPr lang="fr-FR" sz="10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Vous pouvez compléter et modifier le formulaire tant que la campagne d’inscription est ouverte.</a:t>
            </a:r>
            <a:endParaRPr lang="fr-FR" sz="10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66730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915566"/>
            <a:ext cx="4896544" cy="720080"/>
          </a:xfrm>
          <a:prstGeom prst="rect">
            <a:avLst/>
          </a:prstGeom>
          <a:noFill/>
          <a:ln>
            <a:solidFill>
              <a:srgbClr val="597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5970B5"/>
                </a:solidFill>
              </a:rPr>
              <a:t>Le volet culturel du projet d’établissement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2349917059"/>
      </p:ext>
    </p:extLst>
  </p:cSld>
  <p:clrMapOvr>
    <a:masterClrMapping/>
  </p:clrMapOvr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847</TotalTime>
  <Words>1020</Words>
  <Application>Microsoft Office PowerPoint</Application>
  <DocSecurity>0</DocSecurity>
  <PresentationFormat>Affichage à l'écran (16:9)</PresentationFormat>
  <Paragraphs>86</Paragraphs>
  <Slides>15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8" baseType="lpstr">
      <vt:lpstr>Arial</vt:lpstr>
      <vt:lpstr>Calibri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keywords/>
  <dc:description/>
  <cp:lastModifiedBy>Alexandra Moreira</cp:lastModifiedBy>
  <cp:revision>99</cp:revision>
  <dcterms:created xsi:type="dcterms:W3CDTF">2020-03-05T15:21:24Z</dcterms:created>
  <dcterms:modified xsi:type="dcterms:W3CDTF">2025-02-05T14:39:29Z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0x010100AA711CBDF24E87429AD9C0273156F54A</vt:lpwstr>
  </property>
</Properties>
</file>