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73" r:id="rId3"/>
    <p:sldId id="272" r:id="rId4"/>
    <p:sldId id="280" r:id="rId5"/>
    <p:sldId id="285" r:id="rId6"/>
    <p:sldId id="262" r:id="rId7"/>
    <p:sldId id="260" r:id="rId8"/>
    <p:sldId id="271" r:id="rId9"/>
    <p:sldId id="268" r:id="rId10"/>
    <p:sldId id="270" r:id="rId11"/>
    <p:sldId id="257" r:id="rId12"/>
    <p:sldId id="278" r:id="rId13"/>
    <p:sldId id="275" r:id="rId14"/>
    <p:sldId id="281" r:id="rId15"/>
    <p:sldId id="263" r:id="rId16"/>
    <p:sldId id="286" r:id="rId17"/>
    <p:sldId id="287" r:id="rId18"/>
    <p:sldId id="306" r:id="rId19"/>
    <p:sldId id="307" r:id="rId20"/>
    <p:sldId id="288" r:id="rId21"/>
    <p:sldId id="292" r:id="rId22"/>
    <p:sldId id="289" r:id="rId23"/>
    <p:sldId id="291" r:id="rId24"/>
    <p:sldId id="290" r:id="rId25"/>
    <p:sldId id="293" r:id="rId26"/>
    <p:sldId id="294" r:id="rId27"/>
    <p:sldId id="314" r:id="rId28"/>
    <p:sldId id="309" r:id="rId29"/>
    <p:sldId id="298" r:id="rId30"/>
    <p:sldId id="302" r:id="rId31"/>
    <p:sldId id="304" r:id="rId32"/>
    <p:sldId id="303" r:id="rId33"/>
    <p:sldId id="300" r:id="rId34"/>
    <p:sldId id="296" r:id="rId35"/>
    <p:sldId id="312" r:id="rId36"/>
    <p:sldId id="313" r:id="rId37"/>
    <p:sldId id="317" r:id="rId38"/>
    <p:sldId id="316" r:id="rId39"/>
    <p:sldId id="318" r:id="rId40"/>
    <p:sldId id="31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0" autoAdjust="0"/>
    <p:restoredTop sz="84495" autoAdjust="0"/>
  </p:normalViewPr>
  <p:slideViewPr>
    <p:cSldViewPr snapToGrid="0">
      <p:cViewPr varScale="1">
        <p:scale>
          <a:sx n="60" d="100"/>
          <a:sy n="60" d="100"/>
        </p:scale>
        <p:origin x="88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88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CDC46-5D83-4BA4-997B-F7C24FB395EC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D2C18-8BEC-4ED2-8154-165244005A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37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82B0A-B10F-44B9-BA15-AAF10B99E69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C55A-34BF-4FBA-8B91-5459A8D84A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03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82B0A-B10F-44B9-BA15-AAF10B99E69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C55A-34BF-4FBA-8B91-5459A8D84A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13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82B0A-B10F-44B9-BA15-AAF10B99E69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C55A-34BF-4FBA-8B91-5459A8D84A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65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82B0A-B10F-44B9-BA15-AAF10B99E69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C55A-34BF-4FBA-8B91-5459A8D84A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51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82B0A-B10F-44B9-BA15-AAF10B99E69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C55A-34BF-4FBA-8B91-5459A8D84A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07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82B0A-B10F-44B9-BA15-AAF10B99E69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C55A-34BF-4FBA-8B91-5459A8D84A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67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82B0A-B10F-44B9-BA15-AAF10B99E69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C55A-34BF-4FBA-8B91-5459A8D84A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20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82B0A-B10F-44B9-BA15-AAF10B99E69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C55A-34BF-4FBA-8B91-5459A8D84A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5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82B0A-B10F-44B9-BA15-AAF10B99E69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C55A-34BF-4FBA-8B91-5459A8D84A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978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82B0A-B10F-44B9-BA15-AAF10B99E69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C55A-34BF-4FBA-8B91-5459A8D84A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96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82B0A-B10F-44B9-BA15-AAF10B99E69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C55A-34BF-4FBA-8B91-5459A8D84A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542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82B0A-B10F-44B9-BA15-AAF10B99E69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6C55A-34BF-4FBA-8B91-5459A8D84A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>
            <a:extLst>
              <a:ext uri="{FF2B5EF4-FFF2-40B4-BE49-F238E27FC236}">
                <a16:creationId xmlns:a16="http://schemas.microsoft.com/office/drawing/2014/main" id="{8F5B7AA0-871A-8279-6483-E025A27A3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109" y="3104515"/>
            <a:ext cx="6443663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fort </a:t>
            </a: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Romainville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Lieu d’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histoire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et de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mémoire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Résistance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et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Déportation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734A45-0830-E428-18DA-09830161C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9" y="405946"/>
            <a:ext cx="1460501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BB4F0CC-1F4F-C2D4-C30C-4A350C052CEE}"/>
              </a:ext>
            </a:extLst>
          </p:cNvPr>
          <p:cNvSpPr txBox="1"/>
          <p:nvPr/>
        </p:nvSpPr>
        <p:spPr>
          <a:xfrm>
            <a:off x="4091941" y="5061978"/>
            <a:ext cx="4663440" cy="1357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19000"/>
              </a:lnSpc>
              <a:spcBef>
                <a:spcPts val="0"/>
              </a:spcBef>
            </a:pPr>
            <a:r>
              <a:rPr lang="fr-FR" sz="14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Eric Brossard, </a:t>
            </a:r>
            <a:r>
              <a:rPr lang="fr-FR" sz="1400" kern="1400" dirty="0">
                <a:solidFill>
                  <a:srgbClr val="000000"/>
                </a:solidFill>
                <a:latin typeface="Calibri" panose="020F0502020204030204" pitchFamily="34" charset="0"/>
              </a:rPr>
              <a:t>professeur relais de l’académie de Créteil, 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</a:pPr>
            <a:r>
              <a:rPr lang="fr-FR" sz="1400" kern="1400" dirty="0">
                <a:solidFill>
                  <a:srgbClr val="000000"/>
                </a:solidFill>
                <a:latin typeface="Calibri" panose="020F0502020204030204" pitchFamily="34" charset="0"/>
              </a:rPr>
              <a:t>chargé de mission Histoire et Mémoire,</a:t>
            </a:r>
            <a:endParaRPr lang="fr-FR" sz="14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</a:pPr>
            <a:r>
              <a:rPr lang="fr-FR" sz="14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conseiller pédagogique du Musée de la Résistance nationale et du projet du Mémorial national des femmes en résistance et en déportation du fort de Romainville</a:t>
            </a:r>
            <a:r>
              <a:rPr lang="fr-FR" sz="12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873CF34-4DD1-77F5-C265-010AEE954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02" y="526093"/>
            <a:ext cx="1935340" cy="2321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C23FAA-98E9-F086-6917-FBF2E45E0E63}"/>
              </a:ext>
            </a:extLst>
          </p:cNvPr>
          <p:cNvSpPr/>
          <p:nvPr/>
        </p:nvSpPr>
        <p:spPr>
          <a:xfrm>
            <a:off x="7258867" y="1600301"/>
            <a:ext cx="765810" cy="172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588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20D6BCA-98EB-D5D3-5DCD-09DB03C7C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30486"/>
            <a:ext cx="8991600" cy="3117088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5AE9F958-078E-168B-D690-68BB19C04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015" y="1830486"/>
            <a:ext cx="3424237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 sort des détenus </a:t>
            </a:r>
            <a:r>
              <a:rPr kumimoji="0" lang="fr-FR" altLang="fr-FR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(1943-1944)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F6DC4A3E-5A14-F169-0DE7-B30CC57DD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42" y="143038"/>
            <a:ext cx="6443663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fort </a:t>
            </a: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Romainville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Lieu d’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histoire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et de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mémoire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Résistance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et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Déportation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81FE01-2495-17C5-5B33-AA4E8CA051D1}"/>
              </a:ext>
            </a:extLst>
          </p:cNvPr>
          <p:cNvSpPr txBox="1"/>
          <p:nvPr/>
        </p:nvSpPr>
        <p:spPr>
          <a:xfrm>
            <a:off x="1077686" y="5193573"/>
            <a:ext cx="6988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près de 7 000 détenus dont 3 800 femmes</a:t>
            </a:r>
          </a:p>
          <a:p>
            <a:pPr algn="ctr"/>
            <a:r>
              <a:rPr lang="fr-FR" dirty="0"/>
              <a:t>209 otages fusillés, 5300 déportés</a:t>
            </a:r>
          </a:p>
          <a:p>
            <a:pPr algn="ctr"/>
            <a:r>
              <a:rPr lang="fr-FR" dirty="0"/>
              <a:t>dont 3 400 femmes, pour la plupart résistantes</a:t>
            </a:r>
          </a:p>
          <a:p>
            <a:pPr algn="ctr"/>
            <a:r>
              <a:rPr lang="fr-FR" dirty="0"/>
              <a:t>(40 % des déportées de répression)</a:t>
            </a:r>
          </a:p>
        </p:txBody>
      </p:sp>
    </p:spTree>
    <p:extLst>
      <p:ext uri="{BB962C8B-B14F-4D97-AF65-F5344CB8AC3E}">
        <p14:creationId xmlns:p14="http://schemas.microsoft.com/office/powerpoint/2010/main" val="539544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E62152-19BE-B9D8-ACE0-AAF5C6D4C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7" y="2093840"/>
            <a:ext cx="1453017" cy="22796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ADAF4C-529C-5376-16F8-64BE9052D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80" y="2093839"/>
            <a:ext cx="1594431" cy="2279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70F5EFF-4438-B622-FBF7-F6893360C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433" y="2170062"/>
            <a:ext cx="1776462" cy="22796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6DE9EF9-B53D-6059-2DF0-CAE5C81E1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97" y="2093840"/>
            <a:ext cx="1651650" cy="2355827"/>
          </a:xfrm>
          <a:prstGeom prst="rect">
            <a:avLst/>
          </a:prstGeom>
        </p:spPr>
      </p:pic>
      <p:sp>
        <p:nvSpPr>
          <p:cNvPr id="8" name="Text Box 21">
            <a:extLst>
              <a:ext uri="{FF2B5EF4-FFF2-40B4-BE49-F238E27FC236}">
                <a16:creationId xmlns:a16="http://schemas.microsoft.com/office/drawing/2014/main" id="{EA7AAC8B-532E-1D36-211C-6F7B0EB4A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81" y="98447"/>
            <a:ext cx="6443663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fort </a:t>
            </a: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Romainville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Lieu d’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histoire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et de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mémoire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Résistance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et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Déportation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780903-02DE-5D59-B66F-6BFF4FBAF26A}"/>
              </a:ext>
            </a:extLst>
          </p:cNvPr>
          <p:cNvSpPr txBox="1"/>
          <p:nvPr/>
        </p:nvSpPr>
        <p:spPr>
          <a:xfrm>
            <a:off x="2594580" y="4717032"/>
            <a:ext cx="3875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4 </a:t>
            </a:r>
            <a:r>
              <a:rPr lang="fr-FR" sz="2800" b="1" dirty="0"/>
              <a:t>portraits</a:t>
            </a:r>
            <a:r>
              <a:rPr lang="fr-FR" sz="2800" dirty="0"/>
              <a:t>, 4 </a:t>
            </a:r>
            <a:r>
              <a:rPr lang="fr-FR" sz="2800" b="1" dirty="0"/>
              <a:t>parcours </a:t>
            </a:r>
          </a:p>
          <a:p>
            <a:pPr algn="ctr"/>
            <a:r>
              <a:rPr lang="fr-FR" sz="2800" dirty="0"/>
              <a:t>d’</a:t>
            </a:r>
            <a:r>
              <a:rPr lang="fr-FR" sz="2800" b="1" dirty="0"/>
              <a:t>hommes</a:t>
            </a:r>
            <a:r>
              <a:rPr lang="fr-FR" sz="2800" dirty="0"/>
              <a:t> et de </a:t>
            </a:r>
            <a:r>
              <a:rPr lang="fr-FR" sz="2800" b="1" dirty="0"/>
              <a:t>femmes</a:t>
            </a:r>
          </a:p>
        </p:txBody>
      </p:sp>
    </p:spTree>
    <p:extLst>
      <p:ext uri="{BB962C8B-B14F-4D97-AF65-F5344CB8AC3E}">
        <p14:creationId xmlns:p14="http://schemas.microsoft.com/office/powerpoint/2010/main" val="3799523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3ADAF4C-529C-5376-16F8-64BE9052D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5" y="2260335"/>
            <a:ext cx="2869119" cy="4102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4C34FA0-3990-E135-F753-CECC03699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8" y="642211"/>
            <a:ext cx="900345" cy="14125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A9F88D-6D30-D675-6409-AA81C5D4D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07" y="642209"/>
            <a:ext cx="987971" cy="14125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0386FA-90D1-D613-269F-8BCEC3B009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661" y="594979"/>
            <a:ext cx="1100764" cy="14125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C4F41C-33DB-06C3-44E2-2927E4804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106" y="594979"/>
            <a:ext cx="1023426" cy="145976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A77BF0-906A-A7A4-E65D-08EA4A9706AF}"/>
              </a:ext>
            </a:extLst>
          </p:cNvPr>
          <p:cNvSpPr txBox="1"/>
          <p:nvPr/>
        </p:nvSpPr>
        <p:spPr>
          <a:xfrm>
            <a:off x="4012531" y="2700425"/>
            <a:ext cx="32703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Simone </a:t>
            </a:r>
            <a:r>
              <a:rPr lang="fr-FR" sz="2400" b="1" dirty="0">
                <a:solidFill>
                  <a:srgbClr val="C00000"/>
                </a:solidFill>
              </a:rPr>
              <a:t>SAMPAIX</a:t>
            </a:r>
          </a:p>
          <a:p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(1924-1998)</a:t>
            </a: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B4AC4A-1E78-B4D0-B125-10CF805133D2}"/>
              </a:ext>
            </a:extLst>
          </p:cNvPr>
          <p:cNvSpPr txBox="1"/>
          <p:nvPr/>
        </p:nvSpPr>
        <p:spPr>
          <a:xfrm>
            <a:off x="3614498" y="5615227"/>
            <a:ext cx="3270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Photographie de Simone Sampaix</a:t>
            </a:r>
          </a:p>
          <a:p>
            <a:r>
              <a:rPr lang="fr-FR" sz="1600" dirty="0"/>
              <a:t>au fort de Romainville, 1942</a:t>
            </a:r>
          </a:p>
          <a:p>
            <a:r>
              <a:rPr lang="fr-FR" sz="1400" dirty="0"/>
              <a:t>(Archives Frédéric Blanc)</a:t>
            </a:r>
          </a:p>
        </p:txBody>
      </p:sp>
    </p:spTree>
    <p:extLst>
      <p:ext uri="{BB962C8B-B14F-4D97-AF65-F5344CB8AC3E}">
        <p14:creationId xmlns:p14="http://schemas.microsoft.com/office/powerpoint/2010/main" val="2264774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3ADAF4C-529C-5376-16F8-64BE9052D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5" y="2260335"/>
            <a:ext cx="2869119" cy="4102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D495B83-E9EF-7660-5B4F-7B881EE63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0" y="337457"/>
            <a:ext cx="2393755" cy="30915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5622124-30B2-15EB-27EB-F85640C4F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92" y="3777343"/>
            <a:ext cx="5893391" cy="258505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DB943D5-6546-C0AE-E441-6DDA23A3598E}"/>
              </a:ext>
            </a:extLst>
          </p:cNvPr>
          <p:cNvSpPr txBox="1"/>
          <p:nvPr/>
        </p:nvSpPr>
        <p:spPr>
          <a:xfrm>
            <a:off x="2506531" y="337457"/>
            <a:ext cx="345919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600" dirty="0"/>
              <a:t>Photographies de Simone Sampaix</a:t>
            </a:r>
          </a:p>
          <a:p>
            <a:pPr algn="r"/>
            <a:r>
              <a:rPr lang="fr-FR" sz="1600" dirty="0"/>
              <a:t> après son arrestation en mai 1942</a:t>
            </a:r>
          </a:p>
          <a:p>
            <a:pPr algn="r"/>
            <a:r>
              <a:rPr lang="fr-FR" sz="1400" dirty="0"/>
              <a:t>(Archives de la Préfecture de Police de Paris)</a:t>
            </a:r>
          </a:p>
          <a:p>
            <a:pPr algn="r"/>
            <a:r>
              <a:rPr lang="fr-FR" sz="1600" dirty="0"/>
              <a:t> et après son arrivée à Auschwitz</a:t>
            </a:r>
          </a:p>
          <a:p>
            <a:pPr algn="r"/>
            <a:r>
              <a:rPr lang="fr-FR" sz="1600" dirty="0"/>
              <a:t>en janvier 1943</a:t>
            </a:r>
          </a:p>
          <a:p>
            <a:pPr algn="r"/>
            <a:r>
              <a:rPr lang="fr-FR" sz="1400" dirty="0"/>
              <a:t>(Musée d’État d’Auschwitz-Birkenau)</a:t>
            </a:r>
          </a:p>
        </p:txBody>
      </p:sp>
    </p:spTree>
    <p:extLst>
      <p:ext uri="{BB962C8B-B14F-4D97-AF65-F5344CB8AC3E}">
        <p14:creationId xmlns:p14="http://schemas.microsoft.com/office/powerpoint/2010/main" val="658560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3ADAF4C-529C-5376-16F8-64BE9052D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5" y="2260335"/>
            <a:ext cx="2869119" cy="4102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4C34FA0-3990-E135-F753-CECC03699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8" y="642211"/>
            <a:ext cx="900345" cy="14125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A9F88D-6D30-D675-6409-AA81C5D4D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07" y="642209"/>
            <a:ext cx="987971" cy="14125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0386FA-90D1-D613-269F-8BCEC3B009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661" y="594979"/>
            <a:ext cx="1100764" cy="14125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C4F41C-33DB-06C3-44E2-2927E4804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106" y="594979"/>
            <a:ext cx="1023426" cy="145976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D1E4D4-B515-1C7C-88F9-707CB94B9513}"/>
              </a:ext>
            </a:extLst>
          </p:cNvPr>
          <p:cNvSpPr txBox="1"/>
          <p:nvPr/>
        </p:nvSpPr>
        <p:spPr>
          <a:xfrm>
            <a:off x="3899978" y="2683763"/>
            <a:ext cx="4837622" cy="364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Simone </a:t>
            </a:r>
            <a:r>
              <a:rPr lang="fr-FR" sz="2400" b="1" dirty="0">
                <a:solidFill>
                  <a:srgbClr val="C00000"/>
                </a:solidFill>
              </a:rPr>
              <a:t>SAMPAIX</a:t>
            </a:r>
          </a:p>
          <a:p>
            <a:pPr marL="0" marR="0" indent="0" algn="l">
              <a:lnSpc>
                <a:spcPct val="119000"/>
              </a:lnSpc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(1924-1998)</a:t>
            </a:r>
          </a:p>
          <a:p>
            <a:pPr marL="0" marR="0" indent="0" algn="l">
              <a:lnSpc>
                <a:spcPct val="119000"/>
              </a:lnSpc>
            </a:pPr>
            <a:endParaRPr lang="fr-FR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</a:pPr>
            <a:r>
              <a:rPr lang="fr-FR" sz="1800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Motif d’arrestation : </a:t>
            </a: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ésistante communiste</a:t>
            </a:r>
          </a:p>
          <a:p>
            <a:pPr marL="0" marR="0" indent="0" algn="l">
              <a:lnSpc>
                <a:spcPct val="119000"/>
              </a:lnSpc>
            </a:pPr>
            <a:r>
              <a:rPr lang="fr-FR" sz="1800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Arrivée au fort de Romainville : </a:t>
            </a: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ctobre 1942</a:t>
            </a:r>
          </a:p>
          <a:p>
            <a:pPr marL="0" marR="0" indent="0" algn="l">
              <a:lnSpc>
                <a:spcPct val="119000"/>
              </a:lnSpc>
            </a:pPr>
            <a:endParaRPr lang="fr-FR" kern="14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</a:pPr>
            <a:r>
              <a:rPr lang="fr-FR" kern="1400" dirty="0">
                <a:solidFill>
                  <a:srgbClr val="C00000"/>
                </a:solidFill>
                <a:latin typeface="Calibri" panose="020F0502020204030204" pitchFamily="34" charset="0"/>
              </a:rPr>
              <a:t>D</a:t>
            </a:r>
            <a:r>
              <a:rPr lang="fr-FR" dirty="0">
                <a:solidFill>
                  <a:srgbClr val="C00000"/>
                </a:solidFill>
              </a:rPr>
              <a:t>éportée</a:t>
            </a:r>
            <a:r>
              <a:rPr lang="fr-FR" dirty="0"/>
              <a:t> le 24 janvier 1943 </a:t>
            </a:r>
          </a:p>
          <a:p>
            <a:r>
              <a:rPr lang="fr-FR" dirty="0"/>
              <a:t>à Auschwitz</a:t>
            </a:r>
          </a:p>
          <a:p>
            <a:endParaRPr lang="fr-FR" dirty="0">
              <a:solidFill>
                <a:srgbClr val="C00000"/>
              </a:solidFill>
            </a:endParaRPr>
          </a:p>
          <a:p>
            <a:r>
              <a:rPr lang="fr-FR" dirty="0"/>
              <a:t>Évacuée de Ravensbrück par la Croix-Rouge suédoise le 23 avril 1945 jusqu’à Malmö : elle pèse alors 23 kg. </a:t>
            </a:r>
            <a:r>
              <a:rPr lang="fr-FR" dirty="0">
                <a:solidFill>
                  <a:srgbClr val="C00000"/>
                </a:solidFill>
              </a:rPr>
              <a:t>Rentrée</a:t>
            </a:r>
            <a:r>
              <a:rPr lang="fr-FR" dirty="0"/>
              <a:t> en France la 10 juin.</a:t>
            </a:r>
          </a:p>
        </p:txBody>
      </p:sp>
    </p:spTree>
    <p:extLst>
      <p:ext uri="{BB962C8B-B14F-4D97-AF65-F5344CB8AC3E}">
        <p14:creationId xmlns:p14="http://schemas.microsoft.com/office/powerpoint/2010/main" val="1120757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>
            <a:extLst>
              <a:ext uri="{FF2B5EF4-FFF2-40B4-BE49-F238E27FC236}">
                <a16:creationId xmlns:a16="http://schemas.microsoft.com/office/drawing/2014/main" id="{C56C3295-6046-EA71-A86C-8282A490B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42" y="143038"/>
            <a:ext cx="6443663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fort </a:t>
            </a: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Romainville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Lieu d’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histoire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et de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mémoire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Résistance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et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Déportation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2A6BA6-33DA-D7D2-F188-428DA767B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91" y="1317788"/>
            <a:ext cx="6201015" cy="44327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AD4FAFB-03D7-372A-72F7-D78762658BE2}"/>
              </a:ext>
            </a:extLst>
          </p:cNvPr>
          <p:cNvSpPr txBox="1"/>
          <p:nvPr/>
        </p:nvSpPr>
        <p:spPr>
          <a:xfrm>
            <a:off x="1471490" y="5842007"/>
            <a:ext cx="6201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Cérémonie commémorative à l’intérieur du fort de Romainville en 1954</a:t>
            </a:r>
          </a:p>
          <a:p>
            <a:r>
              <a:rPr lang="fr-FR" sz="1400" dirty="0"/>
              <a:t>(Mémoires d’Humanité)</a:t>
            </a:r>
          </a:p>
        </p:txBody>
      </p:sp>
    </p:spTree>
    <p:extLst>
      <p:ext uri="{BB962C8B-B14F-4D97-AF65-F5344CB8AC3E}">
        <p14:creationId xmlns:p14="http://schemas.microsoft.com/office/powerpoint/2010/main" val="3491831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>
            <a:extLst>
              <a:ext uri="{FF2B5EF4-FFF2-40B4-BE49-F238E27FC236}">
                <a16:creationId xmlns:a16="http://schemas.microsoft.com/office/drawing/2014/main" id="{2A5E4C4A-346B-BC0A-1671-43B0FB84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42" y="143038"/>
            <a:ext cx="6443663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fort </a:t>
            </a: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Romainville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Lieu d’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histoire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et de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mémoire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Résistance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et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Déportation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F71DA3-E15D-696A-C5BA-5168E9719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" y="1423371"/>
            <a:ext cx="8175812" cy="459889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1CAD1B-E237-D89B-0A0D-82435F074372}"/>
              </a:ext>
            </a:extLst>
          </p:cNvPr>
          <p:cNvSpPr txBox="1"/>
          <p:nvPr/>
        </p:nvSpPr>
        <p:spPr>
          <a:xfrm>
            <a:off x="431742" y="6181636"/>
            <a:ext cx="817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Plaques apposées à l’entrée du fort de Romainville entre 1985 et 2003 </a:t>
            </a:r>
            <a:r>
              <a:rPr lang="fr-FR" sz="1400" dirty="0"/>
              <a:t>(DR)</a:t>
            </a:r>
          </a:p>
        </p:txBody>
      </p:sp>
    </p:spTree>
    <p:extLst>
      <p:ext uri="{BB962C8B-B14F-4D97-AF65-F5344CB8AC3E}">
        <p14:creationId xmlns:p14="http://schemas.microsoft.com/office/powerpoint/2010/main" val="4177792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DA8EEEA-19CD-CE8F-1890-8FB9957C0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6" y="1943100"/>
            <a:ext cx="3663835" cy="43946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EF5AD6DA-92B2-C082-D7C3-D5F007106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254250"/>
            <a:ext cx="3987801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    Le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Mémorial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800" dirty="0">
                <a:solidFill>
                  <a:srgbClr val="C00000"/>
                </a:solidFill>
                <a:latin typeface="Calibri" panose="020F0502020204030204" pitchFamily="34" charset="0"/>
              </a:rPr>
              <a:t>          </a:t>
            </a:r>
            <a:r>
              <a:rPr lang="fr-FR" altLang="fr-FR" sz="3800" b="1" dirty="0">
                <a:solidFill>
                  <a:srgbClr val="C00000"/>
                </a:solidFill>
                <a:latin typeface="Calibri" panose="020F0502020204030204" pitchFamily="34" charset="0"/>
              </a:rPr>
              <a:t>national</a:t>
            </a:r>
            <a:r>
              <a:rPr kumimoji="0" lang="fr-FR" altLang="fr-FR" sz="38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  des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altLang="fr-FR" sz="3800" b="1" dirty="0">
                <a:solidFill>
                  <a:srgbClr val="C00000"/>
                </a:solidFill>
                <a:latin typeface="Calibri" panose="020F0502020204030204" pitchFamily="34" charset="0"/>
              </a:rPr>
              <a:t>femmes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800" dirty="0">
                <a:solidFill>
                  <a:srgbClr val="C00000"/>
                </a:solidFill>
                <a:latin typeface="Calibri" panose="020F0502020204030204" pitchFamily="34" charset="0"/>
              </a:rPr>
              <a:t>     e</a:t>
            </a:r>
            <a:r>
              <a:rPr kumimoji="0" lang="fr-FR" altLang="fr-FR" sz="38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n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résistance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8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et en 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déportation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DA88DB9-E2EC-82AD-A1DB-B73FCCB52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9" y="405946"/>
            <a:ext cx="1460501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 Box 21">
            <a:extLst>
              <a:ext uri="{FF2B5EF4-FFF2-40B4-BE49-F238E27FC236}">
                <a16:creationId xmlns:a16="http://schemas.microsoft.com/office/drawing/2014/main" id="{DA3FC3E6-0631-2876-D398-4414BE4B2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578" y="372042"/>
            <a:ext cx="6443663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fort </a:t>
            </a: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Romainville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Lieu d’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histoire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et de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mémoire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Résistance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et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Déportation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02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2F74B-17F7-BD2C-CFB2-7948A0A85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C3DF450-7D02-B454-E69E-5BCA0E07B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3" y="431273"/>
            <a:ext cx="4264182" cy="59954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304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DB7BC-05B1-E54C-7E41-20DFDD971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7D1F32-09C6-CB7F-3280-B4F96E1C1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148454"/>
            <a:ext cx="8280400" cy="4711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27F87B4-BB71-7F4E-66B0-CFE293405532}"/>
              </a:ext>
            </a:extLst>
          </p:cNvPr>
          <p:cNvSpPr/>
          <p:nvPr/>
        </p:nvSpPr>
        <p:spPr>
          <a:xfrm>
            <a:off x="4959275" y="4346090"/>
            <a:ext cx="1290918" cy="12586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ADAC21-2C05-3D33-5DAA-62FE647045EF}"/>
              </a:ext>
            </a:extLst>
          </p:cNvPr>
          <p:cNvSpPr txBox="1"/>
          <p:nvPr/>
        </p:nvSpPr>
        <p:spPr>
          <a:xfrm>
            <a:off x="6497619" y="3216537"/>
            <a:ext cx="9251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ym typeface="Wingdings 2" panose="05020102010507070707" pitchFamily="18" charset="2"/>
              </a:rPr>
              <a:t> </a:t>
            </a:r>
            <a:r>
              <a:rPr lang="fr-FR" sz="1400" b="1" dirty="0"/>
              <a:t>Bondy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131BF2-CB57-D332-2F68-A99885150FEF}"/>
              </a:ext>
            </a:extLst>
          </p:cNvPr>
          <p:cNvSpPr txBox="1"/>
          <p:nvPr/>
        </p:nvSpPr>
        <p:spPr>
          <a:xfrm>
            <a:off x="2183802" y="2847205"/>
            <a:ext cx="13016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ym typeface="Wingdings 2" panose="05020102010507070707" pitchFamily="18" charset="2"/>
              </a:rPr>
              <a:t> </a:t>
            </a:r>
            <a:r>
              <a:rPr lang="fr-FR" sz="1400" b="1" dirty="0"/>
              <a:t>Aubervilliers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3721B6-5845-5773-180C-32CA480470C5}"/>
              </a:ext>
            </a:extLst>
          </p:cNvPr>
          <p:cNvSpPr txBox="1"/>
          <p:nvPr/>
        </p:nvSpPr>
        <p:spPr>
          <a:xfrm>
            <a:off x="4733367" y="3026478"/>
            <a:ext cx="1301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ym typeface="Wingdings 2" panose="05020102010507070707" pitchFamily="18" charset="2"/>
              </a:rPr>
              <a:t> </a:t>
            </a:r>
            <a:r>
              <a:rPr lang="fr-FR" sz="1400" b="1" dirty="0"/>
              <a:t>Bobigny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B497001-3BBB-C784-44A7-05FCB468C45A}"/>
              </a:ext>
            </a:extLst>
          </p:cNvPr>
          <p:cNvSpPr txBox="1"/>
          <p:nvPr/>
        </p:nvSpPr>
        <p:spPr>
          <a:xfrm>
            <a:off x="2743199" y="4161424"/>
            <a:ext cx="8390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Pantin</a:t>
            </a:r>
            <a:r>
              <a:rPr lang="fr-FR" dirty="0">
                <a:sym typeface="Wingdings 2" panose="05020102010507070707" pitchFamily="18" charset="2"/>
              </a:rPr>
              <a:t> </a:t>
            </a:r>
            <a:endParaRPr lang="fr-FR" sz="1400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08C9F0F-61B0-AE19-7F89-0DEFE475AD0D}"/>
              </a:ext>
            </a:extLst>
          </p:cNvPr>
          <p:cNvSpPr/>
          <p:nvPr/>
        </p:nvSpPr>
        <p:spPr>
          <a:xfrm flipV="1">
            <a:off x="3544645" y="4315605"/>
            <a:ext cx="247428" cy="2151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100771B-9CC7-ECC0-A27B-9FF853419FE8}"/>
              </a:ext>
            </a:extLst>
          </p:cNvPr>
          <p:cNvSpPr txBox="1"/>
          <p:nvPr/>
        </p:nvSpPr>
        <p:spPr>
          <a:xfrm>
            <a:off x="416859" y="341631"/>
            <a:ext cx="650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lieux d’histoire et de mémoire de la Résistance </a:t>
            </a:r>
          </a:p>
          <a:p>
            <a:r>
              <a:rPr lang="fr-FR" b="1" dirty="0"/>
              <a:t>et de la Déportation en Seine-Saint-Denis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B63F064-DB54-7E47-2A6B-0CFA0CD4002B}"/>
              </a:ext>
            </a:extLst>
          </p:cNvPr>
          <p:cNvSpPr txBox="1"/>
          <p:nvPr/>
        </p:nvSpPr>
        <p:spPr>
          <a:xfrm>
            <a:off x="7187079" y="4053706"/>
            <a:ext cx="14416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vers l’Allemagne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6958D0C-F02E-0FBA-CE17-E89B1349C13E}"/>
              </a:ext>
            </a:extLst>
          </p:cNvPr>
          <p:cNvSpPr txBox="1"/>
          <p:nvPr/>
        </p:nvSpPr>
        <p:spPr>
          <a:xfrm>
            <a:off x="431800" y="1990031"/>
            <a:ext cx="14416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vers Compiègne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7F45E9A-A752-2F5A-25AF-93FB2772F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221" y="439035"/>
            <a:ext cx="1980979" cy="2785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E0A093A-0A50-554F-E926-673D1D77EFC2}"/>
              </a:ext>
            </a:extLst>
          </p:cNvPr>
          <p:cNvSpPr/>
          <p:nvPr/>
        </p:nvSpPr>
        <p:spPr>
          <a:xfrm>
            <a:off x="5237479" y="1990031"/>
            <a:ext cx="1290918" cy="12586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A9D6EFC-E3CE-D26D-3A8A-29483ABA3958}"/>
              </a:ext>
            </a:extLst>
          </p:cNvPr>
          <p:cNvSpPr/>
          <p:nvPr/>
        </p:nvSpPr>
        <p:spPr>
          <a:xfrm>
            <a:off x="3443944" y="2471570"/>
            <a:ext cx="1290918" cy="12586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C337DAD-D789-2B32-7BB6-0141F88C47DC}"/>
              </a:ext>
            </a:extLst>
          </p:cNvPr>
          <p:cNvSpPr/>
          <p:nvPr/>
        </p:nvSpPr>
        <p:spPr>
          <a:xfrm>
            <a:off x="2253727" y="2979869"/>
            <a:ext cx="1290918" cy="12586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060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C25376F-1D2F-1C24-6429-92415FF63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" y="628157"/>
            <a:ext cx="8563087" cy="560168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9CE7A4E-6DD5-A101-0755-F4A990AB8FEB}"/>
              </a:ext>
            </a:extLst>
          </p:cNvPr>
          <p:cNvSpPr/>
          <p:nvPr/>
        </p:nvSpPr>
        <p:spPr>
          <a:xfrm>
            <a:off x="5165464" y="2785238"/>
            <a:ext cx="566057" cy="5715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E57C9D-C47F-F12E-4814-ACE31E21B860}"/>
              </a:ext>
            </a:extLst>
          </p:cNvPr>
          <p:cNvSpPr txBox="1"/>
          <p:nvPr/>
        </p:nvSpPr>
        <p:spPr>
          <a:xfrm>
            <a:off x="5165464" y="6297732"/>
            <a:ext cx="3763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carte allemande, début du 19</a:t>
            </a:r>
            <a:r>
              <a:rPr lang="fr-FR" sz="1600" baseline="30000" dirty="0"/>
              <a:t>e</a:t>
            </a:r>
            <a:r>
              <a:rPr lang="fr-FR" sz="1600" dirty="0"/>
              <a:t> siècle </a:t>
            </a:r>
            <a:r>
              <a:rPr lang="fr-FR" sz="1400" dirty="0"/>
              <a:t>(DR)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CF5311-81AD-96D4-0346-475A837FC23A}"/>
              </a:ext>
            </a:extLst>
          </p:cNvPr>
          <p:cNvSpPr txBox="1"/>
          <p:nvPr/>
        </p:nvSpPr>
        <p:spPr>
          <a:xfrm>
            <a:off x="2767404" y="190936"/>
            <a:ext cx="3609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/>
              <a:t>Un des forts de la défense de Paris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964411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296C205-3F56-5812-4853-F47AE6489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1" y="617266"/>
            <a:ext cx="8072197" cy="56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80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44F88-F36C-B3A3-5B9C-6D4516188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DB0EC5-89CA-84FC-EE39-ACCFBE8D6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3" y="474945"/>
            <a:ext cx="8493714" cy="590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50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9EF0B-F692-8828-BB75-D7F7F292E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83D7687-B082-759B-D17F-86A9743A2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" y="514124"/>
            <a:ext cx="8261482" cy="58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02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BC4D2-F950-B5B9-759C-A048BF236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97C374-78B0-7180-8B9D-8FD1B925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4" y="512466"/>
            <a:ext cx="8248071" cy="58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66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1FC5D-FAE6-2E45-6000-1A39FEA08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47303A-E7FF-AE01-9513-51556F546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6" y="475630"/>
            <a:ext cx="8336647" cy="59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76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2E5243-9141-2746-7A4C-FD12C6154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0060"/>
            <a:ext cx="8267700" cy="583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7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43407-7972-A36A-5B8D-2214580B1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885683-CDA8-0C01-3107-D00B253BD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4" y="480316"/>
            <a:ext cx="8346652" cy="589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21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EC4DD-907B-B8AA-903C-F5B241A06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0A45C2C-B936-F671-DB6C-C954E0716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6" y="1943100"/>
            <a:ext cx="3663835" cy="43946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169FA24F-6D0C-9E77-8C09-7DF984191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6440" y="2841625"/>
            <a:ext cx="3987801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800" b="1" dirty="0">
                <a:solidFill>
                  <a:srgbClr val="C00000"/>
                </a:solidFill>
                <a:latin typeface="Calibri" panose="020F0502020204030204" pitchFamily="34" charset="0"/>
              </a:rPr>
              <a:t>Réflexion</a:t>
            </a:r>
            <a:r>
              <a:rPr lang="fr-FR" altLang="fr-FR" sz="3800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fr-FR" altLang="fr-FR" sz="3800" b="1" dirty="0">
                <a:solidFill>
                  <a:srgbClr val="C00000"/>
                </a:solidFill>
                <a:latin typeface="Calibri" panose="020F0502020204030204" pitchFamily="34" charset="0"/>
              </a:rPr>
              <a:t>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xpérimentation</a:t>
            </a: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800" dirty="0">
                <a:solidFill>
                  <a:srgbClr val="C00000"/>
                </a:solidFill>
                <a:latin typeface="Calibri" panose="020F0502020204030204" pitchFamily="34" charset="0"/>
              </a:rPr>
              <a:t>et </a:t>
            </a:r>
            <a:r>
              <a:rPr lang="fr-FR" altLang="fr-FR" sz="3800" b="1" dirty="0">
                <a:solidFill>
                  <a:srgbClr val="C00000"/>
                </a:solidFill>
                <a:latin typeface="Calibri" panose="020F0502020204030204" pitchFamily="34" charset="0"/>
              </a:rPr>
              <a:t>programmation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pédagogiques</a:t>
            </a:r>
            <a:endParaRPr kumimoji="0" lang="fr-FR" altLang="fr-FR" sz="3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BFD8C31-DB91-DFA8-7EDB-336F17538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9" y="405946"/>
            <a:ext cx="1460501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 Box 21">
            <a:extLst>
              <a:ext uri="{FF2B5EF4-FFF2-40B4-BE49-F238E27FC236}">
                <a16:creationId xmlns:a16="http://schemas.microsoft.com/office/drawing/2014/main" id="{50432E4A-D950-3118-E863-2C8703485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578" y="372042"/>
            <a:ext cx="6443663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fort </a:t>
            </a: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Romainville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Lieu d’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histoire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et de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mémoire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Résistance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et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Déportation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48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0F8B5-E190-5887-B51E-D9AF334EC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0">
            <a:extLst>
              <a:ext uri="{FF2B5EF4-FFF2-40B4-BE49-F238E27FC236}">
                <a16:creationId xmlns:a16="http://schemas.microsoft.com/office/drawing/2014/main" id="{F2844A5B-921C-16B4-F23C-101F032AC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589761"/>
            <a:ext cx="7569200" cy="567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algn="ctr"/>
            <a:r>
              <a:rPr lang="fr-FR" sz="2800" b="1" kern="50" dirty="0">
                <a:solidFill>
                  <a:srgbClr val="C00000"/>
                </a:solidFill>
                <a:ea typeface="Arial" panose="020B0604020202020204" pitchFamily="34" charset="0"/>
              </a:rPr>
              <a:t>Enjeux</a:t>
            </a:r>
            <a:endParaRPr lang="fr-FR" sz="2800" kern="50" dirty="0">
              <a:solidFill>
                <a:srgbClr val="C00000"/>
              </a:solidFill>
              <a:ea typeface="Arial" panose="020B0604020202020204" pitchFamily="34" charset="0"/>
            </a:endParaRPr>
          </a:p>
          <a:p>
            <a:pPr algn="just"/>
            <a:endParaRPr lang="fr-FR" sz="2000" kern="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77800" indent="-177800" algn="just">
              <a:spcBef>
                <a:spcPts val="600"/>
              </a:spcBef>
              <a:spcAft>
                <a:spcPts val="600"/>
              </a:spcAft>
            </a:pPr>
            <a:r>
              <a:rPr lang="fr-FR" sz="2000" b="1" kern="50" dirty="0">
                <a:solidFill>
                  <a:srgbClr val="C00000"/>
                </a:solidFill>
                <a:effectLst/>
                <a:ea typeface="Arial" panose="020B0604020202020204" pitchFamily="34" charset="0"/>
                <a:sym typeface="Wingdings 3" panose="05040102010807070707" pitchFamily="18" charset="2"/>
              </a:rPr>
              <a:t></a:t>
            </a:r>
            <a:r>
              <a:rPr lang="fr-F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fr-FR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Transmettre</a:t>
            </a:r>
            <a:r>
              <a:rPr lang="fr-F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l’histoire et la mémoire de la Résistance et de la Déportation</a:t>
            </a:r>
          </a:p>
          <a:p>
            <a:pPr marL="177800" indent="-177800" algn="just">
              <a:spcBef>
                <a:spcPts val="600"/>
              </a:spcBef>
              <a:spcAft>
                <a:spcPts val="600"/>
              </a:spcAft>
            </a:pPr>
            <a:r>
              <a:rPr lang="fr-FR" sz="2000" b="1" kern="50" dirty="0">
                <a:solidFill>
                  <a:srgbClr val="C00000"/>
                </a:solidFill>
                <a:effectLst/>
                <a:ea typeface="Arial" panose="020B0604020202020204" pitchFamily="34" charset="0"/>
                <a:sym typeface="Wingdings 3" panose="05040102010807070707" pitchFamily="18" charset="2"/>
              </a:rPr>
              <a:t></a:t>
            </a:r>
            <a:r>
              <a:rPr lang="fr-FR" sz="2000" b="1" kern="50" dirty="0">
                <a:effectLst/>
                <a:ea typeface="Arial" panose="020B0604020202020204" pitchFamily="34" charset="0"/>
              </a:rPr>
              <a:t> </a:t>
            </a:r>
            <a:r>
              <a:rPr lang="fr-FR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Explorer</a:t>
            </a:r>
            <a:r>
              <a:rPr lang="fr-F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l’art comme vecteur de transmission historique</a:t>
            </a:r>
          </a:p>
          <a:p>
            <a:pPr marL="177800" indent="-177800" algn="just">
              <a:spcBef>
                <a:spcPts val="600"/>
              </a:spcBef>
              <a:spcAft>
                <a:spcPts val="600"/>
              </a:spcAft>
            </a:pPr>
            <a:r>
              <a:rPr lang="fr-FR" sz="2000" b="1" kern="50" dirty="0">
                <a:solidFill>
                  <a:srgbClr val="C00000"/>
                </a:solidFill>
                <a:effectLst/>
                <a:ea typeface="Arial" panose="020B0604020202020204" pitchFamily="34" charset="0"/>
                <a:sym typeface="Wingdings 3" panose="05040102010807070707" pitchFamily="18" charset="2"/>
              </a:rPr>
              <a:t></a:t>
            </a:r>
            <a:r>
              <a:rPr lang="fr-FR" sz="2000" b="1" kern="50" dirty="0">
                <a:effectLst/>
                <a:ea typeface="Arial" panose="020B0604020202020204" pitchFamily="34" charset="0"/>
              </a:rPr>
              <a:t> </a:t>
            </a:r>
            <a:r>
              <a:rPr lang="fr-FR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Éveiller</a:t>
            </a:r>
            <a:r>
              <a:rPr lang="fr-F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une conscience citoyenne en outillant les élèves et les </a:t>
            </a:r>
            <a:r>
              <a:rPr lang="fr-FR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enseignant·e·s</a:t>
            </a:r>
            <a:r>
              <a:rPr lang="fr-F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pour comprendre l’histoire d’hier et celle d’aujourd’hui, notamment en matière de lutte contre le racisme et l’antisémitisme.</a:t>
            </a:r>
          </a:p>
          <a:p>
            <a:pPr marL="177800" indent="-177800" algn="just">
              <a:spcBef>
                <a:spcPts val="600"/>
              </a:spcBef>
              <a:spcAft>
                <a:spcPts val="600"/>
              </a:spcAft>
            </a:pPr>
            <a:r>
              <a:rPr lang="fr-FR" sz="2000" b="1" kern="50" dirty="0">
                <a:solidFill>
                  <a:srgbClr val="C00000"/>
                </a:solidFill>
                <a:effectLst/>
                <a:ea typeface="Arial" panose="020B0604020202020204" pitchFamily="34" charset="0"/>
                <a:sym typeface="Wingdings 3" panose="05040102010807070707" pitchFamily="18" charset="2"/>
              </a:rPr>
              <a:t></a:t>
            </a:r>
            <a:r>
              <a:rPr lang="fr-FR" sz="2000" b="1" kern="50" dirty="0">
                <a:effectLst/>
                <a:ea typeface="Arial" panose="020B0604020202020204" pitchFamily="34" charset="0"/>
              </a:rPr>
              <a:t> </a:t>
            </a:r>
            <a:r>
              <a:rPr lang="fr-FR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Associer</a:t>
            </a:r>
            <a:r>
              <a:rPr lang="fr-F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plusieurs lieux de mémoire de la Seine-Saint-Denis au projet d’éducation artistique et culturelle (sans qu’ils soient forcément les porteurs de la résidence)</a:t>
            </a:r>
          </a:p>
          <a:p>
            <a:pPr marL="177800" indent="-177800" algn="just">
              <a:spcBef>
                <a:spcPts val="600"/>
              </a:spcBef>
              <a:spcAft>
                <a:spcPts val="600"/>
              </a:spcAft>
            </a:pPr>
            <a:r>
              <a:rPr lang="fr-FR" sz="2000" b="1" kern="50" dirty="0">
                <a:solidFill>
                  <a:srgbClr val="C00000"/>
                </a:solidFill>
                <a:effectLst/>
                <a:ea typeface="Arial" panose="020B0604020202020204" pitchFamily="34" charset="0"/>
                <a:sym typeface="Wingdings 3" panose="05040102010807070707" pitchFamily="18" charset="2"/>
              </a:rPr>
              <a:t></a:t>
            </a:r>
            <a:r>
              <a:rPr lang="fr-FR" sz="2000" b="1" kern="50" dirty="0">
                <a:effectLst/>
                <a:ea typeface="Arial" panose="020B0604020202020204" pitchFamily="34" charset="0"/>
              </a:rPr>
              <a:t> </a:t>
            </a:r>
            <a:r>
              <a:rPr lang="fr-FR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Assurer</a:t>
            </a:r>
            <a:r>
              <a:rPr lang="fr-F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la pédagogie des projets et inscrire la démarche au sein du programme d’EMC et d’Histoire et du parcours citoyen de l’élève </a:t>
            </a:r>
          </a:p>
          <a:p>
            <a:pPr marL="177800" indent="-177800" algn="just">
              <a:spcBef>
                <a:spcPts val="600"/>
              </a:spcBef>
              <a:spcAft>
                <a:spcPts val="600"/>
              </a:spcAft>
            </a:pPr>
            <a:r>
              <a:rPr lang="fr-FR" sz="2000" b="1" kern="50" dirty="0">
                <a:solidFill>
                  <a:srgbClr val="C00000"/>
                </a:solidFill>
                <a:effectLst/>
                <a:ea typeface="Arial" panose="020B0604020202020204" pitchFamily="34" charset="0"/>
                <a:sym typeface="Wingdings 3" panose="05040102010807070707" pitchFamily="18" charset="2"/>
              </a:rPr>
              <a:t></a:t>
            </a:r>
            <a:r>
              <a:rPr lang="fr-FR" sz="2000" b="1" kern="50" dirty="0">
                <a:effectLst/>
                <a:ea typeface="Arial" panose="020B0604020202020204" pitchFamily="34" charset="0"/>
              </a:rPr>
              <a:t> </a:t>
            </a:r>
            <a:r>
              <a:rPr lang="fr-FR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Travailler </a:t>
            </a:r>
            <a:r>
              <a:rPr lang="fr-F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l’histoire locale</a:t>
            </a:r>
            <a:endParaRPr lang="fr-FR" sz="20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69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5DF-26F3-03A6-935C-B76A58FF1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55EC4FC-BE25-9633-F67C-94FB38317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2" y="520699"/>
            <a:ext cx="6876435" cy="5163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9098508-06E9-115D-7A41-69540A5C5C45}"/>
              </a:ext>
            </a:extLst>
          </p:cNvPr>
          <p:cNvSpPr txBox="1"/>
          <p:nvPr/>
        </p:nvSpPr>
        <p:spPr>
          <a:xfrm>
            <a:off x="1133781" y="5833682"/>
            <a:ext cx="6876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Test de l’atelier avec des collégiens d’établissements de Seine-Saint-Denis </a:t>
            </a:r>
          </a:p>
          <a:p>
            <a:r>
              <a:rPr lang="fr-FR" sz="1600" dirty="0"/>
              <a:t>en novembre 2023 </a:t>
            </a:r>
            <a:r>
              <a:rPr lang="fr-FR" sz="1400" dirty="0"/>
              <a:t>(photo EB)</a:t>
            </a:r>
          </a:p>
        </p:txBody>
      </p:sp>
    </p:spTree>
    <p:extLst>
      <p:ext uri="{BB962C8B-B14F-4D97-AF65-F5344CB8AC3E}">
        <p14:creationId xmlns:p14="http://schemas.microsoft.com/office/powerpoint/2010/main" val="2837787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4ABBED8-52A4-2BB0-A815-637374A30D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1" b="2063"/>
          <a:stretch/>
        </p:blipFill>
        <p:spPr>
          <a:xfrm>
            <a:off x="4067691" y="1513114"/>
            <a:ext cx="4415315" cy="47570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A94729-0B8F-6EF3-E2A4-BA7B3C1BC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" y="598714"/>
            <a:ext cx="3028586" cy="1981200"/>
          </a:xfrm>
          <a:prstGeom prst="rect">
            <a:avLst/>
          </a:prstGeom>
        </p:spPr>
      </p:pic>
      <p:sp>
        <p:nvSpPr>
          <p:cNvPr id="8" name="Flèche : courbe vers le bas 7">
            <a:extLst>
              <a:ext uri="{FF2B5EF4-FFF2-40B4-BE49-F238E27FC236}">
                <a16:creationId xmlns:a16="http://schemas.microsoft.com/office/drawing/2014/main" id="{C4E6D4EA-252D-7093-46F4-CC1D80544026}"/>
              </a:ext>
            </a:extLst>
          </p:cNvPr>
          <p:cNvSpPr/>
          <p:nvPr/>
        </p:nvSpPr>
        <p:spPr>
          <a:xfrm>
            <a:off x="2249715" y="754447"/>
            <a:ext cx="3691338" cy="620782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1C57CF2-8733-B9F8-B277-F87D8D111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347" y="1342275"/>
            <a:ext cx="222540" cy="23222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AD8DBAE-F74F-8A62-7AF2-4CAD4060B8C4}"/>
              </a:ext>
            </a:extLst>
          </p:cNvPr>
          <p:cNvSpPr txBox="1"/>
          <p:nvPr/>
        </p:nvSpPr>
        <p:spPr>
          <a:xfrm>
            <a:off x="1172583" y="5457742"/>
            <a:ext cx="2710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/>
              <a:t>Plan du fort de Romainville,</a:t>
            </a:r>
          </a:p>
          <a:p>
            <a:pPr algn="r"/>
            <a:r>
              <a:rPr lang="fr-FR" sz="1600" dirty="0"/>
              <a:t>fin du 19</a:t>
            </a:r>
            <a:r>
              <a:rPr lang="fr-FR" sz="1600" baseline="30000" dirty="0"/>
              <a:t>e</a:t>
            </a:r>
            <a:r>
              <a:rPr lang="fr-FR" sz="1600" dirty="0"/>
              <a:t> siècle </a:t>
            </a:r>
          </a:p>
          <a:p>
            <a:pPr algn="r"/>
            <a:r>
              <a:rPr lang="fr-FR" sz="1400" dirty="0"/>
              <a:t>(Service historique de la Défense)  </a:t>
            </a:r>
          </a:p>
        </p:txBody>
      </p:sp>
    </p:spTree>
    <p:extLst>
      <p:ext uri="{BB962C8B-B14F-4D97-AF65-F5344CB8AC3E}">
        <p14:creationId xmlns:p14="http://schemas.microsoft.com/office/powerpoint/2010/main" val="2604398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44561AF-69F2-D943-DF9C-33B1F8F25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59" y="440157"/>
            <a:ext cx="4185599" cy="5920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4E9835-EE99-AFCA-B4BC-E7481A1D0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0" y="440157"/>
            <a:ext cx="4185599" cy="59205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51019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FD305-E0A8-64E7-04A8-CD44C47EE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8B3FF3-B5B8-77A8-8745-840C511C7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518774"/>
            <a:ext cx="4114800" cy="58204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B4B3E3-0AEF-8F4D-EB1D-C3D7858A5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518773"/>
            <a:ext cx="4114800" cy="58204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4132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C7F0858-E47E-62D1-AA38-345A364FE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9" y="495300"/>
            <a:ext cx="4147991" cy="586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09BAAC-8435-AA8B-EB19-13EA6BBAB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59" y="495300"/>
            <a:ext cx="4147992" cy="58674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6091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6915D-5862-29C5-7424-FFD5F5EED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73497B1-3D4C-7266-47B3-CCBB085E6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3" y="441325"/>
            <a:ext cx="4224307" cy="5975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D8F44E-E222-647E-E1FA-6D446081E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94766" y="2012950"/>
            <a:ext cx="3771783" cy="2832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3987A8-338F-8B07-E147-9F72EC7739C7}"/>
              </a:ext>
            </a:extLst>
          </p:cNvPr>
          <p:cNvSpPr/>
          <p:nvPr/>
        </p:nvSpPr>
        <p:spPr>
          <a:xfrm rot="21313080">
            <a:off x="5113215" y="2158688"/>
            <a:ext cx="3157507" cy="99350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607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E012F-DD8B-A288-E2C7-D654D4D19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49" y="503796"/>
            <a:ext cx="7002324" cy="5257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75270CA-C7AB-09AE-0879-265F1550CFA5}"/>
              </a:ext>
            </a:extLst>
          </p:cNvPr>
          <p:cNvSpPr txBox="1"/>
          <p:nvPr/>
        </p:nvSpPr>
        <p:spPr>
          <a:xfrm>
            <a:off x="1242638" y="5910943"/>
            <a:ext cx="6876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/>
              <a:t>Présentation des graffitis par les élèves dans la casemate 17, </a:t>
            </a:r>
          </a:p>
          <a:p>
            <a:pPr algn="r"/>
            <a:r>
              <a:rPr lang="fr-FR" sz="1600" dirty="0"/>
              <a:t>en novembre 2023 </a:t>
            </a:r>
            <a:r>
              <a:rPr lang="fr-FR" sz="1400" dirty="0"/>
              <a:t>(photo EB)</a:t>
            </a:r>
          </a:p>
        </p:txBody>
      </p:sp>
    </p:spTree>
    <p:extLst>
      <p:ext uri="{BB962C8B-B14F-4D97-AF65-F5344CB8AC3E}">
        <p14:creationId xmlns:p14="http://schemas.microsoft.com/office/powerpoint/2010/main" val="4170840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9C649B8-2D87-594F-620D-EF16FE516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" y="1128298"/>
            <a:ext cx="3463925" cy="106582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0127C4C-FF13-7503-2E04-7AE6454A6C62}"/>
              </a:ext>
            </a:extLst>
          </p:cNvPr>
          <p:cNvSpPr txBox="1"/>
          <p:nvPr/>
        </p:nvSpPr>
        <p:spPr>
          <a:xfrm>
            <a:off x="1639887" y="2194121"/>
            <a:ext cx="156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20</a:t>
            </a:r>
            <a:r>
              <a:rPr lang="fr-FR" sz="2400" b="1" dirty="0"/>
              <a:t>23</a:t>
            </a:r>
            <a:r>
              <a:rPr lang="fr-FR" sz="2400" dirty="0"/>
              <a:t>-20</a:t>
            </a:r>
            <a:r>
              <a:rPr lang="fr-FR" sz="2400" b="1" dirty="0"/>
              <a:t>24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9BFE73B-A63C-A47D-666C-A10BF41AB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604390"/>
            <a:ext cx="4241801" cy="5649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A86EB6D-2420-E258-91A0-EC519D634324}"/>
              </a:ext>
            </a:extLst>
          </p:cNvPr>
          <p:cNvSpPr txBox="1"/>
          <p:nvPr/>
        </p:nvSpPr>
        <p:spPr>
          <a:xfrm>
            <a:off x="742950" y="4332216"/>
            <a:ext cx="335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/>
              <a:t>« Onze femmes </a:t>
            </a:r>
          </a:p>
          <a:p>
            <a:pPr algn="r"/>
            <a:r>
              <a:rPr lang="fr-FR" b="1" dirty="0"/>
              <a:t>dans l’enfer de Ravensbrück »</a:t>
            </a:r>
          </a:p>
          <a:p>
            <a:pPr algn="r"/>
            <a:r>
              <a:rPr lang="fr-FR" dirty="0"/>
              <a:t>Travail collectif </a:t>
            </a:r>
          </a:p>
          <a:p>
            <a:pPr algn="r"/>
            <a:r>
              <a:rPr lang="fr-FR" dirty="0"/>
              <a:t>du collège Camille </a:t>
            </a:r>
            <a:r>
              <a:rPr lang="fr-FR" dirty="0" err="1"/>
              <a:t>Pissaro</a:t>
            </a:r>
            <a:r>
              <a:rPr lang="fr-FR" dirty="0"/>
              <a:t> </a:t>
            </a:r>
          </a:p>
          <a:p>
            <a:pPr algn="r"/>
            <a:r>
              <a:rPr lang="fr-FR" dirty="0"/>
              <a:t>de Saint-Maur-des-Fossés (94)</a:t>
            </a:r>
          </a:p>
          <a:p>
            <a:pPr algn="r"/>
            <a:r>
              <a:rPr lang="fr-FR" dirty="0"/>
              <a:t>Prix national 2024</a:t>
            </a:r>
          </a:p>
          <a:p>
            <a:pPr algn="r"/>
            <a:r>
              <a:rPr lang="fr-FR" sz="1600" dirty="0"/>
              <a:t>(photo EB)</a:t>
            </a:r>
          </a:p>
        </p:txBody>
      </p:sp>
    </p:spTree>
    <p:extLst>
      <p:ext uri="{BB962C8B-B14F-4D97-AF65-F5344CB8AC3E}">
        <p14:creationId xmlns:p14="http://schemas.microsoft.com/office/powerpoint/2010/main" val="20538137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655DD-1F7E-FB0B-4FBB-F29071995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F9B33E2-B3FA-DE76-3217-2FC81FD7D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8" y="381000"/>
            <a:ext cx="3185372" cy="4242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4D59013-BA39-7B33-DFAE-751A38CF6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381000"/>
            <a:ext cx="3071072" cy="4051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5E4A74-B10B-85EA-1150-BA842D9DA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92" y="3429000"/>
            <a:ext cx="2574716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9953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09EE8C-DB6A-7EBB-AC5F-BA59F9F4F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6" y="320255"/>
            <a:ext cx="8827268" cy="621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27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D4D2B75-DA70-7692-26D7-62A89755C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9433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3E6621-CEEF-40AE-BD2C-23C8F15F1EA1}"/>
              </a:ext>
            </a:extLst>
          </p:cNvPr>
          <p:cNvSpPr txBox="1"/>
          <p:nvPr/>
        </p:nvSpPr>
        <p:spPr>
          <a:xfrm>
            <a:off x="5452947" y="5208549"/>
            <a:ext cx="322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Exposition </a:t>
            </a:r>
          </a:p>
          <a:p>
            <a:r>
              <a:rPr lang="fr-FR" sz="1600" i="1" dirty="0"/>
              <a:t>Femmes en résistance et en déportation. Graffitis pour mémoire.</a:t>
            </a:r>
          </a:p>
          <a:p>
            <a:r>
              <a:rPr lang="fr-FR" sz="1600" dirty="0"/>
              <a:t>Les Invalides, 8 mars 2025</a:t>
            </a:r>
          </a:p>
          <a:p>
            <a:r>
              <a:rPr lang="fr-FR" sz="1400" dirty="0"/>
              <a:t>(photo EB)</a:t>
            </a:r>
          </a:p>
        </p:txBody>
      </p:sp>
    </p:spTree>
    <p:extLst>
      <p:ext uri="{BB962C8B-B14F-4D97-AF65-F5344CB8AC3E}">
        <p14:creationId xmlns:p14="http://schemas.microsoft.com/office/powerpoint/2010/main" val="1889138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A371EE6-9D2E-87C9-EFE6-61AA1AF8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35426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1ED1322-2464-AB69-A651-DC9C9A514697}"/>
              </a:ext>
            </a:extLst>
          </p:cNvPr>
          <p:cNvSpPr txBox="1"/>
          <p:nvPr/>
        </p:nvSpPr>
        <p:spPr>
          <a:xfrm>
            <a:off x="5003211" y="1734874"/>
            <a:ext cx="3810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0070C0"/>
                </a:solidFill>
              </a:rPr>
              <a:t>festivallaresistanceaucinema.fr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F42BD-782F-4A20-1D2F-6F6E6DCE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886" y="911110"/>
            <a:ext cx="3930650" cy="8237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F03149-502A-8BDF-DAA1-334D445C8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587" y="3690145"/>
            <a:ext cx="3036514" cy="12543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B8A3182-B218-295E-7180-D99A61742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587" y="5375373"/>
            <a:ext cx="888093" cy="114303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A0154B5-3E39-C93F-76E4-A3615D714C99}"/>
              </a:ext>
            </a:extLst>
          </p:cNvPr>
          <p:cNvSpPr txBox="1"/>
          <p:nvPr/>
        </p:nvSpPr>
        <p:spPr>
          <a:xfrm>
            <a:off x="6361653" y="5375373"/>
            <a:ext cx="22981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Amis de la Fondation pour la Mémoire de la Déportation / AFMD</a:t>
            </a:r>
          </a:p>
          <a:p>
            <a:r>
              <a:rPr lang="fr-FR" sz="2000" b="1" dirty="0"/>
              <a:t>AFMD 93</a:t>
            </a:r>
          </a:p>
        </p:txBody>
      </p:sp>
    </p:spTree>
    <p:extLst>
      <p:ext uri="{BB962C8B-B14F-4D97-AF65-F5344CB8AC3E}">
        <p14:creationId xmlns:p14="http://schemas.microsoft.com/office/powerpoint/2010/main" val="288824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0AD61FA-4114-7E9A-1674-12575EC0C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93" y="383263"/>
            <a:ext cx="5150036" cy="6103597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645FB08-E127-3368-62A0-3C63F8FB3587}"/>
              </a:ext>
            </a:extLst>
          </p:cNvPr>
          <p:cNvSpPr txBox="1"/>
          <p:nvPr/>
        </p:nvSpPr>
        <p:spPr>
          <a:xfrm>
            <a:off x="3997362" y="5274101"/>
            <a:ext cx="185031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/>
              <a:t>Zone occupée</a:t>
            </a:r>
          </a:p>
          <a:p>
            <a:endParaRPr lang="fr-FR" sz="1200" dirty="0"/>
          </a:p>
          <a:p>
            <a:r>
              <a:rPr lang="fr-FR" sz="1200" b="1" dirty="0"/>
              <a:t>Zone non occupée</a:t>
            </a:r>
          </a:p>
          <a:p>
            <a:r>
              <a:rPr lang="fr-FR" sz="1200" dirty="0"/>
              <a:t>(envahie par les Allemands en novembre 1942)</a:t>
            </a:r>
          </a:p>
          <a:p>
            <a:r>
              <a:rPr lang="fr-FR" sz="1200" b="1" dirty="0"/>
              <a:t>Ligne de démarcation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29D095-EF77-D0EA-0DCA-34AD4378032B}"/>
              </a:ext>
            </a:extLst>
          </p:cNvPr>
          <p:cNvSpPr txBox="1"/>
          <p:nvPr/>
        </p:nvSpPr>
        <p:spPr>
          <a:xfrm>
            <a:off x="6338046" y="5227934"/>
            <a:ext cx="2418679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/>
              <a:t>Zone annexée par l’Allemagne</a:t>
            </a:r>
          </a:p>
          <a:p>
            <a:endParaRPr lang="fr-FR" sz="1500" dirty="0"/>
          </a:p>
          <a:p>
            <a:r>
              <a:rPr lang="fr-FR" sz="1200" b="1" dirty="0"/>
              <a:t>Territoires occupés par l’Italie</a:t>
            </a:r>
          </a:p>
          <a:p>
            <a:endParaRPr lang="fr-FR" sz="1500" b="1" dirty="0"/>
          </a:p>
          <a:p>
            <a:r>
              <a:rPr lang="fr-FR" sz="1200" b="1" dirty="0"/>
              <a:t>Zone rattachée au commandement allemand de Bruxelles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AA9B7-FCD0-0D72-FDBB-CCC04E9DEF58}"/>
              </a:ext>
            </a:extLst>
          </p:cNvPr>
          <p:cNvSpPr/>
          <p:nvPr/>
        </p:nvSpPr>
        <p:spPr>
          <a:xfrm>
            <a:off x="3506993" y="383263"/>
            <a:ext cx="5150036" cy="61035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EDDFC4-5B95-CE26-A7C9-1BB0689E0D1F}"/>
              </a:ext>
            </a:extLst>
          </p:cNvPr>
          <p:cNvSpPr txBox="1"/>
          <p:nvPr/>
        </p:nvSpPr>
        <p:spPr>
          <a:xfrm>
            <a:off x="631824" y="806823"/>
            <a:ext cx="277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La France en 1940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91D610E-B416-3866-2033-E816A5E01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4" y="2158522"/>
            <a:ext cx="3463933" cy="2239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E9B1770-AAE4-DBBE-4949-D085B7734F7F}"/>
              </a:ext>
            </a:extLst>
          </p:cNvPr>
          <p:cNvSpPr txBox="1"/>
          <p:nvPr/>
        </p:nvSpPr>
        <p:spPr>
          <a:xfrm rot="10800000" flipH="1" flipV="1">
            <a:off x="298402" y="4443187"/>
            <a:ext cx="2885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Allemands à Paris, juin 1940</a:t>
            </a:r>
          </a:p>
          <a:p>
            <a:r>
              <a:rPr lang="fr-FR" sz="1400" dirty="0"/>
              <a:t>(</a:t>
            </a:r>
            <a:r>
              <a:rPr lang="fr-FR" sz="1400" dirty="0" err="1"/>
              <a:t>Bundesarchiv</a:t>
            </a:r>
            <a:r>
              <a:rPr lang="fr-FR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1548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6735E-78D4-9685-AEA5-CE69BDFA5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8DACADB-5D3A-4938-F98C-25BAAC13C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56" y="1908809"/>
            <a:ext cx="2894213" cy="34715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D88E2937-BE80-CB20-9D90-8099A2940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64" y="5481888"/>
            <a:ext cx="8510271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    </a:t>
            </a:r>
            <a:r>
              <a:rPr lang="fr-FR" altLang="fr-FR" sz="2400" dirty="0">
                <a:solidFill>
                  <a:srgbClr val="C00000"/>
                </a:solidFill>
                <a:latin typeface="Calibri" panose="020F0502020204030204" pitchFamily="34" charset="0"/>
              </a:rPr>
              <a:t>www.</a:t>
            </a:r>
            <a:r>
              <a:rPr lang="fr-FR" altLang="fr-FR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me</a:t>
            </a: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morial</a:t>
            </a:r>
            <a:r>
              <a:rPr kumimoji="0" lang="fr-FR" altLang="fr-FR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fr-FR" altLang="fr-FR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national</a:t>
            </a:r>
            <a:r>
              <a:rPr lang="fr-FR" altLang="fr-FR" sz="2400" dirty="0">
                <a:solidFill>
                  <a:srgbClr val="C00000"/>
                </a:solidFill>
                <a:latin typeface="Calibri" panose="020F0502020204030204" pitchFamily="34" charset="0"/>
              </a:rPr>
              <a:t>-</a:t>
            </a:r>
            <a:r>
              <a:rPr lang="fr-FR" altLang="fr-FR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femmes</a:t>
            </a:r>
            <a:r>
              <a:rPr lang="fr-FR" altLang="fr-FR" sz="2400" dirty="0">
                <a:solidFill>
                  <a:srgbClr val="C00000"/>
                </a:solidFill>
                <a:latin typeface="Calibri" panose="020F0502020204030204" pitchFamily="34" charset="0"/>
              </a:rPr>
              <a:t>-</a:t>
            </a: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resistance</a:t>
            </a:r>
            <a:r>
              <a:rPr kumimoji="0" lang="fr-FR" altLang="fr-FR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-</a:t>
            </a: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deportation</a:t>
            </a:r>
            <a:r>
              <a:rPr kumimoji="0" lang="fr-FR" altLang="fr-FR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.fr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2553C44-7BD5-0324-8270-F1348EEDE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9" y="405946"/>
            <a:ext cx="1460501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 Box 21">
            <a:extLst>
              <a:ext uri="{FF2B5EF4-FFF2-40B4-BE49-F238E27FC236}">
                <a16:creationId xmlns:a16="http://schemas.microsoft.com/office/drawing/2014/main" id="{141CA62B-DFF0-4078-E987-395DED885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578" y="372042"/>
            <a:ext cx="6443663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fort </a:t>
            </a: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Romainville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Lieu d’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histoire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et de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mémoire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Résistance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et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Déportation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00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DAABE09-DC64-6ADC-A751-0A0F59097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148454"/>
            <a:ext cx="8280400" cy="4711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A25777F-47DF-EB99-6B13-F59DE58CBB0B}"/>
              </a:ext>
            </a:extLst>
          </p:cNvPr>
          <p:cNvSpPr/>
          <p:nvPr/>
        </p:nvSpPr>
        <p:spPr>
          <a:xfrm>
            <a:off x="4959275" y="4346090"/>
            <a:ext cx="1290918" cy="12586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1A3A78-D231-0B56-4DA8-677A63A3D684}"/>
              </a:ext>
            </a:extLst>
          </p:cNvPr>
          <p:cNvSpPr txBox="1"/>
          <p:nvPr/>
        </p:nvSpPr>
        <p:spPr>
          <a:xfrm>
            <a:off x="6497619" y="3216537"/>
            <a:ext cx="9251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ym typeface="Wingdings 2" panose="05020102010507070707" pitchFamily="18" charset="2"/>
              </a:rPr>
              <a:t> </a:t>
            </a:r>
            <a:r>
              <a:rPr lang="fr-FR" sz="1400" b="1" dirty="0"/>
              <a:t>Bondy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70C277-354E-E1C8-DC93-F44CBDF34DED}"/>
              </a:ext>
            </a:extLst>
          </p:cNvPr>
          <p:cNvSpPr txBox="1"/>
          <p:nvPr/>
        </p:nvSpPr>
        <p:spPr>
          <a:xfrm>
            <a:off x="2183802" y="2847205"/>
            <a:ext cx="13016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ym typeface="Wingdings 2" panose="05020102010507070707" pitchFamily="18" charset="2"/>
              </a:rPr>
              <a:t> </a:t>
            </a:r>
            <a:r>
              <a:rPr lang="fr-FR" sz="1400" b="1" dirty="0"/>
              <a:t>Aubervilliers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A5AA42B-C0D9-BA6A-A864-C7C24B669957}"/>
              </a:ext>
            </a:extLst>
          </p:cNvPr>
          <p:cNvSpPr txBox="1"/>
          <p:nvPr/>
        </p:nvSpPr>
        <p:spPr>
          <a:xfrm>
            <a:off x="4733367" y="3026478"/>
            <a:ext cx="1301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ym typeface="Wingdings 2" panose="05020102010507070707" pitchFamily="18" charset="2"/>
              </a:rPr>
              <a:t> </a:t>
            </a:r>
            <a:r>
              <a:rPr lang="fr-FR" sz="1400" b="1" dirty="0"/>
              <a:t>Bobigny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9F266F-7B7A-5247-022B-7BDF3BB0F7F9}"/>
              </a:ext>
            </a:extLst>
          </p:cNvPr>
          <p:cNvSpPr txBox="1"/>
          <p:nvPr/>
        </p:nvSpPr>
        <p:spPr>
          <a:xfrm>
            <a:off x="2743199" y="4161424"/>
            <a:ext cx="8390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Pantin</a:t>
            </a:r>
            <a:r>
              <a:rPr lang="fr-FR" dirty="0">
                <a:sym typeface="Wingdings 2" panose="05020102010507070707" pitchFamily="18" charset="2"/>
              </a:rPr>
              <a:t> </a:t>
            </a:r>
            <a:endParaRPr lang="fr-FR" sz="1400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F7760-7445-B678-FEDF-91487A3ABD8F}"/>
              </a:ext>
            </a:extLst>
          </p:cNvPr>
          <p:cNvSpPr/>
          <p:nvPr/>
        </p:nvSpPr>
        <p:spPr>
          <a:xfrm flipV="1">
            <a:off x="3544645" y="4315605"/>
            <a:ext cx="247428" cy="2151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DC20C3-C77A-11A8-94C8-D58E602517A3}"/>
              </a:ext>
            </a:extLst>
          </p:cNvPr>
          <p:cNvSpPr txBox="1"/>
          <p:nvPr/>
        </p:nvSpPr>
        <p:spPr>
          <a:xfrm>
            <a:off x="1320500" y="488648"/>
            <a:ext cx="650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Un lieu de détention connecté au réseau ferroviaire à l’Est de Paris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853BAC5-DB74-3851-B2AA-B4EB4661383F}"/>
              </a:ext>
            </a:extLst>
          </p:cNvPr>
          <p:cNvSpPr txBox="1"/>
          <p:nvPr/>
        </p:nvSpPr>
        <p:spPr>
          <a:xfrm>
            <a:off x="7187079" y="4053706"/>
            <a:ext cx="14416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vers l’Allemagne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6B1C24A-D983-57AD-2D35-BF4EE7E8EC68}"/>
              </a:ext>
            </a:extLst>
          </p:cNvPr>
          <p:cNvSpPr txBox="1"/>
          <p:nvPr/>
        </p:nvSpPr>
        <p:spPr>
          <a:xfrm>
            <a:off x="431800" y="1990031"/>
            <a:ext cx="14416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vers Compiègne</a:t>
            </a:r>
          </a:p>
        </p:txBody>
      </p:sp>
    </p:spTree>
    <p:extLst>
      <p:ext uri="{BB962C8B-B14F-4D97-AF65-F5344CB8AC3E}">
        <p14:creationId xmlns:p14="http://schemas.microsoft.com/office/powerpoint/2010/main" val="1981756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BBAE5EE-D337-477C-57F2-F542F385B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94" t="1332" r="35266" b="63112"/>
          <a:stretch/>
        </p:blipFill>
        <p:spPr>
          <a:xfrm>
            <a:off x="436880" y="447040"/>
            <a:ext cx="3310847" cy="4464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10E266-0BA4-F227-800F-082CDD3D8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95" t="42287" r="1378" b="31408"/>
          <a:stretch/>
        </p:blipFill>
        <p:spPr>
          <a:xfrm>
            <a:off x="4236720" y="3079526"/>
            <a:ext cx="4470400" cy="3321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7C9104-0AC3-9EA3-57E2-8AC0ECDA3FE6}"/>
              </a:ext>
            </a:extLst>
          </p:cNvPr>
          <p:cNvSpPr txBox="1"/>
          <p:nvPr/>
        </p:nvSpPr>
        <p:spPr>
          <a:xfrm>
            <a:off x="436880" y="5108960"/>
            <a:ext cx="3310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L’entrée du fort et son mirador </a:t>
            </a:r>
          </a:p>
          <a:p>
            <a:r>
              <a:rPr lang="fr-FR" sz="1600" dirty="0"/>
              <a:t>de surveillance en 1944 </a:t>
            </a:r>
            <a:r>
              <a:rPr lang="fr-FR" sz="1400" dirty="0"/>
              <a:t>(MRN)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BF1481-8AE0-8613-E7CC-68AA83E3305A}"/>
              </a:ext>
            </a:extLst>
          </p:cNvPr>
          <p:cNvSpPr txBox="1"/>
          <p:nvPr/>
        </p:nvSpPr>
        <p:spPr>
          <a:xfrm>
            <a:off x="4144416" y="2402073"/>
            <a:ext cx="3310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Vue de l’intérieur du fort en 1944 </a:t>
            </a:r>
            <a:r>
              <a:rPr lang="fr-FR" sz="1400" dirty="0"/>
              <a:t>(MRN)</a:t>
            </a:r>
          </a:p>
        </p:txBody>
      </p:sp>
    </p:spTree>
    <p:extLst>
      <p:ext uri="{BB962C8B-B14F-4D97-AF65-F5344CB8AC3E}">
        <p14:creationId xmlns:p14="http://schemas.microsoft.com/office/powerpoint/2010/main" val="2963023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74DE10-6626-319A-22C3-3A68D421BF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2" t="1141" r="2304" b="62871"/>
          <a:stretch/>
        </p:blipFill>
        <p:spPr>
          <a:xfrm>
            <a:off x="515532" y="535164"/>
            <a:ext cx="3544839" cy="4749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477CC4-E376-8582-A7C0-E2E428DDB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972" y="3528216"/>
            <a:ext cx="3958497" cy="2794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7DF559-7809-C277-32F1-610EBA3C68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1" t="1819"/>
          <a:stretch/>
        </p:blipFill>
        <p:spPr>
          <a:xfrm>
            <a:off x="4669972" y="535164"/>
            <a:ext cx="3958496" cy="28747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F422ADF-E252-5C6F-081C-3BD08FAF66AE}"/>
              </a:ext>
            </a:extLst>
          </p:cNvPr>
          <p:cNvSpPr txBox="1"/>
          <p:nvPr/>
        </p:nvSpPr>
        <p:spPr>
          <a:xfrm>
            <a:off x="635275" y="5522617"/>
            <a:ext cx="35448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/>
              <a:t>Les casemates du fort, </a:t>
            </a:r>
          </a:p>
          <a:p>
            <a:pPr algn="r"/>
            <a:r>
              <a:rPr lang="fr-FR" sz="1600" dirty="0"/>
              <a:t>vues de l’intérieur et l’extérieur en 1944 </a:t>
            </a:r>
            <a:r>
              <a:rPr lang="fr-FR" sz="1400" dirty="0"/>
              <a:t>(MRN)</a:t>
            </a:r>
          </a:p>
        </p:txBody>
      </p:sp>
    </p:spTree>
    <p:extLst>
      <p:ext uri="{BB962C8B-B14F-4D97-AF65-F5344CB8AC3E}">
        <p14:creationId xmlns:p14="http://schemas.microsoft.com/office/powerpoint/2010/main" val="1662005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ADD936C6-0BAE-E727-69FA-0417C8518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16050" y="-1114425"/>
            <a:ext cx="5364163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</a:t>
            </a:r>
            <a:r>
              <a:rPr kumimoji="0" lang="fr-FR" altLang="fr-FR" sz="2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fort </a:t>
            </a:r>
            <a:r>
              <a:rPr kumimoji="0" lang="fr-FR" altLang="fr-FR" sz="2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de</a:t>
            </a:r>
            <a:r>
              <a:rPr kumimoji="0" lang="fr-FR" altLang="fr-FR" sz="2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Romainville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88F68CE6-9CB3-2A25-5F51-5ABE1BC9A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1994" r="16055"/>
          <a:stretch>
            <a:fillRect/>
          </a:stretch>
        </p:blipFill>
        <p:spPr bwMode="auto">
          <a:xfrm>
            <a:off x="0" y="1245607"/>
            <a:ext cx="5653500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09200967-D303-EAE6-136A-8480BF579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469" y="1748622"/>
            <a:ext cx="2786329" cy="404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Les Allemands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</a:t>
            </a: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poste de garde de l’entrée du fort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</a:t>
            </a: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mirador de surveillance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</a:t>
            </a: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</a:t>
            </a:r>
            <a:r>
              <a:rPr kumimoji="0" lang="fr-FR" altLang="fr-FR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Kommandantur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du fort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(administration)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</a:t>
            </a: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caserne de la garnison du fort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Les déte</a:t>
            </a:r>
            <a:r>
              <a:rPr lang="fr-FR" altLang="fr-FR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nus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</a:t>
            </a:r>
            <a:r>
              <a:rPr lang="fr-FR" altLang="fr-FR" sz="1000" noProof="1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bâtiment des détenus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</a:t>
            </a: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cour des hommes (grillagée)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</a:t>
            </a:r>
            <a:r>
              <a:rPr kumimoji="0" lang="fr-FR" altLang="fr-FR" sz="14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 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cour des femmes (grillagée)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</a:t>
            </a: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casemates où sont internés les  </a:t>
            </a:r>
            <a:r>
              <a:rPr lang="fr-FR" altLang="fr-FR" sz="1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détenus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Les transferts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</a:t>
            </a:r>
            <a:r>
              <a:rPr kumimoji="0" lang="fr-FR" altLang="fr-FR" sz="14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 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route goudronnée utilisée par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les  camions ou les cars amenant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dirty="0">
                <a:solidFill>
                  <a:srgbClr val="000000"/>
                </a:solidFill>
                <a:latin typeface="Calibri" panose="020F0502020204030204" pitchFamily="34" charset="0"/>
              </a:rPr>
              <a:t>        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 emmenant les détenus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0DAB1DF-F72E-38E7-AD86-30E5E723A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992" y="4918139"/>
            <a:ext cx="230047" cy="27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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8C363307-E3ED-255C-EC41-9C15C1E93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031" y="1767915"/>
            <a:ext cx="247744" cy="30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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658C3E5E-DC81-9FDC-5EAC-BD9ADDE95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6" y="4767176"/>
            <a:ext cx="258634" cy="30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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1EF248-C7AF-75A4-EDA6-22D231243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278" y="2886518"/>
            <a:ext cx="287219" cy="35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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20F7B392-E0E1-3888-0DA9-9356CE637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498" y="2787977"/>
            <a:ext cx="306277" cy="31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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4BCEBC61-6A5D-BBF2-C254-D6640367F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702" y="3268342"/>
            <a:ext cx="287219" cy="32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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4603E7A8-CBA7-B5C2-08B3-7B92B2AEF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921" y="3107908"/>
            <a:ext cx="296748" cy="32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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707D3D0C-D5A7-CA73-DCF3-07D7EEB89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738" y="2607929"/>
            <a:ext cx="277691" cy="36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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03225183-5E7A-B6C9-12A2-B2E79FAE4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7209" y="4305392"/>
            <a:ext cx="296748" cy="37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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12CA445D-889F-1B81-FB1D-25930507B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571" y="3935601"/>
            <a:ext cx="277691" cy="36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noProof="1">
                <a:ln>
                  <a:noFill/>
                </a:ln>
                <a:solidFill>
                  <a:srgbClr val="C00000"/>
                </a:solidFill>
                <a:effectLst/>
                <a:latin typeface="Wingdings" panose="05000000000000000000" pitchFamily="2" charset="2"/>
              </a:rPr>
              <a:t>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9" name="Picture 15">
            <a:extLst>
              <a:ext uri="{FF2B5EF4-FFF2-40B4-BE49-F238E27FC236}">
                <a16:creationId xmlns:a16="http://schemas.microsoft.com/office/drawing/2014/main" id="{0237249E-8987-BA90-20AE-38978A098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-954088"/>
            <a:ext cx="1460500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4" name="Text Box 16">
            <a:extLst>
              <a:ext uri="{FF2B5EF4-FFF2-40B4-BE49-F238E27FC236}">
                <a16:creationId xmlns:a16="http://schemas.microsoft.com/office/drawing/2014/main" id="{1B2A1DB9-552E-B7D0-2275-6F6D56138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70" y="6500232"/>
            <a:ext cx="1130044" cy="17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noProof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©</a:t>
            </a: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Eric Brossard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AutoShape 17">
            <a:extLst>
              <a:ext uri="{FF2B5EF4-FFF2-40B4-BE49-F238E27FC236}">
                <a16:creationId xmlns:a16="http://schemas.microsoft.com/office/drawing/2014/main" id="{D7BEB6AF-1CA9-9106-7010-DF92C18C7A4C}"/>
              </a:ext>
            </a:extLst>
          </p:cNvPr>
          <p:cNvSpPr>
            <a:spLocks noChangeArrowheads="1"/>
          </p:cNvSpPr>
          <p:nvPr/>
        </p:nvSpPr>
        <p:spPr bwMode="auto">
          <a:xfrm rot="649465">
            <a:off x="1356903" y="1623163"/>
            <a:ext cx="96648" cy="271457"/>
          </a:xfrm>
          <a:prstGeom prst="upArrow">
            <a:avLst>
              <a:gd name="adj1" fmla="val 50000"/>
              <a:gd name="adj2" fmla="val 69014"/>
            </a:avLst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eaVert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5AA35C93-2748-9F87-A269-DC7E138EE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599" y="1198328"/>
            <a:ext cx="172876" cy="25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43" name="AutoShape 19">
            <a:extLst>
              <a:ext uri="{FF2B5EF4-FFF2-40B4-BE49-F238E27FC236}">
                <a16:creationId xmlns:a16="http://schemas.microsoft.com/office/drawing/2014/main" id="{F8B797B0-ADD7-8141-92D0-F240266444A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5349" y="2242557"/>
            <a:ext cx="925513" cy="2222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7" name="Text Box 20">
            <a:extLst>
              <a:ext uri="{FF2B5EF4-FFF2-40B4-BE49-F238E27FC236}">
                <a16:creationId xmlns:a16="http://schemas.microsoft.com/office/drawing/2014/main" id="{D71FEF71-F3D3-0434-7995-87254410C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686" y="2034940"/>
            <a:ext cx="430149" cy="25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 m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F2A0245C-295F-C301-8747-B91DF0062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42" y="143038"/>
            <a:ext cx="6443663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fort </a:t>
            </a: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Romainville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Lieu d’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histoire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et de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mémoire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Résistance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et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Déportation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52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021EFDE-B4D5-65D0-7CC3-8656236B8FFB}"/>
              </a:ext>
            </a:extLst>
          </p:cNvPr>
          <p:cNvSpPr txBox="1"/>
          <p:nvPr/>
        </p:nvSpPr>
        <p:spPr>
          <a:xfrm>
            <a:off x="478972" y="3712646"/>
            <a:ext cx="2536371" cy="2599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b="1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 camp d’internement</a:t>
            </a:r>
            <a:endParaRPr lang="fr-FR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décembre 1940 </a:t>
            </a:r>
            <a:r>
              <a:rPr lang="fr-FR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lieu de détention de personnes considérées comme dangereuses par les Allemands.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1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C03AAD09-0676-5F49-C167-2D2B0C291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81" y="98447"/>
            <a:ext cx="6443663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fort </a:t>
            </a:r>
            <a:r>
              <a:rPr kumimoji="0" lang="fr-FR" altLang="fr-FR" sz="3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de</a:t>
            </a:r>
            <a:r>
              <a:rPr kumimoji="0" lang="fr-FR" altLang="fr-FR" sz="3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Romainville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Lieu d’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histoire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et de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mémoire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Résistance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et de la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Déportation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F822C4-0F75-BDAF-333B-81D034947D57}"/>
              </a:ext>
            </a:extLst>
          </p:cNvPr>
          <p:cNvSpPr txBox="1"/>
          <p:nvPr/>
        </p:nvSpPr>
        <p:spPr>
          <a:xfrm>
            <a:off x="5965371" y="3666826"/>
            <a:ext cx="2699657" cy="2994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b="1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 camp des femmes résistantes déportées</a:t>
            </a:r>
            <a:endParaRPr lang="fr-FR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6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fr-FR" sz="16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vril 1943 </a:t>
            </a:r>
            <a:r>
              <a:rPr lang="fr-FR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camp de transit pour les déportés de répression vers les camps de concentration. 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6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février 1944</a:t>
            </a:r>
            <a:r>
              <a:rPr lang="fr-FR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 - camp de transit des femmes résistantes déportées de France</a:t>
            </a:r>
            <a:endParaRPr lang="fr-FR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1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C558BFC-9EBD-F8E2-2316-5C56A7EE8FC0}"/>
              </a:ext>
            </a:extLst>
          </p:cNvPr>
          <p:cNvSpPr txBox="1"/>
          <p:nvPr/>
        </p:nvSpPr>
        <p:spPr>
          <a:xfrm>
            <a:off x="3129644" y="3712646"/>
            <a:ext cx="2536371" cy="1615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b="1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 camp des otages</a:t>
            </a:r>
            <a:endParaRPr lang="fr-FR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août 1942 </a:t>
            </a:r>
            <a:r>
              <a:rPr lang="fr-FR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le lieu de rassemblement des otages avant leurs exécutions au Mont-Valérien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81B41E8C-FB10-461E-175B-23C62381B777}"/>
              </a:ext>
            </a:extLst>
          </p:cNvPr>
          <p:cNvSpPr/>
          <p:nvPr/>
        </p:nvSpPr>
        <p:spPr>
          <a:xfrm>
            <a:off x="533400" y="2879580"/>
            <a:ext cx="8022772" cy="3048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536FBD-4644-71CD-5C14-46C50A5E9A9C}"/>
              </a:ext>
            </a:extLst>
          </p:cNvPr>
          <p:cNvSpPr txBox="1"/>
          <p:nvPr/>
        </p:nvSpPr>
        <p:spPr>
          <a:xfrm>
            <a:off x="495300" y="1784450"/>
            <a:ext cx="1730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juin 1940</a:t>
            </a:r>
          </a:p>
          <a:p>
            <a:r>
              <a:rPr lang="fr-FR" sz="1600" dirty="0"/>
              <a:t>Les Allemands occupent le fort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A37FB42-5822-4BAB-72B3-C200B7D289DF}"/>
              </a:ext>
            </a:extLst>
          </p:cNvPr>
          <p:cNvSpPr txBox="1"/>
          <p:nvPr/>
        </p:nvSpPr>
        <p:spPr>
          <a:xfrm>
            <a:off x="2345872" y="1783022"/>
            <a:ext cx="2051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septembre 1941</a:t>
            </a:r>
          </a:p>
          <a:p>
            <a:r>
              <a:rPr lang="fr-FR" sz="1600" dirty="0"/>
              <a:t>Début de la politique des otages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CD188D-018F-7741-10A8-8C7A6AB2F60E}"/>
              </a:ext>
            </a:extLst>
          </p:cNvPr>
          <p:cNvSpPr txBox="1"/>
          <p:nvPr/>
        </p:nvSpPr>
        <p:spPr>
          <a:xfrm>
            <a:off x="4544786" y="1783021"/>
            <a:ext cx="1730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février 1943</a:t>
            </a:r>
          </a:p>
          <a:p>
            <a:r>
              <a:rPr lang="fr-FR" sz="1600" dirty="0"/>
              <a:t>L’Allemagne entre de la guerre totale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6CF992D-D6E6-D77F-CBEF-824C7979122B}"/>
              </a:ext>
            </a:extLst>
          </p:cNvPr>
          <p:cNvSpPr txBox="1"/>
          <p:nvPr/>
        </p:nvSpPr>
        <p:spPr>
          <a:xfrm>
            <a:off x="6825344" y="1761013"/>
            <a:ext cx="1730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août 1944</a:t>
            </a:r>
          </a:p>
          <a:p>
            <a:r>
              <a:rPr lang="fr-FR" sz="1600" dirty="0"/>
              <a:t>Libération de Paris et du fort</a:t>
            </a:r>
          </a:p>
        </p:txBody>
      </p:sp>
      <p:sp>
        <p:nvSpPr>
          <p:cNvPr id="16" name="Organigramme : Fusion 15">
            <a:extLst>
              <a:ext uri="{FF2B5EF4-FFF2-40B4-BE49-F238E27FC236}">
                <a16:creationId xmlns:a16="http://schemas.microsoft.com/office/drawing/2014/main" id="{068D836B-F2F4-40DF-A2E1-41AA1C463C1A}"/>
              </a:ext>
            </a:extLst>
          </p:cNvPr>
          <p:cNvSpPr/>
          <p:nvPr/>
        </p:nvSpPr>
        <p:spPr>
          <a:xfrm>
            <a:off x="713014" y="2721428"/>
            <a:ext cx="266700" cy="218331"/>
          </a:xfrm>
          <a:prstGeom prst="flowChartMerg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Fusion 16">
            <a:extLst>
              <a:ext uri="{FF2B5EF4-FFF2-40B4-BE49-F238E27FC236}">
                <a16:creationId xmlns:a16="http://schemas.microsoft.com/office/drawing/2014/main" id="{8A32EFA9-F568-9E66-0034-8A9D3BEF0067}"/>
              </a:ext>
            </a:extLst>
          </p:cNvPr>
          <p:cNvSpPr/>
          <p:nvPr/>
        </p:nvSpPr>
        <p:spPr>
          <a:xfrm>
            <a:off x="2781299" y="2736328"/>
            <a:ext cx="266700" cy="218331"/>
          </a:xfrm>
          <a:prstGeom prst="flowChartMerg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Fusion 17">
            <a:extLst>
              <a:ext uri="{FF2B5EF4-FFF2-40B4-BE49-F238E27FC236}">
                <a16:creationId xmlns:a16="http://schemas.microsoft.com/office/drawing/2014/main" id="{B99A4DEF-7F71-EDC1-DB8E-9B06CE7556EF}"/>
              </a:ext>
            </a:extLst>
          </p:cNvPr>
          <p:cNvSpPr/>
          <p:nvPr/>
        </p:nvSpPr>
        <p:spPr>
          <a:xfrm>
            <a:off x="5382985" y="2697634"/>
            <a:ext cx="266700" cy="218331"/>
          </a:xfrm>
          <a:prstGeom prst="flowChartMerg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Fusion 18">
            <a:extLst>
              <a:ext uri="{FF2B5EF4-FFF2-40B4-BE49-F238E27FC236}">
                <a16:creationId xmlns:a16="http://schemas.microsoft.com/office/drawing/2014/main" id="{E292AB89-AC19-6A98-EC9A-4F88E4F5E197}"/>
              </a:ext>
            </a:extLst>
          </p:cNvPr>
          <p:cNvSpPr/>
          <p:nvPr/>
        </p:nvSpPr>
        <p:spPr>
          <a:xfrm>
            <a:off x="7957457" y="2710235"/>
            <a:ext cx="266700" cy="218331"/>
          </a:xfrm>
          <a:prstGeom prst="flowChartMerg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Fusion 19">
            <a:extLst>
              <a:ext uri="{FF2B5EF4-FFF2-40B4-BE49-F238E27FC236}">
                <a16:creationId xmlns:a16="http://schemas.microsoft.com/office/drawing/2014/main" id="{76DF9E21-DF1F-40EB-3121-1DB6778EE6EC}"/>
              </a:ext>
            </a:extLst>
          </p:cNvPr>
          <p:cNvSpPr/>
          <p:nvPr/>
        </p:nvSpPr>
        <p:spPr>
          <a:xfrm rot="10800000">
            <a:off x="1360714" y="3120803"/>
            <a:ext cx="288472" cy="3048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rganigramme : Fusion 20">
            <a:extLst>
              <a:ext uri="{FF2B5EF4-FFF2-40B4-BE49-F238E27FC236}">
                <a16:creationId xmlns:a16="http://schemas.microsoft.com/office/drawing/2014/main" id="{15C38085-0814-EE04-2106-84E2987C58C8}"/>
              </a:ext>
            </a:extLst>
          </p:cNvPr>
          <p:cNvSpPr/>
          <p:nvPr/>
        </p:nvSpPr>
        <p:spPr>
          <a:xfrm rot="10800000">
            <a:off x="4068536" y="3133444"/>
            <a:ext cx="288472" cy="3048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rganigramme : Fusion 21">
            <a:extLst>
              <a:ext uri="{FF2B5EF4-FFF2-40B4-BE49-F238E27FC236}">
                <a16:creationId xmlns:a16="http://schemas.microsoft.com/office/drawing/2014/main" id="{5DB7C490-ADBB-DA7B-5504-CEA37170AC97}"/>
              </a:ext>
            </a:extLst>
          </p:cNvPr>
          <p:cNvSpPr/>
          <p:nvPr/>
        </p:nvSpPr>
        <p:spPr>
          <a:xfrm rot="10800000">
            <a:off x="6161316" y="3120803"/>
            <a:ext cx="288472" cy="3048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rganigramme : Fusion 22">
            <a:extLst>
              <a:ext uri="{FF2B5EF4-FFF2-40B4-BE49-F238E27FC236}">
                <a16:creationId xmlns:a16="http://schemas.microsoft.com/office/drawing/2014/main" id="{13F191E6-770C-B825-172F-17C9F327F65C}"/>
              </a:ext>
            </a:extLst>
          </p:cNvPr>
          <p:cNvSpPr/>
          <p:nvPr/>
        </p:nvSpPr>
        <p:spPr>
          <a:xfrm rot="10800000">
            <a:off x="7478486" y="3133444"/>
            <a:ext cx="288472" cy="3048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0381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57</TotalTime>
  <Words>995</Words>
  <Application>Microsoft Office PowerPoint</Application>
  <PresentationFormat>Affichage à l'écran (4:3)</PresentationFormat>
  <Paragraphs>185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Wingdings</vt:lpstr>
      <vt:lpstr>Wingdings 2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</dc:creator>
  <cp:lastModifiedBy>Eric</cp:lastModifiedBy>
  <cp:revision>21</cp:revision>
  <dcterms:created xsi:type="dcterms:W3CDTF">2023-11-22T22:14:08Z</dcterms:created>
  <dcterms:modified xsi:type="dcterms:W3CDTF">2025-03-12T07:10:06Z</dcterms:modified>
</cp:coreProperties>
</file>