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4"/>
  </p:notesMasterIdLst>
  <p:sldIdLst>
    <p:sldId id="331" r:id="rId5"/>
    <p:sldId id="342" r:id="rId6"/>
    <p:sldId id="327" r:id="rId7"/>
    <p:sldId id="334" r:id="rId8"/>
    <p:sldId id="332" r:id="rId9"/>
    <p:sldId id="338" r:id="rId10"/>
    <p:sldId id="339" r:id="rId11"/>
    <p:sldId id="340" r:id="rId12"/>
    <p:sldId id="341"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2"/>
            <p14:sldId id="327"/>
            <p14:sldId id="334"/>
            <p14:sldId id="332"/>
            <p14:sldId id="338"/>
            <p14:sldId id="339"/>
            <p14:sldId id="340"/>
            <p14:sldId id="341"/>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0B5"/>
    <a:srgbClr val="870087"/>
    <a:srgbClr val="FFFFFF"/>
    <a:srgbClr val="FFE1FF"/>
    <a:srgbClr val="D81F94"/>
    <a:srgbClr val="7D8EBE"/>
    <a:srgbClr val="CB198A"/>
    <a:srgbClr val="EDF0F7"/>
    <a:srgbClr val="7580B7"/>
    <a:srgbClr val="4663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9" autoAdjust="0"/>
    <p:restoredTop sz="94660"/>
  </p:normalViewPr>
  <p:slideViewPr>
    <p:cSldViewPr showGuides="1">
      <p:cViewPr varScale="1">
        <p:scale>
          <a:sx n="141" d="100"/>
          <a:sy n="141" d="100"/>
        </p:scale>
        <p:origin x="114" y="21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05/02/2025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eduscol.education.fr/3004/l-application-adag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pPr algn="r"/>
            <a:r>
              <a:rPr lang="fr-FR" cap="all" dirty="0" smtClean="0"/>
              <a:t>SEPTEMBRE 2024</a:t>
            </a:r>
            <a:endParaRPr lang="fr-FR" cap="all" dirty="0"/>
          </a:p>
        </p:txBody>
      </p:sp>
      <p:sp>
        <p:nvSpPr>
          <p:cNvPr id="8" name="Espace réservé du pied de page 7"/>
          <p:cNvSpPr>
            <a:spLocks noGrp="1"/>
          </p:cNvSpPr>
          <p:nvPr>
            <p:ph type="ftr" sz="quarter" idx="11"/>
          </p:nvPr>
        </p:nvSpPr>
        <p:spPr/>
        <p:txBody>
          <a:bodyPr/>
          <a:lstStyle/>
          <a:p>
            <a:r>
              <a:rPr lang="fr-FR" dirty="0" smtClean="0"/>
              <a:t>Direction générale de l’enseignement scolaire</a:t>
            </a:r>
            <a:endParaRPr lang="fr-FR" dirty="0"/>
          </a:p>
        </p:txBody>
      </p:sp>
      <p:sp>
        <p:nvSpPr>
          <p:cNvPr id="3" name="Rectangle 2"/>
          <p:cNvSpPr/>
          <p:nvPr/>
        </p:nvSpPr>
        <p:spPr>
          <a:xfrm>
            <a:off x="-147226" y="2207148"/>
            <a:ext cx="9111714" cy="461665"/>
          </a:xfrm>
          <a:prstGeom prst="rect">
            <a:avLst/>
          </a:prstGeom>
        </p:spPr>
        <p:txBody>
          <a:bodyPr wrap="square">
            <a:spAutoFit/>
          </a:bodyPr>
          <a:lstStyle/>
          <a:p>
            <a:pPr lvl="1"/>
            <a:r>
              <a:rPr lang="fr-FR" sz="2400" b="1" cap="all" dirty="0"/>
              <a:t>UTILISER PASS CULTURE</a:t>
            </a:r>
          </a:p>
        </p:txBody>
      </p:sp>
      <p:pic>
        <p:nvPicPr>
          <p:cNvPr id="4" name="Image 3"/>
          <p:cNvPicPr>
            <a:picLocks noChangeAspect="1"/>
          </p:cNvPicPr>
          <p:nvPr/>
        </p:nvPicPr>
        <p:blipFill rotWithShape="1">
          <a:blip r:embed="rId2"/>
          <a:srcRect b="5814"/>
          <a:stretch/>
        </p:blipFill>
        <p:spPr>
          <a:xfrm>
            <a:off x="360000" y="2668660"/>
            <a:ext cx="4653676" cy="1991322"/>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a:effectLst>
            <a:outerShdw blurRad="40000" dist="23000" dir="5400000" rotWithShape="0">
              <a:srgbClr val="CB198A">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smtClean="0"/>
              <a:t>ouvrez </a:t>
            </a:r>
            <a:r>
              <a:rPr lang="fr-FR" sz="1100" dirty="0"/>
              <a:t>l’intranet </a:t>
            </a:r>
            <a:r>
              <a:rPr lang="fr-FR" sz="1100"/>
              <a:t>académique </a:t>
            </a:r>
            <a:endParaRPr lang="fr-FR" sz="1100" smtClean="0"/>
          </a:p>
          <a:p>
            <a:pPr marL="171450" indent="-171450">
              <a:spcAft>
                <a:spcPts val="600"/>
              </a:spcAft>
              <a:buFontTx/>
              <a:buChar char="-"/>
            </a:pPr>
            <a:r>
              <a:rPr lang="fr-FR" sz="1100" smtClean="0"/>
              <a:t>renseignez </a:t>
            </a:r>
            <a:r>
              <a:rPr lang="fr-FR" sz="1100" dirty="0"/>
              <a:t>vos identifiant et mot de passe</a:t>
            </a:r>
          </a:p>
          <a:p>
            <a:pPr marL="171450" indent="-171450">
              <a:spcAft>
                <a:spcPts val="600"/>
              </a:spcAft>
              <a:buFontTx/>
              <a:buChar char="-"/>
            </a:pPr>
            <a:r>
              <a:rPr lang="fr-FR" sz="1100" dirty="0" smtClean="0"/>
              <a:t>choisissez </a:t>
            </a:r>
            <a:r>
              <a:rPr lang="fr-FR" sz="1100" dirty="0"/>
              <a:t>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smtClean="0"/>
              <a:t>cliquez </a:t>
            </a:r>
            <a:r>
              <a:rPr lang="fr-FR" sz="1100" dirty="0"/>
              <a:t>sur « ADAGE - Application </a:t>
            </a:r>
            <a:r>
              <a:rPr lang="fr-FR" sz="1100" dirty="0" smtClean="0"/>
              <a:t>dédiée à </a:t>
            </a:r>
            <a:r>
              <a:rPr lang="fr-FR" sz="1100" dirty="0"/>
              <a:t>la </a:t>
            </a:r>
            <a:r>
              <a:rPr lang="fr-FR" sz="1100" dirty="0" smtClean="0"/>
              <a:t>généralisation </a:t>
            </a:r>
            <a:r>
              <a:rPr lang="fr-FR" sz="1100" dirty="0"/>
              <a:t>de l'EAC » dans la rubrique </a:t>
            </a:r>
            <a:r>
              <a:rPr lang="fr-FR" sz="1100" dirty="0" smtClean="0"/>
              <a:t>                   « </a:t>
            </a:r>
            <a:r>
              <a:rPr lang="fr-FR" sz="1100" dirty="0"/>
              <a:t>Application dédiée aux parcours éducatifs »</a:t>
            </a:r>
            <a:endParaRPr lang="fr-FR" sz="1100" dirty="0">
              <a:solidFill>
                <a:schemeClr val="bg1"/>
              </a:solidFill>
              <a:latin typeface="+mj-lt"/>
              <a:ea typeface="+mj-ea"/>
              <a:cs typeface="+mj-cs"/>
            </a:endParaRPr>
          </a:p>
        </p:txBody>
      </p:sp>
      <p:sp>
        <p:nvSpPr>
          <p:cNvPr id="11" name="Espace réservé du texte 5"/>
          <p:cNvSpPr txBox="1">
            <a:spLocks/>
          </p:cNvSpPr>
          <p:nvPr/>
        </p:nvSpPr>
        <p:spPr bwMode="auto">
          <a:xfrm>
            <a:off x="2942416" y="339502"/>
            <a:ext cx="5256584" cy="1008112"/>
          </a:xfrm>
          <a:prstGeom prst="rect">
            <a:avLst/>
          </a:prstGeom>
        </p:spPr>
        <p:txBody>
          <a:bodyPr vert="horz" lIns="0" tIns="0" rIns="0" bIns="0" rtlCol="0" anchor="t" anchorCtr="0">
            <a:noAutofit/>
          </a:bodyPr>
          <a:lstStyle>
            <a:lvl1pPr marL="0" indent="0" algn="l" defTabSz="914400">
              <a:lnSpc>
                <a:spcPct val="90000"/>
              </a:lnSpc>
              <a:spcBef>
                <a:spcPts val="0"/>
              </a:spcBef>
              <a:spcAft>
                <a:spcPts val="0"/>
              </a:spcAft>
              <a:buFont typeface="Arial"/>
              <a:buNone/>
              <a:defRPr sz="3250" b="1" cap="all">
                <a:solidFill>
                  <a:schemeClr val="tx1"/>
                </a:solidFill>
                <a:latin typeface="+mn-lt"/>
                <a:ea typeface="+mn-ea"/>
                <a:cs typeface="+mn-cs"/>
              </a:defRPr>
            </a:lvl1pPr>
            <a:lvl2pPr marL="0" indent="0" algn="l" defTabSz="914400">
              <a:lnSpc>
                <a:spcPct val="100000"/>
              </a:lnSpc>
              <a:spcBef>
                <a:spcPts val="500"/>
              </a:spcBef>
              <a:spcAft>
                <a:spcPts val="0"/>
              </a:spcAft>
              <a:buFont typeface="Arial"/>
              <a:buNone/>
              <a:defRPr sz="18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fr-FR" dirty="0" smtClean="0"/>
              <a:t>ADAGE</a:t>
            </a:r>
          </a:p>
          <a:p>
            <a:pPr lvl="1">
              <a:defRPr/>
            </a:pPr>
            <a:r>
              <a:rPr lang="fr-FR" dirty="0" smtClean="0"/>
              <a:t>Application dédiée à la généralisation de l’éducation artistique et culturelle (EAC)</a:t>
            </a:r>
          </a:p>
          <a:p>
            <a:pPr lvl="1">
              <a:defRPr/>
            </a:pPr>
            <a:endParaRPr lang="fr-FR" dirty="0"/>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83568" y="1131590"/>
            <a:ext cx="7560766" cy="2664296"/>
          </a:xfrm>
          <a:ln>
            <a:solidFill>
              <a:srgbClr val="870087"/>
            </a:solidFill>
            <a:prstDash val="sysDot"/>
          </a:ln>
        </p:spPr>
        <p:txBody>
          <a:bodyPr/>
          <a:lstStyle/>
          <a:p>
            <a:pPr algn="ctr">
              <a:lnSpc>
                <a:spcPts val="2300"/>
              </a:lnSpc>
              <a:spcBef>
                <a:spcPts val="1200"/>
              </a:spcBef>
              <a:spcAft>
                <a:spcPts val="1200"/>
              </a:spcAft>
            </a:pPr>
            <a:r>
              <a:rPr lang="fr-FR" sz="1800" b="0" dirty="0" smtClean="0">
                <a:latin typeface="+mn-lt"/>
              </a:rPr>
              <a:t/>
            </a:r>
            <a:br>
              <a:rPr lang="fr-FR" sz="1800" b="0" dirty="0" smtClean="0">
                <a:latin typeface="+mn-lt"/>
              </a:rPr>
            </a:br>
            <a:r>
              <a:rPr lang="fr-FR" sz="1800" dirty="0" smtClean="0">
                <a:solidFill>
                  <a:srgbClr val="870087"/>
                </a:solidFill>
                <a:latin typeface="+mn-lt"/>
              </a:rPr>
              <a:t>Prérequis </a:t>
            </a:r>
            <a:r>
              <a:rPr lang="fr-FR" sz="1800" b="0" dirty="0" smtClean="0">
                <a:latin typeface="+mn-lt"/>
              </a:rPr>
              <a:t/>
            </a:r>
            <a:br>
              <a:rPr lang="fr-FR" sz="1800" b="0" dirty="0" smtClean="0">
                <a:latin typeface="+mn-lt"/>
              </a:rPr>
            </a:br>
            <a:r>
              <a:rPr lang="fr-FR" sz="1800" b="0" dirty="0" smtClean="0">
                <a:latin typeface="+mn-lt"/>
              </a:rPr>
              <a:t/>
            </a:r>
            <a:br>
              <a:rPr lang="fr-FR" sz="1800" b="0" dirty="0" smtClean="0">
                <a:latin typeface="+mn-lt"/>
              </a:rPr>
            </a:br>
            <a:r>
              <a:rPr lang="fr-FR" sz="1800" b="0" dirty="0" smtClean="0">
                <a:latin typeface="+mn-lt"/>
              </a:rPr>
              <a:t>Se </a:t>
            </a:r>
            <a:r>
              <a:rPr lang="fr-FR" sz="1800" b="0" dirty="0">
                <a:latin typeface="+mn-lt"/>
              </a:rPr>
              <a:t>connecter avec le profil </a:t>
            </a:r>
            <a:r>
              <a:rPr lang="fr-FR" sz="1800" b="0" dirty="0" smtClean="0">
                <a:latin typeface="+mn-lt"/>
              </a:rPr>
              <a:t>« Chef </a:t>
            </a:r>
            <a:r>
              <a:rPr lang="fr-FR" sz="1800" b="0" dirty="0">
                <a:latin typeface="+mn-lt"/>
              </a:rPr>
              <a:t>d’établissement </a:t>
            </a:r>
            <a:r>
              <a:rPr lang="fr-FR" sz="1800" b="0" dirty="0" smtClean="0">
                <a:latin typeface="+mn-lt"/>
              </a:rPr>
              <a:t>»</a:t>
            </a:r>
            <a:br>
              <a:rPr lang="fr-FR" sz="1800" b="0" dirty="0" smtClean="0">
                <a:latin typeface="+mn-lt"/>
              </a:rPr>
            </a:br>
            <a:r>
              <a:rPr lang="fr-FR" sz="1800" b="0" dirty="0" smtClean="0">
                <a:latin typeface="+mn-lt"/>
              </a:rPr>
              <a:t> </a:t>
            </a:r>
            <a:r>
              <a:rPr lang="fr-FR" sz="1800" b="0" dirty="0">
                <a:latin typeface="+mn-lt"/>
              </a:rPr>
              <a:t>ou </a:t>
            </a:r>
            <a:r>
              <a:rPr lang="fr-FR" sz="1800" b="0" dirty="0" smtClean="0">
                <a:latin typeface="+mn-lt"/>
              </a:rPr>
              <a:t>le profil «</a:t>
            </a:r>
            <a:r>
              <a:rPr lang="fr-FR" sz="1800" b="0" dirty="0">
                <a:latin typeface="+mn-lt"/>
              </a:rPr>
              <a:t> R</a:t>
            </a:r>
            <a:r>
              <a:rPr lang="fr-FR" sz="1800" b="0" dirty="0" smtClean="0">
                <a:latin typeface="+mn-lt"/>
              </a:rPr>
              <a:t>édacteur </a:t>
            </a:r>
            <a:r>
              <a:rPr lang="fr-FR" sz="1800" b="0" dirty="0">
                <a:latin typeface="+mn-lt"/>
              </a:rPr>
              <a:t>de projets ». </a:t>
            </a:r>
            <a:r>
              <a:rPr lang="fr-FR" sz="1800" b="0" dirty="0" smtClean="0">
                <a:latin typeface="+mn-lt"/>
              </a:rPr>
              <a:t/>
            </a:r>
            <a:br>
              <a:rPr lang="fr-FR" sz="1800" b="0" dirty="0" smtClean="0">
                <a:latin typeface="+mn-lt"/>
              </a:rPr>
            </a:br>
            <a:r>
              <a:rPr lang="fr-FR" sz="1800" b="0" dirty="0">
                <a:latin typeface="+mn-lt"/>
              </a:rPr>
              <a:t/>
            </a:r>
            <a:br>
              <a:rPr lang="fr-FR" sz="1800" b="0" dirty="0">
                <a:latin typeface="+mn-lt"/>
              </a:rPr>
            </a:br>
            <a:r>
              <a:rPr lang="fr-FR" sz="1800" b="0" dirty="0" smtClean="0">
                <a:latin typeface="+mn-lt"/>
              </a:rPr>
              <a:t>Le </a:t>
            </a:r>
            <a:r>
              <a:rPr lang="fr-FR" sz="1800" b="0" dirty="0">
                <a:latin typeface="+mn-lt"/>
              </a:rPr>
              <a:t>profil « Rédacteur de projets » est attribué par le chef d’établissement. </a:t>
            </a:r>
            <a:r>
              <a:rPr lang="fr-FR" sz="1600" b="0" dirty="0">
                <a:latin typeface="+mn-lt"/>
              </a:rPr>
              <a:t>Vidéo tutoriel  </a:t>
            </a:r>
            <a:r>
              <a:rPr lang="fr-FR" sz="1600" b="0" dirty="0">
                <a:latin typeface="+mn-lt"/>
                <a:hlinkClick r:id="rId2"/>
              </a:rPr>
              <a:t>https://www.dailymotion.com/video/x7ypdmf</a:t>
            </a:r>
            <a:r>
              <a:rPr lang="fr-FR" sz="1600" b="0" dirty="0">
                <a:latin typeface="+mn-lt"/>
              </a:rPr>
              <a:t> (durée : 1mn17)</a:t>
            </a:r>
            <a:r>
              <a:rPr lang="fr-FR" sz="1800" b="0" dirty="0">
                <a:latin typeface="+mn-lt"/>
              </a:rPr>
              <a:t/>
            </a:r>
            <a:br>
              <a:rPr lang="fr-FR" sz="1800" b="0" dirty="0">
                <a:latin typeface="+mn-lt"/>
              </a:rPr>
            </a:br>
            <a:r>
              <a:rPr lang="fr-FR" sz="1800" b="0" dirty="0">
                <a:latin typeface="+mn-lt"/>
              </a:rPr>
              <a:t/>
            </a:r>
            <a:br>
              <a:rPr lang="fr-FR" sz="1800" b="0" dirty="0">
                <a:latin typeface="+mn-lt"/>
              </a:rPr>
            </a:br>
            <a:endParaRPr lang="fr-FR" sz="1800" b="0" dirty="0">
              <a:latin typeface="+mn-lt"/>
            </a:endParaRPr>
          </a:p>
        </p:txBody>
      </p:sp>
    </p:spTree>
    <p:extLst>
      <p:ext uri="{BB962C8B-B14F-4D97-AF65-F5344CB8AC3E}">
        <p14:creationId xmlns:p14="http://schemas.microsoft.com/office/powerpoint/2010/main" val="2214642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5">
            <a:extLst>
              <a:ext uri="{FF2B5EF4-FFF2-40B4-BE49-F238E27FC236}">
                <a16:creationId xmlns:a16="http://schemas.microsoft.com/office/drawing/2014/main" id="{DFF0B356-7756-B23E-2D3B-691BEB5C8EAA}"/>
              </a:ext>
            </a:extLst>
          </p:cNvPr>
          <p:cNvSpPr/>
          <p:nvPr/>
        </p:nvSpPr>
        <p:spPr>
          <a:xfrm>
            <a:off x="351939" y="1059582"/>
            <a:ext cx="3451862" cy="1279272"/>
          </a:xfrm>
          <a:prstGeom prst="roundRect">
            <a:avLst>
              <a:gd name="adj" fmla="val 3887"/>
            </a:avLst>
          </a:prstGeom>
          <a:solidFill>
            <a:schemeClr val="bg1"/>
          </a:solidFill>
          <a:ln>
            <a:solidFill>
              <a:srgbClr val="8700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6" name="Groupe 5">
            <a:extLst>
              <a:ext uri="{FF2B5EF4-FFF2-40B4-BE49-F238E27FC236}">
                <a16:creationId xmlns:a16="http://schemas.microsoft.com/office/drawing/2014/main" id="{6CA41FA4-21FF-03E5-923A-A3BFF3F695A8}"/>
              </a:ext>
            </a:extLst>
          </p:cNvPr>
          <p:cNvGrpSpPr/>
          <p:nvPr/>
        </p:nvGrpSpPr>
        <p:grpSpPr>
          <a:xfrm>
            <a:off x="564986" y="922563"/>
            <a:ext cx="2054004" cy="266494"/>
            <a:chOff x="3578039" y="1060171"/>
            <a:chExt cx="1728335" cy="266494"/>
          </a:xfrm>
          <a:effectLst/>
        </p:grpSpPr>
        <p:sp>
          <p:nvSpPr>
            <p:cNvPr id="7" name="Rectangle : coins arrondis 10">
              <a:extLst>
                <a:ext uri="{FF2B5EF4-FFF2-40B4-BE49-F238E27FC236}">
                  <a16:creationId xmlns:a16="http://schemas.microsoft.com/office/drawing/2014/main" id="{B5F1F85C-105A-EED9-D0FE-24F8325E5BE6}"/>
                </a:ext>
              </a:extLst>
            </p:cNvPr>
            <p:cNvSpPr/>
            <p:nvPr/>
          </p:nvSpPr>
          <p:spPr>
            <a:xfrm>
              <a:off x="3578039" y="1072749"/>
              <a:ext cx="12864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8" name="ZoneTexte 7">
              <a:extLst>
                <a:ext uri="{FF2B5EF4-FFF2-40B4-BE49-F238E27FC236}">
                  <a16:creationId xmlns:a16="http://schemas.microsoft.com/office/drawing/2014/main" id="{6B92EBFB-1F26-C17F-732A-BE3EE0F34532}"/>
                </a:ext>
              </a:extLst>
            </p:cNvPr>
            <p:cNvSpPr txBox="1"/>
            <p:nvPr/>
          </p:nvSpPr>
          <p:spPr>
            <a:xfrm>
              <a:off x="3633487" y="1060171"/>
              <a:ext cx="1672887" cy="253916"/>
            </a:xfrm>
            <a:prstGeom prst="rect">
              <a:avLst/>
            </a:prstGeom>
            <a:noFill/>
          </p:spPr>
          <p:txBody>
            <a:bodyPr wrap="square" rtlCol="0">
              <a:spAutoFit/>
            </a:bodyPr>
            <a:lstStyle/>
            <a:p>
              <a:r>
                <a:rPr lang="fr-FR" sz="1050" b="1" dirty="0">
                  <a:solidFill>
                    <a:schemeClr val="bg1"/>
                  </a:solidFill>
                </a:rPr>
                <a:t>Pour quoi faire ?</a:t>
              </a:r>
            </a:p>
          </p:txBody>
        </p:sp>
      </p:grpSp>
      <p:sp>
        <p:nvSpPr>
          <p:cNvPr id="9" name="ZoneTexte 8">
            <a:extLst>
              <a:ext uri="{FF2B5EF4-FFF2-40B4-BE49-F238E27FC236}">
                <a16:creationId xmlns:a16="http://schemas.microsoft.com/office/drawing/2014/main" id="{8556A2DB-0F01-B24C-292A-7E925AA710F7}"/>
              </a:ext>
            </a:extLst>
          </p:cNvPr>
          <p:cNvSpPr txBox="1"/>
          <p:nvPr/>
        </p:nvSpPr>
        <p:spPr>
          <a:xfrm>
            <a:off x="515228" y="1324002"/>
            <a:ext cx="3125284" cy="900246"/>
          </a:xfrm>
          <a:prstGeom prst="rect">
            <a:avLst/>
          </a:prstGeom>
          <a:noFill/>
        </p:spPr>
        <p:txBody>
          <a:bodyPr wrap="square" rtlCol="0">
            <a:spAutoFit/>
          </a:bodyPr>
          <a:lstStyle/>
          <a:p>
            <a:r>
              <a:rPr lang="fr-FR" sz="1050" dirty="0">
                <a:ea typeface="+mj-ea"/>
                <a:cs typeface="+mj-cs"/>
                <a:sym typeface="Montserrat"/>
              </a:rPr>
              <a:t>La part collective du </a:t>
            </a:r>
            <a:r>
              <a:rPr lang="fr-FR" sz="1050" dirty="0" err="1">
                <a:ea typeface="+mj-ea"/>
                <a:cs typeface="+mj-cs"/>
                <a:sym typeface="Montserrat"/>
              </a:rPr>
              <a:t>pass</a:t>
            </a:r>
            <a:r>
              <a:rPr lang="fr-FR" sz="1050" dirty="0">
                <a:ea typeface="+mj-ea"/>
                <a:cs typeface="+mj-cs"/>
                <a:sym typeface="Montserrat"/>
              </a:rPr>
              <a:t> Culture est</a:t>
            </a:r>
          </a:p>
          <a:p>
            <a:r>
              <a:rPr lang="fr-FR" sz="1050" dirty="0">
                <a:ea typeface="+mj-ea"/>
                <a:cs typeface="+mj-cs"/>
                <a:sym typeface="Montserrat"/>
              </a:rPr>
              <a:t>exclusivement dédiée au financement </a:t>
            </a:r>
            <a:r>
              <a:rPr lang="fr-FR" sz="1050" b="1" dirty="0">
                <a:ea typeface="+mj-ea"/>
                <a:cs typeface="+mj-cs"/>
                <a:sym typeface="Montserrat"/>
              </a:rPr>
              <a:t>d’activités d’éducation artistique et culturelle </a:t>
            </a:r>
            <a:r>
              <a:rPr lang="fr-FR" sz="1050" dirty="0">
                <a:ea typeface="+mj-ea"/>
                <a:cs typeface="+mj-cs"/>
                <a:sym typeface="Montserrat"/>
              </a:rPr>
              <a:t>effectuées en groupe et encadrées par des professeurs. </a:t>
            </a:r>
          </a:p>
          <a:p>
            <a:r>
              <a:rPr lang="fr-FR" sz="1050" dirty="0">
                <a:ea typeface="+mj-ea"/>
                <a:cs typeface="+mj-cs"/>
                <a:sym typeface="Montserrat"/>
              </a:rPr>
              <a:t>(cf. article 4-2 du décret)</a:t>
            </a:r>
          </a:p>
        </p:txBody>
      </p:sp>
      <p:sp>
        <p:nvSpPr>
          <p:cNvPr id="11" name="Rectangle : coins arrondis 14">
            <a:extLst>
              <a:ext uri="{FF2B5EF4-FFF2-40B4-BE49-F238E27FC236}">
                <a16:creationId xmlns:a16="http://schemas.microsoft.com/office/drawing/2014/main" id="{7F71D2CA-CF74-9189-2102-AC371AEC1A91}"/>
              </a:ext>
            </a:extLst>
          </p:cNvPr>
          <p:cNvSpPr/>
          <p:nvPr/>
        </p:nvSpPr>
        <p:spPr>
          <a:xfrm>
            <a:off x="351939" y="2620476"/>
            <a:ext cx="3451862" cy="1391433"/>
          </a:xfrm>
          <a:prstGeom prst="roundRect">
            <a:avLst>
              <a:gd name="adj" fmla="val 3887"/>
            </a:avLst>
          </a:prstGeom>
          <a:solidFill>
            <a:schemeClr val="bg1"/>
          </a:solidFill>
          <a:ln>
            <a:solidFill>
              <a:srgbClr val="870087"/>
            </a:solidFill>
          </a:ln>
          <a:effectLst>
            <a:outerShdw blurRad="50800" dist="508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12" name="Groupe 11">
            <a:extLst>
              <a:ext uri="{FF2B5EF4-FFF2-40B4-BE49-F238E27FC236}">
                <a16:creationId xmlns:a16="http://schemas.microsoft.com/office/drawing/2014/main" id="{5977481C-203A-32F9-4FD3-B813D41C999D}"/>
              </a:ext>
            </a:extLst>
          </p:cNvPr>
          <p:cNvGrpSpPr/>
          <p:nvPr/>
        </p:nvGrpSpPr>
        <p:grpSpPr>
          <a:xfrm>
            <a:off x="564989" y="2499742"/>
            <a:ext cx="1217992" cy="266494"/>
            <a:chOff x="3578040" y="1060171"/>
            <a:chExt cx="1024875" cy="266494"/>
          </a:xfrm>
          <a:effectLst>
            <a:outerShdw blurRad="50800" dist="50800" dir="5400000" algn="ctr" rotWithShape="0">
              <a:srgbClr val="FFFFFF"/>
            </a:outerShdw>
          </a:effectLst>
        </p:grpSpPr>
        <p:sp>
          <p:nvSpPr>
            <p:cNvPr id="1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4" name="ZoneTexte 1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a:effectLst/>
          </p:spPr>
          <p:txBody>
            <a:bodyPr wrap="square" rtlCol="0">
              <a:spAutoFit/>
            </a:bodyPr>
            <a:lstStyle/>
            <a:p>
              <a:r>
                <a:rPr lang="fr-FR" sz="1050" b="1" dirty="0">
                  <a:solidFill>
                    <a:schemeClr val="bg1"/>
                  </a:solidFill>
                </a:rPr>
                <a:t>Quoi ?</a:t>
              </a:r>
            </a:p>
          </p:txBody>
        </p:sp>
      </p:grpSp>
      <p:sp>
        <p:nvSpPr>
          <p:cNvPr id="15" name="ZoneTexte 14">
            <a:extLst>
              <a:ext uri="{FF2B5EF4-FFF2-40B4-BE49-F238E27FC236}">
                <a16:creationId xmlns:a16="http://schemas.microsoft.com/office/drawing/2014/main" id="{6F5AB194-D15F-B2B9-0118-B1514944A9CE}"/>
              </a:ext>
            </a:extLst>
          </p:cNvPr>
          <p:cNvSpPr txBox="1"/>
          <p:nvPr/>
        </p:nvSpPr>
        <p:spPr>
          <a:xfrm>
            <a:off x="467642" y="2931790"/>
            <a:ext cx="3172869" cy="900246"/>
          </a:xfrm>
          <a:prstGeom prst="rect">
            <a:avLst/>
          </a:prstGeom>
          <a:noFill/>
          <a:effectLst>
            <a:outerShdw blurRad="50800" dist="50800" dir="5400000" algn="ctr" rotWithShape="0">
              <a:srgbClr val="FFFFFF"/>
            </a:outerShdw>
          </a:effectLst>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couvrent </a:t>
            </a:r>
            <a:r>
              <a:rPr lang="fr-FR" sz="1050" b="1" dirty="0" smtClean="0">
                <a:solidFill>
                  <a:schemeClr val="dk1"/>
                </a:solidFill>
                <a:ea typeface="Montserrat"/>
                <a:cs typeface="Montserrat"/>
                <a:sym typeface="Montserrat"/>
              </a:rPr>
              <a:t>atelier </a:t>
            </a:r>
            <a:r>
              <a:rPr lang="fr-FR" sz="1050" b="1" dirty="0">
                <a:solidFill>
                  <a:schemeClr val="dk1"/>
                </a:solidFill>
                <a:ea typeface="Montserrat"/>
                <a:cs typeface="Montserrat"/>
                <a:sym typeface="Montserrat"/>
              </a:rPr>
              <a:t>de </a:t>
            </a:r>
            <a:r>
              <a:rPr lang="fr-FR" sz="1050" b="1" dirty="0" smtClean="0">
                <a:solidFill>
                  <a:schemeClr val="dk1"/>
                </a:solidFill>
                <a:ea typeface="Montserrat"/>
                <a:cs typeface="Montserrat"/>
                <a:sym typeface="Montserrat"/>
              </a:rPr>
              <a:t>pratique, concert, conférence</a:t>
            </a:r>
            <a:r>
              <a:rPr lang="fr-FR" sz="1050" b="1" dirty="0">
                <a:solidFill>
                  <a:schemeClr val="dk1"/>
                </a:solidFill>
                <a:ea typeface="Montserrat"/>
                <a:cs typeface="Montserrat"/>
                <a:sym typeface="Montserrat"/>
              </a:rPr>
              <a:t>, rencontre</a:t>
            </a:r>
          </a:p>
          <a:p>
            <a:pPr marL="76200" lvl="0">
              <a:buClr>
                <a:schemeClr val="dk1"/>
              </a:buClr>
              <a:buSzPts val="1100"/>
            </a:pPr>
            <a:r>
              <a:rPr lang="fr-FR" sz="1050" b="1" dirty="0" smtClean="0">
                <a:solidFill>
                  <a:schemeClr val="dk1"/>
                </a:solidFill>
                <a:ea typeface="Montserrat"/>
                <a:cs typeface="Montserrat"/>
                <a:sym typeface="Montserrat"/>
              </a:rPr>
              <a:t>festival</a:t>
            </a:r>
            <a:r>
              <a:rPr lang="fr-FR" sz="1050" b="1" dirty="0">
                <a:solidFill>
                  <a:schemeClr val="dk1"/>
                </a:solidFill>
                <a:ea typeface="Montserrat"/>
                <a:cs typeface="Montserrat"/>
                <a:sym typeface="Montserrat"/>
              </a:rPr>
              <a:t>, salon, </a:t>
            </a:r>
            <a:r>
              <a:rPr lang="fr-FR" sz="1050" b="1" dirty="0" smtClean="0">
                <a:solidFill>
                  <a:schemeClr val="dk1"/>
                </a:solidFill>
                <a:ea typeface="Montserrat"/>
                <a:cs typeface="Montserrat"/>
                <a:sym typeface="Montserrat"/>
              </a:rPr>
              <a:t>congrès, projection audiovisuelle, représentation, visite </a:t>
            </a:r>
            <a:r>
              <a:rPr lang="fr-FR" sz="1050" b="1" dirty="0">
                <a:solidFill>
                  <a:schemeClr val="dk1"/>
                </a:solidFill>
                <a:ea typeface="Montserrat"/>
                <a:cs typeface="Montserrat"/>
                <a:sym typeface="Montserrat"/>
              </a:rPr>
              <a:t>guidée</a:t>
            </a:r>
          </a:p>
          <a:p>
            <a:pPr marL="76200" lvl="0">
              <a:buClr>
                <a:schemeClr val="dk1"/>
              </a:buClr>
              <a:buSzPts val="1100"/>
            </a:pPr>
            <a:r>
              <a:rPr lang="fr-FR" sz="1050" b="1" dirty="0" smtClean="0">
                <a:solidFill>
                  <a:schemeClr val="dk1"/>
                </a:solidFill>
                <a:ea typeface="Montserrat"/>
                <a:cs typeface="Montserrat"/>
                <a:sym typeface="Montserrat"/>
              </a:rPr>
              <a:t>visite libre.</a:t>
            </a:r>
            <a:endParaRPr lang="fr-FR" sz="1050" b="1" dirty="0">
              <a:solidFill>
                <a:schemeClr val="dk1"/>
              </a:solidFill>
              <a:ea typeface="Montserrat"/>
              <a:cs typeface="Montserrat"/>
              <a:sym typeface="Montserrat"/>
            </a:endParaRPr>
          </a:p>
        </p:txBody>
      </p:sp>
      <p:sp>
        <p:nvSpPr>
          <p:cNvPr id="36" name="Rectangle : coins arrondis 14">
            <a:extLst>
              <a:ext uri="{FF2B5EF4-FFF2-40B4-BE49-F238E27FC236}">
                <a16:creationId xmlns:a16="http://schemas.microsoft.com/office/drawing/2014/main" id="{7F71D2CA-CF74-9189-2102-AC371AEC1A91}"/>
              </a:ext>
            </a:extLst>
          </p:cNvPr>
          <p:cNvSpPr/>
          <p:nvPr/>
        </p:nvSpPr>
        <p:spPr>
          <a:xfrm>
            <a:off x="4139952" y="1059582"/>
            <a:ext cx="4420899" cy="936104"/>
          </a:xfrm>
          <a:prstGeom prst="roundRect">
            <a:avLst>
              <a:gd name="adj" fmla="val 3887"/>
            </a:avLst>
          </a:prstGeom>
          <a:solidFill>
            <a:schemeClr val="bg1"/>
          </a:solidFill>
          <a:ln>
            <a:solidFill>
              <a:srgbClr val="870087"/>
            </a:solidFill>
          </a:ln>
          <a:effectLst>
            <a:outerShdw blurRad="50800" dist="38100" dir="2700000" algn="tl" rotWithShape="0">
              <a:srgbClr val="87008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37" name="Groupe 36">
            <a:extLst>
              <a:ext uri="{FF2B5EF4-FFF2-40B4-BE49-F238E27FC236}">
                <a16:creationId xmlns:a16="http://schemas.microsoft.com/office/drawing/2014/main" id="{5977481C-203A-32F9-4FD3-B813D41C999D}"/>
              </a:ext>
            </a:extLst>
          </p:cNvPr>
          <p:cNvGrpSpPr/>
          <p:nvPr/>
        </p:nvGrpSpPr>
        <p:grpSpPr>
          <a:xfrm>
            <a:off x="4353004" y="944904"/>
            <a:ext cx="1217992" cy="253916"/>
            <a:chOff x="3578040" y="1060171"/>
            <a:chExt cx="1024875" cy="270422"/>
          </a:xfrm>
        </p:grpSpPr>
        <p:sp>
          <p:nvSpPr>
            <p:cNvPr id="38"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9" name="ZoneTexte 38">
              <a:extLst>
                <a:ext uri="{FF2B5EF4-FFF2-40B4-BE49-F238E27FC236}">
                  <a16:creationId xmlns:a16="http://schemas.microsoft.com/office/drawing/2014/main" id="{25FA376C-C9E3-F453-8A94-D602249AE37A}"/>
                </a:ext>
              </a:extLst>
            </p:cNvPr>
            <p:cNvSpPr txBox="1"/>
            <p:nvPr/>
          </p:nvSpPr>
          <p:spPr>
            <a:xfrm>
              <a:off x="3633487" y="1060171"/>
              <a:ext cx="969427" cy="270422"/>
            </a:xfrm>
            <a:prstGeom prst="rect">
              <a:avLst/>
            </a:prstGeom>
            <a:noFill/>
          </p:spPr>
          <p:txBody>
            <a:bodyPr wrap="square" rtlCol="0">
              <a:spAutoFit/>
            </a:bodyPr>
            <a:lstStyle/>
            <a:p>
              <a:r>
                <a:rPr lang="fr-FR" sz="1050" b="1" dirty="0">
                  <a:solidFill>
                    <a:schemeClr val="bg1"/>
                  </a:solidFill>
                </a:rPr>
                <a:t>Pour qui ?</a:t>
              </a:r>
            </a:p>
          </p:txBody>
        </p:sp>
      </p:grpSp>
      <p:sp>
        <p:nvSpPr>
          <p:cNvPr id="40" name="ZoneTexte 39">
            <a:extLst>
              <a:ext uri="{FF2B5EF4-FFF2-40B4-BE49-F238E27FC236}">
                <a16:creationId xmlns:a16="http://schemas.microsoft.com/office/drawing/2014/main" id="{A7271CA4-D59C-F838-377F-92A12DF8D978}"/>
              </a:ext>
            </a:extLst>
          </p:cNvPr>
          <p:cNvSpPr txBox="1"/>
          <p:nvPr/>
        </p:nvSpPr>
        <p:spPr>
          <a:xfrm>
            <a:off x="4255657" y="1375042"/>
            <a:ext cx="4089170" cy="415498"/>
          </a:xfrm>
          <a:prstGeom prst="rect">
            <a:avLst/>
          </a:prstGeom>
          <a:noFill/>
        </p:spPr>
        <p:txBody>
          <a:bodyPr wrap="square" rtlCol="0">
            <a:spAutoFit/>
          </a:bodyPr>
          <a:lstStyle/>
          <a:p>
            <a:pPr marL="76200" lvl="0">
              <a:buClr>
                <a:schemeClr val="dk1"/>
              </a:buClr>
              <a:buSzPts val="1100"/>
            </a:pPr>
            <a:r>
              <a:rPr lang="fr-FR" sz="1050" dirty="0">
                <a:solidFill>
                  <a:schemeClr val="tx1"/>
                </a:solidFill>
                <a:ea typeface="Montserrat"/>
                <a:cs typeface="Montserrat"/>
                <a:sym typeface="Montserrat"/>
              </a:rPr>
              <a:t>La part collective concerne tous les domaines artistiques et culturels donc </a:t>
            </a:r>
            <a:r>
              <a:rPr lang="fr-FR" sz="1050" b="1" dirty="0">
                <a:solidFill>
                  <a:schemeClr val="tx1"/>
                </a:solidFill>
                <a:ea typeface="Montserrat"/>
                <a:cs typeface="Montserrat"/>
                <a:sym typeface="Montserrat"/>
              </a:rPr>
              <a:t>tous les professeurs.</a:t>
            </a:r>
          </a:p>
        </p:txBody>
      </p:sp>
      <p:sp>
        <p:nvSpPr>
          <p:cNvPr id="41" name="Rectangle : coins arrondis 14">
            <a:extLst>
              <a:ext uri="{FF2B5EF4-FFF2-40B4-BE49-F238E27FC236}">
                <a16:creationId xmlns:a16="http://schemas.microsoft.com/office/drawing/2014/main" id="{7F71D2CA-CF74-9189-2102-AC371AEC1A91}"/>
              </a:ext>
            </a:extLst>
          </p:cNvPr>
          <p:cNvSpPr/>
          <p:nvPr/>
        </p:nvSpPr>
        <p:spPr>
          <a:xfrm>
            <a:off x="4139953" y="2338854"/>
            <a:ext cx="4420898" cy="1673055"/>
          </a:xfrm>
          <a:prstGeom prst="roundRect">
            <a:avLst>
              <a:gd name="adj" fmla="val 3887"/>
            </a:avLst>
          </a:prstGeom>
          <a:solidFill>
            <a:schemeClr val="bg1"/>
          </a:solidFill>
          <a:ln>
            <a:solidFill>
              <a:srgbClr val="870087"/>
            </a:solidFill>
          </a:ln>
          <a:effectLst>
            <a:outerShdw blurRad="50800" dist="38100" dir="2700000" algn="tl" rotWithShape="0">
              <a:srgbClr val="87008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42" name="Groupe 41">
            <a:extLst>
              <a:ext uri="{FF2B5EF4-FFF2-40B4-BE49-F238E27FC236}">
                <a16:creationId xmlns:a16="http://schemas.microsoft.com/office/drawing/2014/main" id="{5977481C-203A-32F9-4FD3-B813D41C999D}"/>
              </a:ext>
            </a:extLst>
          </p:cNvPr>
          <p:cNvGrpSpPr/>
          <p:nvPr/>
        </p:nvGrpSpPr>
        <p:grpSpPr>
          <a:xfrm>
            <a:off x="4353004" y="2192209"/>
            <a:ext cx="1217992" cy="266494"/>
            <a:chOff x="3578040" y="1060171"/>
            <a:chExt cx="1024875" cy="266494"/>
          </a:xfrm>
        </p:grpSpPr>
        <p:sp>
          <p:nvSpPr>
            <p:cNvPr id="4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4" name="ZoneTexte 4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p:spPr>
          <p:txBody>
            <a:bodyPr wrap="square" rtlCol="0">
              <a:spAutoFit/>
            </a:bodyPr>
            <a:lstStyle/>
            <a:p>
              <a:r>
                <a:rPr lang="fr-FR" sz="1050" b="1" dirty="0">
                  <a:solidFill>
                    <a:schemeClr val="bg1"/>
                  </a:solidFill>
                </a:rPr>
                <a:t>Comment ?</a:t>
              </a:r>
            </a:p>
          </p:txBody>
        </p:sp>
      </p:grpSp>
      <p:sp>
        <p:nvSpPr>
          <p:cNvPr id="45" name="ZoneTexte 44">
            <a:extLst>
              <a:ext uri="{FF2B5EF4-FFF2-40B4-BE49-F238E27FC236}">
                <a16:creationId xmlns:a16="http://schemas.microsoft.com/office/drawing/2014/main" id="{6F5AB194-D15F-B2B9-0118-B1514944A9CE}"/>
              </a:ext>
            </a:extLst>
          </p:cNvPr>
          <p:cNvSpPr txBox="1"/>
          <p:nvPr/>
        </p:nvSpPr>
        <p:spPr>
          <a:xfrm>
            <a:off x="4303243" y="2491413"/>
            <a:ext cx="4185600" cy="1377300"/>
          </a:xfrm>
          <a:prstGeom prst="rect">
            <a:avLst/>
          </a:prstGeom>
          <a:noFill/>
          <a:ln>
            <a:noFill/>
          </a:ln>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sont  :</a:t>
            </a:r>
          </a:p>
          <a:p>
            <a:pPr marL="247650" lvl="0" indent="-171450">
              <a:buClr>
                <a:schemeClr val="dk1"/>
              </a:buClr>
              <a:buSzPts val="1100"/>
              <a:buFontTx/>
              <a:buChar char="-"/>
            </a:pPr>
            <a:r>
              <a:rPr lang="fr-FR" sz="1050" dirty="0" err="1">
                <a:solidFill>
                  <a:schemeClr val="dk1"/>
                </a:solidFill>
                <a:ea typeface="Montserrat"/>
                <a:cs typeface="Montserrat"/>
                <a:sym typeface="Montserrat"/>
              </a:rPr>
              <a:t>co-construites</a:t>
            </a:r>
            <a:r>
              <a:rPr lang="fr-FR" sz="1050" dirty="0">
                <a:solidFill>
                  <a:schemeClr val="dk1"/>
                </a:solidFill>
                <a:ea typeface="Montserrat"/>
                <a:cs typeface="Montserrat"/>
                <a:sym typeface="Montserrat"/>
              </a:rPr>
              <a:t> par l’équipe pédagogique et le partenaire culturel,</a:t>
            </a:r>
          </a:p>
          <a:p>
            <a:pPr marL="247650" lvl="0" indent="-171450">
              <a:spcAft>
                <a:spcPts val="600"/>
              </a:spcAft>
              <a:buClr>
                <a:schemeClr val="dk1"/>
              </a:buClr>
              <a:buSzPts val="1100"/>
              <a:buFontTx/>
              <a:buChar char="-"/>
            </a:pPr>
            <a:r>
              <a:rPr lang="fr-FR" sz="1050" dirty="0">
                <a:solidFill>
                  <a:schemeClr val="dk1"/>
                </a:solidFill>
                <a:ea typeface="Montserrat"/>
                <a:cs typeface="Montserrat"/>
                <a:sym typeface="Montserrat"/>
              </a:rPr>
              <a:t>proposées par le partenaire culturel.</a:t>
            </a:r>
          </a:p>
          <a:p>
            <a:pPr marL="76200" lvl="0">
              <a:spcAft>
                <a:spcPts val="600"/>
              </a:spcAft>
              <a:buClr>
                <a:schemeClr val="dk1"/>
              </a:buClr>
              <a:buSzPts val="1100"/>
            </a:pPr>
            <a:r>
              <a:rPr lang="fr-FR" sz="1050" dirty="0">
                <a:solidFill>
                  <a:schemeClr val="dk1"/>
                </a:solidFill>
                <a:ea typeface="Montserrat"/>
                <a:cs typeface="Montserrat"/>
                <a:sym typeface="Montserrat"/>
              </a:rPr>
              <a:t>Elles sont des composantes de projets pédagogiques d’éducation artistique et culturelle.</a:t>
            </a:r>
          </a:p>
          <a:p>
            <a:pPr marL="76200" lvl="0">
              <a:spcAft>
                <a:spcPts val="600"/>
              </a:spcAft>
              <a:buClr>
                <a:schemeClr val="dk1"/>
              </a:buClr>
              <a:buSzPts val="1100"/>
            </a:pPr>
            <a:r>
              <a:rPr lang="fr-FR" sz="1050" dirty="0">
                <a:solidFill>
                  <a:schemeClr val="dk1"/>
                </a:solidFill>
                <a:ea typeface="Montserrat"/>
                <a:cs typeface="Montserrat"/>
                <a:sym typeface="Montserrat"/>
              </a:rPr>
              <a:t>L’application ADAGE permet de gérer la réservation des offres.</a:t>
            </a:r>
          </a:p>
        </p:txBody>
      </p:sp>
      <p:sp>
        <p:nvSpPr>
          <p:cNvPr id="46" name="ZoneTexte 45">
            <a:extLst>
              <a:ext uri="{FF2B5EF4-FFF2-40B4-BE49-F238E27FC236}">
                <a16:creationId xmlns:a16="http://schemas.microsoft.com/office/drawing/2014/main" id="{6F5AB194-D15F-B2B9-0118-B1514944A9CE}"/>
              </a:ext>
            </a:extLst>
          </p:cNvPr>
          <p:cNvSpPr txBox="1"/>
          <p:nvPr/>
        </p:nvSpPr>
        <p:spPr>
          <a:xfrm>
            <a:off x="666839" y="4284987"/>
            <a:ext cx="7272808" cy="415498"/>
          </a:xfrm>
          <a:prstGeom prst="rect">
            <a:avLst/>
          </a:prstGeom>
          <a:noFill/>
        </p:spPr>
        <p:txBody>
          <a:bodyPr wrap="square" rtlCol="0">
            <a:spAutoFit/>
          </a:bodyPr>
          <a:lstStyle/>
          <a:p>
            <a:pPr marL="76200" lvl="0" algn="ctr">
              <a:buClr>
                <a:schemeClr val="dk1"/>
              </a:buClr>
              <a:buSzPts val="1100"/>
            </a:pPr>
            <a:r>
              <a:rPr lang="fr-FR" sz="1050" dirty="0">
                <a:solidFill>
                  <a:schemeClr val="dk1"/>
                </a:solidFill>
                <a:latin typeface="+mj-lt"/>
                <a:ea typeface="Montserrat"/>
                <a:cs typeface="Montserrat"/>
                <a:sym typeface="Montserrat"/>
              </a:rPr>
              <a:t>Plus d’informations sur le cadre du dispositif pass Culture part collective : lire le </a:t>
            </a:r>
            <a:r>
              <a:rPr lang="fr-FR" sz="1050" b="1" dirty="0">
                <a:solidFill>
                  <a:srgbClr val="870087"/>
                </a:solidFill>
                <a:latin typeface="+mj-lt"/>
                <a:ea typeface="Montserrat"/>
                <a:cs typeface="Montserrat"/>
                <a:sym typeface="Montserrat"/>
              </a:rPr>
              <a:t>vadémécum</a:t>
            </a:r>
            <a:r>
              <a:rPr lang="fr-FR" sz="1050" dirty="0">
                <a:solidFill>
                  <a:schemeClr val="dk1"/>
                </a:solidFill>
                <a:latin typeface="+mj-lt"/>
                <a:ea typeface="Montserrat"/>
                <a:cs typeface="Montserrat"/>
                <a:sym typeface="Montserrat"/>
              </a:rPr>
              <a:t> téléchargeable sur</a:t>
            </a:r>
          </a:p>
          <a:p>
            <a:pPr marL="76200" lvl="0" algn="ctr">
              <a:buClr>
                <a:schemeClr val="dk1"/>
              </a:buClr>
              <a:buSzPts val="1100"/>
            </a:pPr>
            <a:r>
              <a:rPr lang="fr-FR" sz="1050" dirty="0">
                <a:solidFill>
                  <a:schemeClr val="dk1"/>
                </a:solidFill>
                <a:latin typeface="+mj-lt"/>
                <a:ea typeface="Montserrat"/>
                <a:cs typeface="Montserrat"/>
                <a:sym typeface="Montserrat"/>
                <a:hlinkClick r:id="rId2"/>
              </a:rPr>
              <a:t>https://eduscol.education.fr/3004/l-application-adage</a:t>
            </a:r>
            <a:endParaRPr lang="fr-FR" sz="1050" b="1" dirty="0">
              <a:solidFill>
                <a:schemeClr val="dk1"/>
              </a:solidFill>
              <a:latin typeface="+mj-lt"/>
              <a:ea typeface="Montserrat"/>
              <a:cs typeface="Montserrat"/>
              <a:sym typeface="Montserrat"/>
            </a:endParaRPr>
          </a:p>
        </p:txBody>
      </p:sp>
      <p:sp>
        <p:nvSpPr>
          <p:cNvPr id="3" name="ZoneTexte 2"/>
          <p:cNvSpPr txBox="1"/>
          <p:nvPr/>
        </p:nvSpPr>
        <p:spPr>
          <a:xfrm>
            <a:off x="1331640" y="339502"/>
            <a:ext cx="2153154" cy="307777"/>
          </a:xfrm>
          <a:prstGeom prst="rect">
            <a:avLst/>
          </a:prstGeom>
          <a:noFill/>
          <a:ln>
            <a:solidFill>
              <a:srgbClr val="870087"/>
            </a:solidFill>
            <a:prstDash val="dash"/>
          </a:ln>
        </p:spPr>
        <p:txBody>
          <a:bodyPr wrap="none" rtlCol="0">
            <a:spAutoFit/>
          </a:bodyPr>
          <a:lstStyle/>
          <a:p>
            <a:r>
              <a:rPr lang="fr-FR" sz="1400" b="1" dirty="0" smtClean="0">
                <a:solidFill>
                  <a:srgbClr val="870087"/>
                </a:solidFill>
              </a:rPr>
              <a:t>Informations générales</a:t>
            </a:r>
            <a:endParaRPr lang="fr-FR" sz="1400" b="1" dirty="0">
              <a:solidFill>
                <a:srgbClr val="870087"/>
              </a:solidFill>
            </a:endParaRPr>
          </a:p>
        </p:txBody>
      </p:sp>
    </p:spTree>
    <p:extLst>
      <p:ext uri="{BB962C8B-B14F-4D97-AF65-F5344CB8AC3E}">
        <p14:creationId xmlns:p14="http://schemas.microsoft.com/office/powerpoint/2010/main" val="275785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2411760" y="843558"/>
            <a:ext cx="3806835" cy="1517857"/>
            <a:chOff x="639687" y="910410"/>
            <a:chExt cx="3806835" cy="1517857"/>
          </a:xfrm>
        </p:grpSpPr>
        <p:grpSp>
          <p:nvGrpSpPr>
            <p:cNvPr id="17" name="Groupe 16"/>
            <p:cNvGrpSpPr/>
            <p:nvPr/>
          </p:nvGrpSpPr>
          <p:grpSpPr>
            <a:xfrm>
              <a:off x="639687" y="910410"/>
              <a:ext cx="3806835" cy="1517857"/>
              <a:chOff x="1331640" y="1015578"/>
              <a:chExt cx="3806835" cy="1517857"/>
            </a:xfrm>
          </p:grpSpPr>
          <p:pic>
            <p:nvPicPr>
              <p:cNvPr id="3" name="Image 2"/>
              <p:cNvPicPr>
                <a:picLocks noChangeAspect="1"/>
              </p:cNvPicPr>
              <p:nvPr/>
            </p:nvPicPr>
            <p:blipFill rotWithShape="1">
              <a:blip r:embed="rId2"/>
              <a:srcRect r="38527"/>
              <a:stretch/>
            </p:blipFill>
            <p:spPr>
              <a:xfrm>
                <a:off x="1331640" y="1015578"/>
                <a:ext cx="3806835" cy="1517857"/>
              </a:xfrm>
              <a:prstGeom prst="rect">
                <a:avLst/>
              </a:prstGeom>
              <a:ln w="19050">
                <a:solidFill>
                  <a:srgbClr val="5970B5"/>
                </a:solidFill>
              </a:ln>
            </p:spPr>
          </p:pic>
          <p:sp>
            <p:nvSpPr>
              <p:cNvPr id="16" name="Rectangle 15"/>
              <p:cNvSpPr/>
              <p:nvPr/>
            </p:nvSpPr>
            <p:spPr>
              <a:xfrm>
                <a:off x="4766403" y="1059582"/>
                <a:ext cx="350451" cy="231151"/>
              </a:xfrm>
              <a:prstGeom prst="rect">
                <a:avLst/>
              </a:prstGeom>
              <a:solidFill>
                <a:srgbClr val="5970B5"/>
              </a:solidFill>
              <a:ln w="19050">
                <a:solidFill>
                  <a:srgbClr val="597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3203848" y="954414"/>
              <a:ext cx="1152128" cy="1052116"/>
            </a:xfrm>
            <a:prstGeom prst="rect">
              <a:avLst/>
            </a:prstGeom>
            <a:noFill/>
            <a:ln w="19050">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Rectangle 3"/>
          <p:cNvSpPr/>
          <p:nvPr/>
        </p:nvSpPr>
        <p:spPr>
          <a:xfrm>
            <a:off x="380605" y="2858264"/>
            <a:ext cx="2683636" cy="1728192"/>
          </a:xfrm>
          <a:prstGeom prst="rect">
            <a:avLst/>
          </a:prstGeom>
          <a:noFill/>
          <a:ln>
            <a:solidFill>
              <a:srgbClr val="870087"/>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solidFill>
                  <a:schemeClr val="tx1"/>
                </a:solidFill>
              </a:rPr>
              <a:t>Partenaires culturels</a:t>
            </a:r>
          </a:p>
          <a:p>
            <a:pPr algn="ctr"/>
            <a:endParaRPr lang="fr-FR" sz="1000" dirty="0">
              <a:solidFill>
                <a:schemeClr val="tx1"/>
              </a:solidFill>
            </a:endParaRPr>
          </a:p>
          <a:p>
            <a:pPr algn="ctr"/>
            <a:r>
              <a:rPr lang="fr-FR" sz="1100" dirty="0">
                <a:solidFill>
                  <a:schemeClr val="tx1"/>
                </a:solidFill>
              </a:rPr>
              <a:t>Consultez la cartographie des partenaires culturels.</a:t>
            </a:r>
          </a:p>
          <a:p>
            <a:pPr algn="ctr"/>
            <a:endParaRPr lang="fr-FR" sz="800" dirty="0">
              <a:solidFill>
                <a:schemeClr val="tx1"/>
              </a:solidFill>
            </a:endParaRPr>
          </a:p>
          <a:p>
            <a:pPr algn="ctr"/>
            <a:r>
              <a:rPr lang="fr-FR" sz="1100" dirty="0">
                <a:solidFill>
                  <a:schemeClr val="tx1"/>
                </a:solidFill>
              </a:rPr>
              <a:t>Contactez un partenaire pour construire un projet. </a:t>
            </a:r>
          </a:p>
          <a:p>
            <a:pPr algn="ctr"/>
            <a:endParaRPr lang="fr-FR" sz="800" dirty="0">
              <a:solidFill>
                <a:schemeClr val="tx1"/>
              </a:solidFill>
            </a:endParaRPr>
          </a:p>
          <a:p>
            <a:pPr algn="ctr"/>
            <a:r>
              <a:rPr lang="fr-FR" sz="1100" dirty="0">
                <a:solidFill>
                  <a:schemeClr val="tx1"/>
                </a:solidFill>
              </a:rPr>
              <a:t>Consultez les offres du partenaire.</a:t>
            </a:r>
          </a:p>
        </p:txBody>
      </p:sp>
      <p:sp>
        <p:nvSpPr>
          <p:cNvPr id="27" name="Rectangle 26"/>
          <p:cNvSpPr/>
          <p:nvPr/>
        </p:nvSpPr>
        <p:spPr>
          <a:xfrm>
            <a:off x="6142842" y="2858264"/>
            <a:ext cx="2677630" cy="1728192"/>
          </a:xfrm>
          <a:prstGeom prst="rect">
            <a:avLst/>
          </a:prstGeom>
          <a:noFill/>
          <a:ln>
            <a:solidFill>
              <a:srgbClr val="870087"/>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solidFill>
                  <a:schemeClr val="tx1"/>
                </a:solidFill>
              </a:rPr>
              <a:t>Suivi pass Culture</a:t>
            </a:r>
          </a:p>
          <a:p>
            <a:pPr algn="ctr"/>
            <a:endParaRPr lang="fr-FR" sz="1000" dirty="0">
              <a:solidFill>
                <a:schemeClr val="tx1"/>
              </a:solidFill>
            </a:endParaRPr>
          </a:p>
          <a:p>
            <a:pPr algn="ctr"/>
            <a:r>
              <a:rPr lang="fr-FR" sz="1100" dirty="0">
                <a:solidFill>
                  <a:schemeClr val="tx1"/>
                </a:solidFill>
              </a:rPr>
              <a:t>Consultez le budget et le suivi des offres de votre établissement scolaire.</a:t>
            </a:r>
          </a:p>
        </p:txBody>
      </p:sp>
      <p:sp>
        <p:nvSpPr>
          <p:cNvPr id="28" name="Rectangle 27"/>
          <p:cNvSpPr/>
          <p:nvPr/>
        </p:nvSpPr>
        <p:spPr>
          <a:xfrm>
            <a:off x="3261969" y="2858264"/>
            <a:ext cx="2683145" cy="1728192"/>
          </a:xfrm>
          <a:prstGeom prst="rect">
            <a:avLst/>
          </a:prstGeom>
          <a:noFill/>
          <a:ln>
            <a:solidFill>
              <a:srgbClr val="870087"/>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solidFill>
                  <a:schemeClr val="tx1"/>
                </a:solidFill>
              </a:rPr>
              <a:t>Offres pass Culture</a:t>
            </a:r>
          </a:p>
          <a:p>
            <a:pPr algn="ctr"/>
            <a:endParaRPr lang="fr-FR" sz="1000" dirty="0">
              <a:solidFill>
                <a:schemeClr val="tx1"/>
              </a:solidFill>
            </a:endParaRPr>
          </a:p>
          <a:p>
            <a:pPr algn="ctr"/>
            <a:r>
              <a:rPr lang="fr-FR" sz="1100" dirty="0">
                <a:solidFill>
                  <a:schemeClr val="tx1"/>
                </a:solidFill>
              </a:rPr>
              <a:t>Consultez le catalogue des offres pass Culture.</a:t>
            </a:r>
          </a:p>
          <a:p>
            <a:pPr algn="ctr"/>
            <a:endParaRPr lang="fr-FR" sz="800" dirty="0">
              <a:solidFill>
                <a:schemeClr val="tx1"/>
              </a:solidFill>
            </a:endParaRPr>
          </a:p>
          <a:p>
            <a:pPr algn="ctr"/>
            <a:r>
              <a:rPr lang="fr-FR" sz="1100" dirty="0">
                <a:solidFill>
                  <a:schemeClr val="tx1"/>
                </a:solidFill>
              </a:rPr>
              <a:t>Récupérez les offres </a:t>
            </a:r>
            <a:r>
              <a:rPr lang="fr-FR" sz="1100" dirty="0" err="1">
                <a:solidFill>
                  <a:schemeClr val="tx1"/>
                </a:solidFill>
              </a:rPr>
              <a:t>co-construites</a:t>
            </a:r>
            <a:r>
              <a:rPr lang="fr-FR" sz="1100" dirty="0">
                <a:solidFill>
                  <a:schemeClr val="tx1"/>
                </a:solidFill>
              </a:rPr>
              <a:t> avec votre partenaire culturel spécifiquement pour votre projet.</a:t>
            </a:r>
          </a:p>
        </p:txBody>
      </p:sp>
      <p:sp>
        <p:nvSpPr>
          <p:cNvPr id="5" name="ZoneTexte 4"/>
          <p:cNvSpPr txBox="1"/>
          <p:nvPr/>
        </p:nvSpPr>
        <p:spPr>
          <a:xfrm>
            <a:off x="1157135" y="267494"/>
            <a:ext cx="1883849" cy="307777"/>
          </a:xfrm>
          <a:prstGeom prst="rect">
            <a:avLst/>
          </a:prstGeom>
          <a:noFill/>
          <a:ln>
            <a:solidFill>
              <a:srgbClr val="870087"/>
            </a:solidFill>
            <a:prstDash val="dash"/>
          </a:ln>
        </p:spPr>
        <p:txBody>
          <a:bodyPr wrap="none" rtlCol="0">
            <a:spAutoFit/>
          </a:bodyPr>
          <a:lstStyle/>
          <a:p>
            <a:r>
              <a:rPr lang="fr-FR" sz="1400" b="1" dirty="0" smtClean="0">
                <a:solidFill>
                  <a:srgbClr val="870087"/>
                </a:solidFill>
              </a:rPr>
              <a:t>Onglet pass Culture</a:t>
            </a:r>
            <a:endParaRPr lang="fr-FR" sz="1400" b="1" dirty="0">
              <a:solidFill>
                <a:srgbClr val="870087"/>
              </a:solidFill>
            </a:endParaRPr>
          </a:p>
        </p:txBody>
      </p:sp>
    </p:spTree>
    <p:extLst>
      <p:ext uri="{BB962C8B-B14F-4D97-AF65-F5344CB8AC3E}">
        <p14:creationId xmlns:p14="http://schemas.microsoft.com/office/powerpoint/2010/main" val="7013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738646" y="2254234"/>
            <a:ext cx="6153834" cy="509913"/>
          </a:xfrm>
          <a:prstGeom prst="rect">
            <a:avLst/>
          </a:prstGeom>
          <a:solidFill>
            <a:schemeClr val="bg1"/>
          </a:solidFill>
          <a:ln>
            <a:solidFill>
              <a:srgbClr val="870087"/>
            </a:solidFill>
          </a:ln>
          <a:effectLst>
            <a:outerShdw blurRad="40000" dist="23000" dir="5400000" rotWithShape="0">
              <a:srgbClr val="FFE1FF">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lnSpc>
                <a:spcPts val="1400"/>
              </a:lnSpc>
            </a:pPr>
            <a:r>
              <a:rPr lang="fr-FR" sz="1000" dirty="0" smtClean="0">
                <a:solidFill>
                  <a:schemeClr val="tx1"/>
                </a:solidFill>
                <a:ea typeface="Montserrat"/>
                <a:cs typeface="Montserrat"/>
              </a:rPr>
              <a:t>Le partenaire culturel </a:t>
            </a:r>
            <a:r>
              <a:rPr lang="fr-FR" sz="1000" dirty="0">
                <a:solidFill>
                  <a:schemeClr val="tx1"/>
                </a:solidFill>
                <a:ea typeface="Montserrat"/>
                <a:cs typeface="Montserrat"/>
              </a:rPr>
              <a:t>va formaliser l’offre pass Culture et la publier à partir de son interface professionnelle pass Culture. </a:t>
            </a:r>
            <a:r>
              <a:rPr lang="fr-FR" sz="1000" b="1" dirty="0">
                <a:solidFill>
                  <a:schemeClr val="tx1"/>
                </a:solidFill>
                <a:ea typeface="Montserrat"/>
                <a:cs typeface="Montserrat"/>
              </a:rPr>
              <a:t>Il va orienter l’offre directement vers mon établissement scolaire.</a:t>
            </a:r>
          </a:p>
        </p:txBody>
      </p:sp>
      <p:pic>
        <p:nvPicPr>
          <p:cNvPr id="32" name="Image 31"/>
          <p:cNvPicPr>
            <a:picLocks noChangeAspect="1"/>
          </p:cNvPicPr>
          <p:nvPr/>
        </p:nvPicPr>
        <p:blipFill rotWithShape="1">
          <a:blip r:embed="rId2"/>
          <a:srcRect l="76463" t="14183" r="1598" b="60784"/>
          <a:stretch/>
        </p:blipFill>
        <p:spPr>
          <a:xfrm>
            <a:off x="4596173" y="4377986"/>
            <a:ext cx="1607796" cy="436590"/>
          </a:xfrm>
          <a:prstGeom prst="rect">
            <a:avLst/>
          </a:prstGeom>
          <a:ln>
            <a:noFill/>
          </a:ln>
        </p:spPr>
      </p:pic>
      <p:pic>
        <p:nvPicPr>
          <p:cNvPr id="29" name="Image 28"/>
          <p:cNvPicPr>
            <a:picLocks noChangeAspect="1"/>
          </p:cNvPicPr>
          <p:nvPr/>
        </p:nvPicPr>
        <p:blipFill>
          <a:blip r:embed="rId3"/>
          <a:stretch>
            <a:fillRect/>
          </a:stretch>
        </p:blipFill>
        <p:spPr>
          <a:xfrm>
            <a:off x="3650616" y="815410"/>
            <a:ext cx="3498910" cy="1302285"/>
          </a:xfrm>
          <a:prstGeom prst="rect">
            <a:avLst/>
          </a:prstGeom>
          <a:ln w="19050">
            <a:solidFill>
              <a:srgbClr val="5970B5"/>
            </a:solidFill>
          </a:ln>
        </p:spPr>
      </p:pic>
      <p:sp>
        <p:nvSpPr>
          <p:cNvPr id="27" name="Rectangle avec flèche vers la gauche 26"/>
          <p:cNvSpPr/>
          <p:nvPr/>
        </p:nvSpPr>
        <p:spPr>
          <a:xfrm>
            <a:off x="6301018" y="2982243"/>
            <a:ext cx="2591461" cy="1495344"/>
          </a:xfrm>
          <a:prstGeom prst="leftArrowCallout">
            <a:avLst>
              <a:gd name="adj1" fmla="val 25000"/>
              <a:gd name="adj2" fmla="val 25000"/>
              <a:gd name="adj3" fmla="val 11691"/>
              <a:gd name="adj4" fmla="val 78914"/>
            </a:avLst>
          </a:prstGeom>
          <a:solidFill>
            <a:schemeClr val="bg1"/>
          </a:solidFill>
          <a:ln>
            <a:solidFill>
              <a:srgbClr val="870087"/>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a:t>
            </a:r>
            <a:r>
              <a:rPr lang="fr-FR" sz="1000" dirty="0" smtClean="0">
                <a:solidFill>
                  <a:schemeClr val="tx1"/>
                </a:solidFill>
                <a:ea typeface="Montserrat"/>
                <a:cs typeface="Montserrat"/>
              </a:rPr>
              <a:t>l’onglet </a:t>
            </a:r>
          </a:p>
          <a:p>
            <a:pPr algn="ctr"/>
            <a:r>
              <a:rPr lang="fr-FR" sz="1000" dirty="0" smtClean="0">
                <a:solidFill>
                  <a:schemeClr val="tx1"/>
                </a:solidFill>
                <a:ea typeface="Montserrat"/>
                <a:cs typeface="Montserrat"/>
              </a:rPr>
              <a:t>«</a:t>
            </a:r>
            <a:r>
              <a:rPr lang="fr-FR" sz="1000" dirty="0">
                <a:solidFill>
                  <a:schemeClr val="tx1"/>
                </a:solidFill>
                <a:ea typeface="Montserrat"/>
                <a:cs typeface="Montserrat"/>
              </a:rPr>
              <a:t> pass Culture </a:t>
            </a:r>
            <a:endParaRPr lang="fr-FR" sz="1000" dirty="0" smtClean="0">
              <a:solidFill>
                <a:schemeClr val="tx1"/>
              </a:solidFill>
              <a:ea typeface="Montserrat"/>
              <a:cs typeface="Montserrat"/>
            </a:endParaRPr>
          </a:p>
          <a:p>
            <a:pPr marL="171450" indent="-171450" algn="ctr">
              <a:buFont typeface="Wingdings" panose="05000000000000000000" pitchFamily="2" charset="2"/>
              <a:buChar char="Ø"/>
            </a:pPr>
            <a:r>
              <a:rPr lang="fr-FR" sz="1000" dirty="0" smtClean="0">
                <a:solidFill>
                  <a:schemeClr val="tx1"/>
                </a:solidFill>
                <a:ea typeface="Montserrat"/>
                <a:cs typeface="Montserrat"/>
              </a:rPr>
              <a:t> Offres </a:t>
            </a:r>
            <a:r>
              <a:rPr lang="fr-FR" sz="1000" dirty="0">
                <a:solidFill>
                  <a:schemeClr val="tx1"/>
                </a:solidFill>
                <a:ea typeface="Montserrat"/>
                <a:cs typeface="Montserrat"/>
              </a:rPr>
              <a:t>pass Culture </a:t>
            </a:r>
            <a:endParaRPr lang="fr-FR" sz="1000" dirty="0" smtClean="0">
              <a:solidFill>
                <a:schemeClr val="tx1"/>
              </a:solidFill>
              <a:ea typeface="Montserrat"/>
              <a:cs typeface="Montserrat"/>
            </a:endParaRPr>
          </a:p>
          <a:p>
            <a:pPr marL="171450" indent="-171450" algn="ctr">
              <a:buFont typeface="Wingdings" panose="05000000000000000000" pitchFamily="2" charset="2"/>
              <a:buChar char="Ø"/>
            </a:pPr>
            <a:r>
              <a:rPr lang="fr-FR" sz="1000" b="1" dirty="0" smtClean="0">
                <a:solidFill>
                  <a:schemeClr val="tx1"/>
                </a:solidFill>
                <a:ea typeface="Montserrat"/>
                <a:cs typeface="Montserrat"/>
              </a:rPr>
              <a:t>Pour mon </a:t>
            </a:r>
            <a:r>
              <a:rPr lang="fr-FR" sz="1000" b="1" dirty="0">
                <a:solidFill>
                  <a:schemeClr val="tx1"/>
                </a:solidFill>
                <a:ea typeface="Montserrat"/>
                <a:cs typeface="Montserrat"/>
              </a:rPr>
              <a:t>établissement</a:t>
            </a:r>
            <a:r>
              <a:rPr lang="fr-FR" sz="1000" dirty="0">
                <a:solidFill>
                  <a:schemeClr val="tx1"/>
                </a:solidFill>
                <a:ea typeface="Montserrat"/>
                <a:cs typeface="Montserrat"/>
              </a:rPr>
              <a:t> </a:t>
            </a:r>
            <a:r>
              <a:rPr lang="fr-FR" sz="1000" dirty="0" smtClean="0">
                <a:solidFill>
                  <a:schemeClr val="tx1"/>
                </a:solidFill>
                <a:ea typeface="Montserrat"/>
                <a:cs typeface="Montserrat"/>
              </a:rPr>
              <a:t>»</a:t>
            </a:r>
          </a:p>
          <a:p>
            <a:pPr algn="ctr"/>
            <a:endParaRPr lang="fr-FR" sz="1000" dirty="0" smtClean="0">
              <a:solidFill>
                <a:schemeClr val="tx1"/>
              </a:solidFill>
              <a:ea typeface="Montserrat"/>
              <a:cs typeface="Montserrat"/>
            </a:endParaRPr>
          </a:p>
          <a:p>
            <a:pPr algn="ctr">
              <a:lnSpc>
                <a:spcPts val="1400"/>
              </a:lnSpc>
              <a:spcAft>
                <a:spcPts val="600"/>
              </a:spcAft>
            </a:pPr>
            <a:r>
              <a:rPr lang="fr-FR" sz="1000" dirty="0" smtClean="0">
                <a:solidFill>
                  <a:schemeClr val="tx1"/>
                </a:solidFill>
                <a:ea typeface="Montserrat"/>
                <a:cs typeface="Montserrat"/>
              </a:rPr>
              <a:t>je </a:t>
            </a:r>
            <a:r>
              <a:rPr lang="fr-FR" sz="1000" dirty="0">
                <a:solidFill>
                  <a:schemeClr val="tx1"/>
                </a:solidFill>
                <a:ea typeface="Montserrat"/>
                <a:cs typeface="Montserrat"/>
              </a:rPr>
              <a:t>retrouve l’offre publiée par mon partenaire culturel et clique sur le bouton « </a:t>
            </a:r>
            <a:r>
              <a:rPr lang="fr-FR" sz="1000" b="1" dirty="0">
                <a:solidFill>
                  <a:schemeClr val="tx1"/>
                </a:solidFill>
                <a:ea typeface="Montserrat"/>
                <a:cs typeface="Montserrat"/>
              </a:rPr>
              <a:t>Préréserver </a:t>
            </a:r>
            <a:r>
              <a:rPr lang="fr-FR" sz="1000" dirty="0">
                <a:solidFill>
                  <a:schemeClr val="tx1"/>
                </a:solidFill>
                <a:ea typeface="Montserrat"/>
                <a:cs typeface="Montserrat"/>
              </a:rPr>
              <a:t>».</a:t>
            </a:r>
          </a:p>
        </p:txBody>
      </p:sp>
      <p:sp>
        <p:nvSpPr>
          <p:cNvPr id="31" name="ZoneTexte 30">
            <a:extLst>
              <a:ext uri="{FF2B5EF4-FFF2-40B4-BE49-F238E27FC236}">
                <a16:creationId xmlns:a16="http://schemas.microsoft.com/office/drawing/2014/main" id="{8556A2DB-0F01-B24C-292A-7E925AA710F7}"/>
              </a:ext>
            </a:extLst>
          </p:cNvPr>
          <p:cNvSpPr txBox="1"/>
          <p:nvPr/>
        </p:nvSpPr>
        <p:spPr>
          <a:xfrm>
            <a:off x="395536" y="815410"/>
            <a:ext cx="3125284" cy="430887"/>
          </a:xfrm>
          <a:prstGeom prst="rect">
            <a:avLst/>
          </a:prstGeom>
          <a:noFill/>
          <a:ln>
            <a:solidFill>
              <a:srgbClr val="870087"/>
            </a:solidFill>
            <a:prstDash val="dash"/>
          </a:ln>
        </p:spPr>
        <p:txBody>
          <a:bodyPr wrap="square" rtlCol="0">
            <a:spAutoFit/>
          </a:bodyPr>
          <a:lstStyle/>
          <a:p>
            <a:r>
              <a:rPr lang="fr-FR" sz="1200" b="1" dirty="0">
                <a:solidFill>
                  <a:srgbClr val="870087"/>
                </a:solidFill>
                <a:ea typeface="+mj-ea"/>
                <a:cs typeface="+mj-cs"/>
                <a:sym typeface="Montserrat"/>
              </a:rPr>
              <a:t>Etape 1 : préréserver une offre</a:t>
            </a:r>
          </a:p>
          <a:p>
            <a:r>
              <a:rPr lang="fr-FR" sz="1000" dirty="0">
                <a:solidFill>
                  <a:srgbClr val="870087"/>
                </a:solidFill>
                <a:ea typeface="Montserrat"/>
                <a:cs typeface="Montserrat"/>
              </a:rPr>
              <a:t>C’est-à-dire poser un option sur une offre</a:t>
            </a:r>
            <a:r>
              <a:rPr lang="fr-FR" sz="1000" dirty="0" smtClean="0">
                <a:solidFill>
                  <a:srgbClr val="870087"/>
                </a:solidFill>
                <a:ea typeface="Montserrat"/>
                <a:cs typeface="Montserrat"/>
              </a:rPr>
              <a:t>.</a:t>
            </a:r>
            <a:endParaRPr lang="fr-FR" sz="1000" dirty="0">
              <a:solidFill>
                <a:srgbClr val="870087"/>
              </a:solidFill>
              <a:ea typeface="Montserrat"/>
              <a:cs typeface="Montserrat"/>
            </a:endParaRPr>
          </a:p>
        </p:txBody>
      </p:sp>
      <p:pic>
        <p:nvPicPr>
          <p:cNvPr id="5" name="Image 4"/>
          <p:cNvPicPr>
            <a:picLocks noChangeAspect="1"/>
          </p:cNvPicPr>
          <p:nvPr/>
        </p:nvPicPr>
        <p:blipFill>
          <a:blip r:embed="rId4"/>
          <a:stretch>
            <a:fillRect/>
          </a:stretch>
        </p:blipFill>
        <p:spPr>
          <a:xfrm>
            <a:off x="323528" y="2979837"/>
            <a:ext cx="5977491" cy="1006653"/>
          </a:xfrm>
          <a:prstGeom prst="rect">
            <a:avLst/>
          </a:prstGeom>
          <a:ln w="19050">
            <a:solidFill>
              <a:srgbClr val="5970B5"/>
            </a:solidFill>
          </a:ln>
        </p:spPr>
      </p:pic>
      <p:sp>
        <p:nvSpPr>
          <p:cNvPr id="6" name="Rectangle 5"/>
          <p:cNvSpPr/>
          <p:nvPr/>
        </p:nvSpPr>
        <p:spPr>
          <a:xfrm>
            <a:off x="7380311" y="416138"/>
            <a:ext cx="1512169" cy="1416702"/>
          </a:xfrm>
          <a:prstGeom prst="rect">
            <a:avLst/>
          </a:prstGeom>
          <a:solidFill>
            <a:schemeClr val="bg1"/>
          </a:solidFill>
          <a:ln w="9525">
            <a:solidFill>
              <a:srgbClr val="87008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Je </a:t>
            </a:r>
            <a:r>
              <a:rPr lang="fr-FR" sz="1000" b="1" dirty="0">
                <a:solidFill>
                  <a:schemeClr val="tx1"/>
                </a:solidFill>
              </a:rPr>
              <a:t>contacte </a:t>
            </a:r>
            <a:r>
              <a:rPr lang="fr-FR" sz="1000" b="1" dirty="0" smtClean="0">
                <a:solidFill>
                  <a:schemeClr val="tx1"/>
                </a:solidFill>
              </a:rPr>
              <a:t>le partenaire culturel.</a:t>
            </a:r>
          </a:p>
          <a:p>
            <a:pPr algn="ctr"/>
            <a:endParaRPr lang="fr-FR" sz="1000" dirty="0">
              <a:solidFill>
                <a:schemeClr val="tx1"/>
              </a:solidFill>
            </a:endParaRPr>
          </a:p>
          <a:p>
            <a:pPr algn="ctr"/>
            <a:r>
              <a:rPr lang="fr-FR" sz="1000" dirty="0" smtClean="0">
                <a:solidFill>
                  <a:schemeClr val="tx1"/>
                </a:solidFill>
              </a:rPr>
              <a:t>Si </a:t>
            </a:r>
            <a:r>
              <a:rPr lang="fr-FR" sz="1000" dirty="0">
                <a:solidFill>
                  <a:schemeClr val="tx1"/>
                </a:solidFill>
              </a:rPr>
              <a:t>nécessaire </a:t>
            </a:r>
            <a:r>
              <a:rPr lang="fr-FR" sz="1000" dirty="0" smtClean="0">
                <a:solidFill>
                  <a:schemeClr val="tx1"/>
                </a:solidFill>
              </a:rPr>
              <a:t> l’offre peut être adaptée par le partenaire.</a:t>
            </a:r>
            <a:endParaRPr lang="fr-FR" sz="1000" dirty="0">
              <a:solidFill>
                <a:schemeClr val="tx1"/>
              </a:solidFill>
            </a:endParaRPr>
          </a:p>
        </p:txBody>
      </p:sp>
      <p:sp>
        <p:nvSpPr>
          <p:cNvPr id="30" name="Flèche vers le bas 29"/>
          <p:cNvSpPr/>
          <p:nvPr/>
        </p:nvSpPr>
        <p:spPr>
          <a:xfrm>
            <a:off x="7723754" y="1779663"/>
            <a:ext cx="232622" cy="576064"/>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4" name="Flèche vers le bas 13"/>
          <p:cNvSpPr/>
          <p:nvPr/>
        </p:nvSpPr>
        <p:spPr>
          <a:xfrm>
            <a:off x="7723754" y="2715766"/>
            <a:ext cx="232622" cy="348443"/>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5" name="Flèche vers le bas 14"/>
          <p:cNvSpPr/>
          <p:nvPr/>
        </p:nvSpPr>
        <p:spPr>
          <a:xfrm rot="16200000">
            <a:off x="7132269" y="937692"/>
            <a:ext cx="232622" cy="407486"/>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6" name="Flèche vers le bas 15"/>
          <p:cNvSpPr/>
          <p:nvPr/>
        </p:nvSpPr>
        <p:spPr>
          <a:xfrm>
            <a:off x="5283760" y="3887277"/>
            <a:ext cx="232622" cy="49070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8" name="Rectangle avec flèche vers le bas 7"/>
          <p:cNvSpPr/>
          <p:nvPr/>
        </p:nvSpPr>
        <p:spPr>
          <a:xfrm>
            <a:off x="3823209" y="122192"/>
            <a:ext cx="3153723" cy="848678"/>
          </a:xfrm>
          <a:prstGeom prst="downArrowCallout">
            <a:avLst/>
          </a:prstGeom>
          <a:solidFill>
            <a:schemeClr val="bg1"/>
          </a:solidFill>
          <a:ln>
            <a:solidFill>
              <a:srgbClr val="870087"/>
            </a:solidFill>
          </a:ln>
          <a:effectLst/>
        </p:spPr>
        <p:txBody>
          <a:bodyPr wrap="square">
            <a:spAutoFit/>
          </a:bodyPr>
          <a:lstStyle/>
          <a:p>
            <a:pPr algn="ctr"/>
            <a:r>
              <a:rPr lang="fr-FR" sz="1000" dirty="0">
                <a:ea typeface="Montserrat"/>
                <a:cs typeface="Montserrat"/>
              </a:rPr>
              <a:t>En utilisant le menu « Partenaires culturels » ou « Offres pass Culture », </a:t>
            </a:r>
          </a:p>
          <a:p>
            <a:pPr algn="ctr"/>
            <a:r>
              <a:rPr lang="fr-FR" sz="1000" b="1" dirty="0">
                <a:ea typeface="Montserrat"/>
                <a:cs typeface="Montserrat"/>
              </a:rPr>
              <a:t>j’ai identifié une </a:t>
            </a:r>
            <a:r>
              <a:rPr lang="fr-FR" sz="1000" b="1" dirty="0">
                <a:solidFill>
                  <a:schemeClr val="dk1"/>
                </a:solidFill>
                <a:ea typeface="Montserrat"/>
                <a:cs typeface="Montserrat"/>
                <a:sym typeface="Montserrat"/>
              </a:rPr>
              <a:t>offre </a:t>
            </a:r>
            <a:r>
              <a:rPr lang="fr-FR" sz="1000" dirty="0">
                <a:solidFill>
                  <a:schemeClr val="dk1"/>
                </a:solidFill>
                <a:ea typeface="Montserrat"/>
                <a:cs typeface="Montserrat"/>
                <a:sym typeface="Montserrat"/>
              </a:rPr>
              <a:t>pass Culture sur ADAGE.</a:t>
            </a:r>
            <a:r>
              <a:rPr lang="fr-FR" sz="1000" dirty="0">
                <a:ea typeface="Montserrat"/>
                <a:cs typeface="Montserrat"/>
              </a:rPr>
              <a:t> </a:t>
            </a:r>
          </a:p>
        </p:txBody>
      </p:sp>
    </p:spTree>
    <p:extLst>
      <p:ext uri="{BB962C8B-B14F-4D97-AF65-F5344CB8AC3E}">
        <p14:creationId xmlns:p14="http://schemas.microsoft.com/office/powerpoint/2010/main" val="3828709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267744" y="2368635"/>
            <a:ext cx="6562708" cy="509913"/>
          </a:xfrm>
          <a:prstGeom prst="rect">
            <a:avLst/>
          </a:prstGeom>
          <a:solidFill>
            <a:schemeClr val="bg1"/>
          </a:solidFill>
          <a:ln>
            <a:solidFill>
              <a:srgbClr val="870087"/>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L’acteur culturel va formaliser l’offre pass Culture et la publier à partir de son interface professionnelle pass Culture. </a:t>
            </a:r>
            <a:r>
              <a:rPr lang="fr-FR" sz="1000" b="1" dirty="0">
                <a:solidFill>
                  <a:schemeClr val="tx1"/>
                </a:solidFill>
                <a:ea typeface="Montserrat"/>
                <a:cs typeface="Montserrat"/>
              </a:rPr>
              <a:t>Il va orienter l’offre directement vers mon établissement scolaire.</a:t>
            </a:r>
          </a:p>
        </p:txBody>
      </p:sp>
      <p:sp>
        <p:nvSpPr>
          <p:cNvPr id="31" name="ZoneTexte 30">
            <a:extLst>
              <a:ext uri="{FF2B5EF4-FFF2-40B4-BE49-F238E27FC236}">
                <a16:creationId xmlns:a16="http://schemas.microsoft.com/office/drawing/2014/main" id="{8556A2DB-0F01-B24C-292A-7E925AA710F7}"/>
              </a:ext>
            </a:extLst>
          </p:cNvPr>
          <p:cNvSpPr txBox="1"/>
          <p:nvPr/>
        </p:nvSpPr>
        <p:spPr>
          <a:xfrm>
            <a:off x="1209953" y="154406"/>
            <a:ext cx="2604970" cy="615553"/>
          </a:xfrm>
          <a:prstGeom prst="rect">
            <a:avLst/>
          </a:prstGeom>
          <a:noFill/>
          <a:ln>
            <a:solidFill>
              <a:srgbClr val="870087"/>
            </a:solidFill>
            <a:prstDash val="dash"/>
          </a:ln>
        </p:spPr>
        <p:txBody>
          <a:bodyPr wrap="square" rtlCol="0">
            <a:spAutoFit/>
          </a:bodyPr>
          <a:lstStyle/>
          <a:p>
            <a:r>
              <a:rPr lang="fr-FR" sz="1200" b="1" dirty="0">
                <a:solidFill>
                  <a:srgbClr val="870087"/>
                </a:solidFill>
                <a:ea typeface="+mj-ea"/>
                <a:cs typeface="+mj-cs"/>
                <a:sym typeface="Montserrat"/>
              </a:rPr>
              <a:t>Etape 1 : préréserver une offre</a:t>
            </a:r>
          </a:p>
          <a:p>
            <a:r>
              <a:rPr lang="fr-FR" sz="1000" dirty="0">
                <a:solidFill>
                  <a:srgbClr val="870087"/>
                </a:solidFill>
                <a:ea typeface="Montserrat"/>
                <a:cs typeface="Montserrat"/>
              </a:rPr>
              <a:t>C’est-à-dire poser un option sur cette offre.</a:t>
            </a:r>
          </a:p>
          <a:p>
            <a:r>
              <a:rPr lang="fr-FR" sz="1200" b="1" dirty="0">
                <a:solidFill>
                  <a:srgbClr val="870087"/>
                </a:solidFill>
                <a:ea typeface="+mj-ea"/>
                <a:cs typeface="+mj-cs"/>
                <a:sym typeface="Montserrat"/>
              </a:rPr>
              <a:t>(Parcours alternatif)</a:t>
            </a:r>
          </a:p>
        </p:txBody>
      </p:sp>
      <p:sp>
        <p:nvSpPr>
          <p:cNvPr id="12" name="Rectangle avec flèche vers la droite 11"/>
          <p:cNvSpPr/>
          <p:nvPr/>
        </p:nvSpPr>
        <p:spPr>
          <a:xfrm>
            <a:off x="283727" y="949004"/>
            <a:ext cx="2272049" cy="1004368"/>
          </a:xfrm>
          <a:prstGeom prst="rightArrowCallout">
            <a:avLst>
              <a:gd name="adj1" fmla="val 25000"/>
              <a:gd name="adj2" fmla="val 25000"/>
              <a:gd name="adj3" fmla="val 25000"/>
              <a:gd name="adj4" fmla="val 77274"/>
            </a:avLst>
          </a:prstGeom>
          <a:solidFill>
            <a:schemeClr val="bg1"/>
          </a:solidFill>
          <a:ln>
            <a:solidFill>
              <a:srgbClr val="870087"/>
            </a:solidFill>
          </a:ln>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rPr>
              <a:t>Je souhaite conduire un projet avec une structure culturelle, mais je n’ai pas identifié d’offre pass Culture correspondante.</a:t>
            </a:r>
          </a:p>
        </p:txBody>
      </p:sp>
      <p:sp>
        <p:nvSpPr>
          <p:cNvPr id="13" name="Rectangle avec flèche vers la droite 12"/>
          <p:cNvSpPr/>
          <p:nvPr/>
        </p:nvSpPr>
        <p:spPr>
          <a:xfrm>
            <a:off x="2656990" y="848212"/>
            <a:ext cx="2755822" cy="1255555"/>
          </a:xfrm>
          <a:prstGeom prst="rightArrowCallout">
            <a:avLst>
              <a:gd name="adj1" fmla="val 25000"/>
              <a:gd name="adj2" fmla="val 25000"/>
              <a:gd name="adj3" fmla="val 25000"/>
              <a:gd name="adj4" fmla="val 80646"/>
            </a:avLst>
          </a:prstGeom>
          <a:solidFill>
            <a:schemeClr val="bg1"/>
          </a:solidFill>
          <a:ln>
            <a:solidFill>
              <a:srgbClr val="870087"/>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spcAft>
                <a:spcPts val="600"/>
              </a:spcAft>
            </a:pPr>
            <a:r>
              <a:rPr lang="fr-FR" sz="1000" dirty="0">
                <a:solidFill>
                  <a:schemeClr val="tx1"/>
                </a:solidFill>
                <a:ea typeface="Montserrat"/>
                <a:cs typeface="Montserrat"/>
                <a:sym typeface="Montserrat"/>
              </a:rPr>
              <a:t>Je contacte la structure </a:t>
            </a:r>
            <a:r>
              <a:rPr lang="fr-FR" sz="1000" dirty="0" smtClean="0">
                <a:solidFill>
                  <a:schemeClr val="tx1"/>
                </a:solidFill>
                <a:ea typeface="Montserrat"/>
                <a:cs typeface="Montserrat"/>
                <a:sym typeface="Montserrat"/>
              </a:rPr>
              <a:t>culturelle. Il </a:t>
            </a:r>
            <a:r>
              <a:rPr lang="fr-FR" sz="1000" dirty="0">
                <a:solidFill>
                  <a:schemeClr val="tx1"/>
                </a:solidFill>
                <a:ea typeface="Montserrat"/>
                <a:cs typeface="Montserrat"/>
                <a:sym typeface="Montserrat"/>
              </a:rPr>
              <a:t>est possible d’utiliser la cartographie des partenaires pour accéder au </a:t>
            </a:r>
            <a:r>
              <a:rPr lang="fr-FR" sz="1000" dirty="0" smtClean="0">
                <a:solidFill>
                  <a:schemeClr val="tx1"/>
                </a:solidFill>
                <a:ea typeface="Montserrat"/>
                <a:cs typeface="Montserrat"/>
                <a:sym typeface="Montserrat"/>
              </a:rPr>
              <a:t>contact.</a:t>
            </a:r>
            <a:endParaRPr lang="fr-FR" sz="1000" dirty="0">
              <a:solidFill>
                <a:schemeClr val="tx1"/>
              </a:solidFill>
              <a:ea typeface="Montserrat"/>
              <a:cs typeface="Montserrat"/>
              <a:sym typeface="Montserrat"/>
            </a:endParaRPr>
          </a:p>
          <a:p>
            <a:pPr lvl="0" algn="ctr">
              <a:spcAft>
                <a:spcPts val="600"/>
              </a:spcAft>
            </a:pPr>
            <a:r>
              <a:rPr lang="fr-FR" sz="1000" dirty="0">
                <a:solidFill>
                  <a:schemeClr val="tx1"/>
                </a:solidFill>
                <a:ea typeface="Montserrat"/>
                <a:cs typeface="Montserrat"/>
                <a:sym typeface="Montserrat"/>
              </a:rPr>
              <a:t>Je </a:t>
            </a:r>
            <a:r>
              <a:rPr lang="fr-FR" sz="1000" dirty="0" err="1">
                <a:solidFill>
                  <a:schemeClr val="tx1"/>
                </a:solidFill>
                <a:ea typeface="Montserrat"/>
                <a:cs typeface="Montserrat"/>
                <a:sym typeface="Montserrat"/>
              </a:rPr>
              <a:t>co</a:t>
            </a:r>
            <a:r>
              <a:rPr lang="fr-FR" sz="1000" dirty="0">
                <a:solidFill>
                  <a:schemeClr val="tx1"/>
                </a:solidFill>
                <a:ea typeface="Montserrat"/>
                <a:cs typeface="Montserrat"/>
                <a:sym typeface="Montserrat"/>
              </a:rPr>
              <a:t>-construis avec la structure une offre pass Culture adaptée. </a:t>
            </a:r>
          </a:p>
        </p:txBody>
      </p:sp>
      <p:pic>
        <p:nvPicPr>
          <p:cNvPr id="5" name="Image 4"/>
          <p:cNvPicPr>
            <a:picLocks noChangeAspect="1"/>
          </p:cNvPicPr>
          <p:nvPr/>
        </p:nvPicPr>
        <p:blipFill>
          <a:blip r:embed="rId2"/>
          <a:stretch>
            <a:fillRect/>
          </a:stretch>
        </p:blipFill>
        <p:spPr>
          <a:xfrm>
            <a:off x="5514026" y="198745"/>
            <a:ext cx="3316426" cy="2097509"/>
          </a:xfrm>
          <a:prstGeom prst="rect">
            <a:avLst/>
          </a:prstGeom>
          <a:ln w="19050">
            <a:solidFill>
              <a:srgbClr val="5970B5"/>
            </a:solidFill>
          </a:ln>
        </p:spPr>
      </p:pic>
      <p:sp>
        <p:nvSpPr>
          <p:cNvPr id="11" name="Flèche vers le bas 10"/>
          <p:cNvSpPr/>
          <p:nvPr/>
        </p:nvSpPr>
        <p:spPr>
          <a:xfrm>
            <a:off x="8188956" y="2050194"/>
            <a:ext cx="232622" cy="39924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4" name="Rectangle 1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rotWithShape="1">
          <a:blip r:embed="rId3"/>
          <a:srcRect l="76463" t="14183" r="1598" b="60784"/>
          <a:stretch/>
        </p:blipFill>
        <p:spPr>
          <a:xfrm>
            <a:off x="4596173" y="4377986"/>
            <a:ext cx="1607796" cy="436590"/>
          </a:xfrm>
          <a:prstGeom prst="rect">
            <a:avLst/>
          </a:prstGeom>
          <a:ln>
            <a:noFill/>
          </a:ln>
        </p:spPr>
      </p:pic>
      <p:sp>
        <p:nvSpPr>
          <p:cNvPr id="16" name="Rectangle avec flèche vers la gauche 15"/>
          <p:cNvSpPr/>
          <p:nvPr/>
        </p:nvSpPr>
        <p:spPr>
          <a:xfrm>
            <a:off x="6301019" y="2982243"/>
            <a:ext cx="2529434" cy="1495344"/>
          </a:xfrm>
          <a:prstGeom prst="leftArrowCallout">
            <a:avLst>
              <a:gd name="adj1" fmla="val 25000"/>
              <a:gd name="adj2" fmla="val 25000"/>
              <a:gd name="adj3" fmla="val 11691"/>
              <a:gd name="adj4" fmla="val 78914"/>
            </a:avLst>
          </a:prstGeom>
          <a:solidFill>
            <a:schemeClr val="bg1"/>
          </a:solidFill>
          <a:ln>
            <a:solidFill>
              <a:srgbClr val="870087"/>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a:t>
            </a:r>
            <a:r>
              <a:rPr lang="fr-FR" sz="1000" dirty="0" smtClean="0">
                <a:solidFill>
                  <a:schemeClr val="tx1"/>
                </a:solidFill>
                <a:ea typeface="Montserrat"/>
                <a:cs typeface="Montserrat"/>
              </a:rPr>
              <a:t>l’onglet </a:t>
            </a:r>
          </a:p>
          <a:p>
            <a:pPr algn="ctr"/>
            <a:r>
              <a:rPr lang="fr-FR" sz="1000" dirty="0" smtClean="0">
                <a:solidFill>
                  <a:schemeClr val="tx1"/>
                </a:solidFill>
                <a:ea typeface="Montserrat"/>
                <a:cs typeface="Montserrat"/>
              </a:rPr>
              <a:t>«</a:t>
            </a:r>
            <a:r>
              <a:rPr lang="fr-FR" sz="1000" dirty="0">
                <a:solidFill>
                  <a:schemeClr val="tx1"/>
                </a:solidFill>
                <a:ea typeface="Montserrat"/>
                <a:cs typeface="Montserrat"/>
              </a:rPr>
              <a:t> pass Culture </a:t>
            </a:r>
            <a:endParaRPr lang="fr-FR" sz="1000" dirty="0" smtClean="0">
              <a:solidFill>
                <a:schemeClr val="tx1"/>
              </a:solidFill>
              <a:ea typeface="Montserrat"/>
              <a:cs typeface="Montserrat"/>
            </a:endParaRPr>
          </a:p>
          <a:p>
            <a:pPr marL="171450" indent="-171450" algn="ctr">
              <a:buFont typeface="Wingdings" panose="05000000000000000000" pitchFamily="2" charset="2"/>
              <a:buChar char="Ø"/>
            </a:pPr>
            <a:r>
              <a:rPr lang="fr-FR" sz="1000" dirty="0" smtClean="0">
                <a:solidFill>
                  <a:schemeClr val="tx1"/>
                </a:solidFill>
                <a:ea typeface="Montserrat"/>
                <a:cs typeface="Montserrat"/>
              </a:rPr>
              <a:t>Offres </a:t>
            </a:r>
            <a:r>
              <a:rPr lang="fr-FR" sz="1000" dirty="0">
                <a:solidFill>
                  <a:schemeClr val="tx1"/>
                </a:solidFill>
                <a:ea typeface="Montserrat"/>
                <a:cs typeface="Montserrat"/>
              </a:rPr>
              <a:t>pass Culture </a:t>
            </a:r>
            <a:endParaRPr lang="fr-FR" sz="1000" dirty="0" smtClean="0">
              <a:solidFill>
                <a:schemeClr val="tx1"/>
              </a:solidFill>
              <a:ea typeface="Montserrat"/>
              <a:cs typeface="Montserrat"/>
            </a:endParaRPr>
          </a:p>
          <a:p>
            <a:pPr marL="171450" indent="-171450" algn="ctr">
              <a:buFont typeface="Wingdings" panose="05000000000000000000" pitchFamily="2" charset="2"/>
              <a:buChar char="Ø"/>
            </a:pPr>
            <a:r>
              <a:rPr lang="fr-FR" sz="1000" b="1" dirty="0" smtClean="0">
                <a:solidFill>
                  <a:schemeClr val="tx1"/>
                </a:solidFill>
                <a:ea typeface="Montserrat"/>
                <a:cs typeface="Montserrat"/>
              </a:rPr>
              <a:t>Pour mon </a:t>
            </a:r>
            <a:r>
              <a:rPr lang="fr-FR" sz="1000" b="1" dirty="0">
                <a:solidFill>
                  <a:schemeClr val="tx1"/>
                </a:solidFill>
                <a:ea typeface="Montserrat"/>
                <a:cs typeface="Montserrat"/>
              </a:rPr>
              <a:t>établissement</a:t>
            </a:r>
            <a:r>
              <a:rPr lang="fr-FR" sz="1000" dirty="0">
                <a:solidFill>
                  <a:schemeClr val="tx1"/>
                </a:solidFill>
                <a:ea typeface="Montserrat"/>
                <a:cs typeface="Montserrat"/>
              </a:rPr>
              <a:t> </a:t>
            </a:r>
            <a:r>
              <a:rPr lang="fr-FR" sz="1000" dirty="0" smtClean="0">
                <a:solidFill>
                  <a:schemeClr val="tx1"/>
                </a:solidFill>
                <a:ea typeface="Montserrat"/>
                <a:cs typeface="Montserrat"/>
              </a:rPr>
              <a:t>»</a:t>
            </a:r>
          </a:p>
          <a:p>
            <a:pPr algn="ctr"/>
            <a:endParaRPr lang="fr-FR" sz="1000" dirty="0" smtClean="0">
              <a:solidFill>
                <a:schemeClr val="tx1"/>
              </a:solidFill>
              <a:ea typeface="Montserrat"/>
              <a:cs typeface="Montserrat"/>
            </a:endParaRPr>
          </a:p>
          <a:p>
            <a:pPr algn="ctr">
              <a:lnSpc>
                <a:spcPts val="1400"/>
              </a:lnSpc>
              <a:spcAft>
                <a:spcPts val="600"/>
              </a:spcAft>
            </a:pPr>
            <a:r>
              <a:rPr lang="fr-FR" sz="1000" dirty="0" smtClean="0">
                <a:solidFill>
                  <a:schemeClr val="tx1"/>
                </a:solidFill>
                <a:ea typeface="Montserrat"/>
                <a:cs typeface="Montserrat"/>
              </a:rPr>
              <a:t>je </a:t>
            </a:r>
            <a:r>
              <a:rPr lang="fr-FR" sz="1000" dirty="0">
                <a:solidFill>
                  <a:schemeClr val="tx1"/>
                </a:solidFill>
                <a:ea typeface="Montserrat"/>
                <a:cs typeface="Montserrat"/>
              </a:rPr>
              <a:t>retrouve l’offre publiée par mon partenaire culturel et clique sur le bouton « </a:t>
            </a:r>
            <a:r>
              <a:rPr lang="fr-FR" sz="1000" b="1" dirty="0">
                <a:solidFill>
                  <a:schemeClr val="tx1"/>
                </a:solidFill>
                <a:ea typeface="Montserrat"/>
                <a:cs typeface="Montserrat"/>
              </a:rPr>
              <a:t>Préréserver </a:t>
            </a:r>
            <a:r>
              <a:rPr lang="fr-FR" sz="1000" dirty="0">
                <a:solidFill>
                  <a:schemeClr val="tx1"/>
                </a:solidFill>
                <a:ea typeface="Montserrat"/>
                <a:cs typeface="Montserrat"/>
              </a:rPr>
              <a:t>».</a:t>
            </a:r>
          </a:p>
        </p:txBody>
      </p:sp>
      <p:pic>
        <p:nvPicPr>
          <p:cNvPr id="17" name="Image 16"/>
          <p:cNvPicPr>
            <a:picLocks noChangeAspect="1"/>
          </p:cNvPicPr>
          <p:nvPr/>
        </p:nvPicPr>
        <p:blipFill>
          <a:blip r:embed="rId4"/>
          <a:stretch>
            <a:fillRect/>
          </a:stretch>
        </p:blipFill>
        <p:spPr>
          <a:xfrm>
            <a:off x="323528" y="2979837"/>
            <a:ext cx="5977491" cy="1006653"/>
          </a:xfrm>
          <a:prstGeom prst="rect">
            <a:avLst/>
          </a:prstGeom>
          <a:ln w="19050">
            <a:solidFill>
              <a:srgbClr val="5970B5"/>
            </a:solidFill>
          </a:ln>
        </p:spPr>
      </p:pic>
      <p:sp>
        <p:nvSpPr>
          <p:cNvPr id="18" name="Flèche vers le bas 17"/>
          <p:cNvSpPr/>
          <p:nvPr/>
        </p:nvSpPr>
        <p:spPr>
          <a:xfrm>
            <a:off x="5283760" y="3887277"/>
            <a:ext cx="232622" cy="49070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9" name="Flèche vers le bas 18"/>
          <p:cNvSpPr/>
          <p:nvPr/>
        </p:nvSpPr>
        <p:spPr>
          <a:xfrm>
            <a:off x="8188956" y="2650270"/>
            <a:ext cx="232622" cy="39924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821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267494"/>
            <a:ext cx="4968552" cy="276999"/>
          </a:xfrm>
          <a:prstGeom prst="rect">
            <a:avLst/>
          </a:prstGeom>
          <a:solidFill>
            <a:schemeClr val="bg1"/>
          </a:solidFill>
          <a:ln>
            <a:solidFill>
              <a:srgbClr val="870087"/>
            </a:solidFill>
            <a:prstDash val="dash"/>
          </a:ln>
        </p:spPr>
        <p:txBody>
          <a:bodyPr wrap="square" rtlCol="0">
            <a:spAutoFit/>
          </a:bodyPr>
          <a:lstStyle/>
          <a:p>
            <a:r>
              <a:rPr lang="fr-FR" sz="1200" b="1" dirty="0">
                <a:solidFill>
                  <a:srgbClr val="870087"/>
                </a:solidFill>
                <a:ea typeface="+mj-ea"/>
                <a:cs typeface="+mj-cs"/>
                <a:sym typeface="Montserrat"/>
              </a:rPr>
              <a:t>Etape 2 : Associer l’offre collective à un projet pédagogique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9551" y="800483"/>
            <a:ext cx="8136905" cy="606264"/>
          </a:xfrm>
          <a:prstGeom prst="rect">
            <a:avLst/>
          </a:prstGeom>
          <a:ln w="9525">
            <a:solidFill>
              <a:srgbClr val="87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Dans l’onglet </a:t>
            </a:r>
            <a:r>
              <a:rPr lang="fr-FR" sz="1000" dirty="0">
                <a:solidFill>
                  <a:schemeClr val="tx1"/>
                </a:solidFill>
                <a:ea typeface="Montserrat"/>
                <a:cs typeface="Montserrat"/>
              </a:rPr>
              <a:t>« </a:t>
            </a:r>
            <a:r>
              <a:rPr lang="fr-FR" sz="1000" dirty="0" smtClean="0">
                <a:solidFill>
                  <a:schemeClr val="tx1"/>
                </a:solidFill>
                <a:ea typeface="Montserrat"/>
                <a:cs typeface="Montserrat"/>
              </a:rPr>
              <a:t>Projets EAC</a:t>
            </a:r>
            <a:r>
              <a:rPr lang="fr-FR" sz="1000" dirty="0">
                <a:solidFill>
                  <a:schemeClr val="tx1"/>
                </a:solidFill>
                <a:ea typeface="Montserrat"/>
                <a:cs typeface="Montserrat"/>
              </a:rPr>
              <a:t> »  puis « </a:t>
            </a:r>
            <a:r>
              <a:rPr lang="fr-FR" sz="1000" dirty="0" smtClean="0">
                <a:solidFill>
                  <a:schemeClr val="tx1"/>
                </a:solidFill>
                <a:ea typeface="Montserrat"/>
                <a:cs typeface="Montserrat"/>
              </a:rPr>
              <a:t>Les projets</a:t>
            </a:r>
            <a:r>
              <a:rPr lang="fr-FR" sz="1000" dirty="0">
                <a:solidFill>
                  <a:schemeClr val="tx1"/>
                </a:solidFill>
                <a:ea typeface="Montserrat"/>
                <a:cs typeface="Montserrat"/>
              </a:rPr>
              <a:t> », je crée ou je sélectionne </a:t>
            </a:r>
            <a:r>
              <a:rPr lang="fr-FR" sz="1000" dirty="0">
                <a:solidFill>
                  <a:srgbClr val="79AF39"/>
                </a:solidFill>
                <a:latin typeface="+mj-lt"/>
                <a:ea typeface="Montserrat"/>
                <a:cs typeface="Montserrat"/>
              </a:rPr>
              <a:t>un enseignement artistique</a:t>
            </a:r>
            <a:r>
              <a:rPr lang="fr-FR" sz="1000" dirty="0">
                <a:solidFill>
                  <a:schemeClr val="tx1"/>
                </a:solidFill>
                <a:latin typeface="+mj-lt"/>
                <a:ea typeface="Montserrat"/>
                <a:cs typeface="Montserrat"/>
              </a:rPr>
              <a:t>, </a:t>
            </a:r>
            <a:r>
              <a:rPr lang="fr-FR" sz="1000" dirty="0" smtClean="0">
                <a:solidFill>
                  <a:srgbClr val="4663B4"/>
                </a:solidFill>
                <a:latin typeface="+mj-lt"/>
                <a:ea typeface="Montserrat"/>
                <a:cs typeface="Montserrat"/>
              </a:rPr>
              <a:t>un dispositif ou appel à projets </a:t>
            </a:r>
            <a:r>
              <a:rPr lang="fr-FR" sz="1000" dirty="0" smtClean="0">
                <a:solidFill>
                  <a:schemeClr val="tx1"/>
                </a:solidFill>
                <a:latin typeface="+mj-lt"/>
                <a:ea typeface="Montserrat"/>
                <a:cs typeface="Montserrat"/>
              </a:rPr>
              <a:t>ou </a:t>
            </a:r>
            <a:r>
              <a:rPr lang="fr-FR" sz="1000" dirty="0" smtClean="0">
                <a:solidFill>
                  <a:srgbClr val="870087"/>
                </a:solidFill>
                <a:latin typeface="+mj-lt"/>
                <a:ea typeface="Montserrat"/>
                <a:cs typeface="Montserrat"/>
              </a:rPr>
              <a:t>un autre projet</a:t>
            </a:r>
            <a:endParaRPr lang="fr-FR" sz="1000" dirty="0">
              <a:solidFill>
                <a:schemeClr val="tx1"/>
              </a:solidFill>
              <a:latin typeface="+mj-lt"/>
              <a:ea typeface="Montserrat"/>
              <a:cs typeface="Montserrat"/>
            </a:endParaRPr>
          </a:p>
        </p:txBody>
      </p:sp>
      <p:sp>
        <p:nvSpPr>
          <p:cNvPr id="18" name="Rectangle 17"/>
          <p:cNvSpPr/>
          <p:nvPr/>
        </p:nvSpPr>
        <p:spPr>
          <a:xfrm>
            <a:off x="539551" y="1675830"/>
            <a:ext cx="3330615" cy="389586"/>
          </a:xfrm>
          <a:prstGeom prst="rect">
            <a:avLst/>
          </a:prstGeom>
          <a:ln w="9525">
            <a:solidFill>
              <a:srgbClr val="87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J’ouvre le projet et je renseigne les classes engagées.</a:t>
            </a:r>
            <a:endParaRPr lang="fr-FR" sz="1000" dirty="0">
              <a:solidFill>
                <a:srgbClr val="870087"/>
              </a:solidFill>
              <a:latin typeface="+mj-lt"/>
              <a:ea typeface="Montserrat"/>
              <a:cs typeface="Montserrat"/>
            </a:endParaRPr>
          </a:p>
        </p:txBody>
      </p:sp>
      <p:pic>
        <p:nvPicPr>
          <p:cNvPr id="17" name="Image 16"/>
          <p:cNvPicPr>
            <a:picLocks noChangeAspect="1"/>
          </p:cNvPicPr>
          <p:nvPr/>
        </p:nvPicPr>
        <p:blipFill>
          <a:blip r:embed="rId2"/>
          <a:stretch>
            <a:fillRect/>
          </a:stretch>
        </p:blipFill>
        <p:spPr>
          <a:xfrm>
            <a:off x="3995938" y="2601326"/>
            <a:ext cx="3654520" cy="1032655"/>
          </a:xfrm>
          <a:prstGeom prst="rect">
            <a:avLst/>
          </a:prstGeom>
          <a:ln w="19050">
            <a:solidFill>
              <a:srgbClr val="5970B5"/>
            </a:solidFill>
          </a:ln>
        </p:spPr>
      </p:pic>
      <p:sp>
        <p:nvSpPr>
          <p:cNvPr id="22" name="Rectangle 21"/>
          <p:cNvSpPr/>
          <p:nvPr/>
        </p:nvSpPr>
        <p:spPr>
          <a:xfrm>
            <a:off x="539551" y="2474589"/>
            <a:ext cx="3330615" cy="809054"/>
          </a:xfrm>
          <a:prstGeom prst="rect">
            <a:avLst/>
          </a:prstGeom>
          <a:solidFill>
            <a:schemeClr val="bg1"/>
          </a:solidFill>
          <a:ln w="9525">
            <a:solidFill>
              <a:srgbClr val="87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J’ajoute l’offre pass Culture que j’ai précédemment préréservée.</a:t>
            </a:r>
            <a:endParaRPr lang="fr-FR" sz="1000" dirty="0">
              <a:solidFill>
                <a:srgbClr val="870087"/>
              </a:solidFill>
              <a:latin typeface="+mj-lt"/>
              <a:ea typeface="Montserrat"/>
              <a:cs typeface="Montserrat"/>
            </a:endParaRPr>
          </a:p>
        </p:txBody>
      </p:sp>
      <p:pic>
        <p:nvPicPr>
          <p:cNvPr id="20" name="Image 19"/>
          <p:cNvPicPr>
            <a:picLocks noChangeAspect="1"/>
          </p:cNvPicPr>
          <p:nvPr/>
        </p:nvPicPr>
        <p:blipFill>
          <a:blip r:embed="rId3"/>
          <a:stretch>
            <a:fillRect/>
          </a:stretch>
        </p:blipFill>
        <p:spPr>
          <a:xfrm>
            <a:off x="4953975" y="2881205"/>
            <a:ext cx="3744416" cy="1174810"/>
          </a:xfrm>
          <a:prstGeom prst="rect">
            <a:avLst/>
          </a:prstGeom>
          <a:ln w="19050">
            <a:solidFill>
              <a:srgbClr val="4663B4"/>
            </a:solidFill>
          </a:ln>
        </p:spPr>
      </p:pic>
      <p:sp>
        <p:nvSpPr>
          <p:cNvPr id="28" name="Rectangle 27"/>
          <p:cNvSpPr/>
          <p:nvPr/>
        </p:nvSpPr>
        <p:spPr>
          <a:xfrm>
            <a:off x="539550" y="3868668"/>
            <a:ext cx="3330615" cy="374694"/>
          </a:xfrm>
          <a:prstGeom prst="rect">
            <a:avLst/>
          </a:prstGeom>
          <a:solidFill>
            <a:schemeClr val="bg1"/>
          </a:solidFill>
          <a:ln w="9525">
            <a:solidFill>
              <a:srgbClr val="87008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J’enregistre mon projet tout en bas du formulaire.</a:t>
            </a:r>
            <a:endParaRPr lang="fr-FR" sz="1000" dirty="0">
              <a:solidFill>
                <a:srgbClr val="870087"/>
              </a:solidFill>
              <a:latin typeface="+mj-lt"/>
              <a:ea typeface="Montserrat"/>
              <a:cs typeface="Montserrat"/>
            </a:endParaRPr>
          </a:p>
        </p:txBody>
      </p:sp>
      <p:pic>
        <p:nvPicPr>
          <p:cNvPr id="21" name="Image 20"/>
          <p:cNvPicPr>
            <a:picLocks noChangeAspect="1"/>
          </p:cNvPicPr>
          <p:nvPr/>
        </p:nvPicPr>
        <p:blipFill>
          <a:blip r:embed="rId4"/>
          <a:stretch>
            <a:fillRect/>
          </a:stretch>
        </p:blipFill>
        <p:spPr>
          <a:xfrm>
            <a:off x="3631877" y="4117658"/>
            <a:ext cx="971686" cy="514422"/>
          </a:xfrm>
          <a:prstGeom prst="rect">
            <a:avLst/>
          </a:prstGeom>
          <a:ln w="19050">
            <a:solidFill>
              <a:srgbClr val="5970B5"/>
            </a:solidFill>
          </a:ln>
        </p:spPr>
      </p:pic>
      <p:sp>
        <p:nvSpPr>
          <p:cNvPr id="23" name="Flèche vers le bas 22"/>
          <p:cNvSpPr/>
          <p:nvPr/>
        </p:nvSpPr>
        <p:spPr>
          <a:xfrm>
            <a:off x="2247877" y="1311426"/>
            <a:ext cx="232622" cy="39924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4" name="Flèche vers le bas 23"/>
          <p:cNvSpPr/>
          <p:nvPr/>
        </p:nvSpPr>
        <p:spPr>
          <a:xfrm>
            <a:off x="2247877" y="2039444"/>
            <a:ext cx="232622" cy="486379"/>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5" name="Flèche vers le bas 24"/>
          <p:cNvSpPr/>
          <p:nvPr/>
        </p:nvSpPr>
        <p:spPr>
          <a:xfrm>
            <a:off x="2247877" y="3241023"/>
            <a:ext cx="232622" cy="718262"/>
          </a:xfrm>
          <a:prstGeom prst="downArrow">
            <a:avLst/>
          </a:prstGeom>
          <a:solidFill>
            <a:schemeClr val="bg1"/>
          </a:solidFill>
          <a:ln>
            <a:solidFill>
              <a:srgbClr val="870087"/>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5"/>
          <a:stretch>
            <a:fillRect/>
          </a:stretch>
        </p:blipFill>
        <p:spPr>
          <a:xfrm>
            <a:off x="3962058" y="1586838"/>
            <a:ext cx="3688400" cy="957155"/>
          </a:xfrm>
          <a:prstGeom prst="rect">
            <a:avLst/>
          </a:prstGeom>
        </p:spPr>
      </p:pic>
    </p:spTree>
    <p:extLst>
      <p:ext uri="{BB962C8B-B14F-4D97-AF65-F5344CB8AC3E}">
        <p14:creationId xmlns:p14="http://schemas.microsoft.com/office/powerpoint/2010/main" val="3358856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295600"/>
            <a:ext cx="2664296" cy="276999"/>
          </a:xfrm>
          <a:prstGeom prst="rect">
            <a:avLst/>
          </a:prstGeom>
          <a:noFill/>
          <a:ln>
            <a:solidFill>
              <a:srgbClr val="870087"/>
            </a:solidFill>
            <a:prstDash val="dash"/>
          </a:ln>
        </p:spPr>
        <p:txBody>
          <a:bodyPr wrap="square" rtlCol="0">
            <a:spAutoFit/>
          </a:bodyPr>
          <a:lstStyle/>
          <a:p>
            <a:r>
              <a:rPr lang="fr-FR" sz="1200" b="1" dirty="0">
                <a:solidFill>
                  <a:srgbClr val="870087"/>
                </a:solidFill>
                <a:ea typeface="+mj-ea"/>
                <a:cs typeface="+mj-cs"/>
                <a:sym typeface="Montserrat"/>
              </a:rPr>
              <a:t>Etape 3 : Validation de l’offre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27584" y="662220"/>
            <a:ext cx="7201102" cy="1735080"/>
          </a:xfrm>
          <a:prstGeom prst="rect">
            <a:avLst/>
          </a:prstGeom>
          <a:ln>
            <a:solidFill>
              <a:srgbClr val="870087"/>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ts val="1400"/>
              </a:lnSpc>
              <a:spcAft>
                <a:spcPts val="600"/>
              </a:spcAft>
            </a:pPr>
            <a:r>
              <a:rPr lang="fr-FR" sz="1050" dirty="0">
                <a:solidFill>
                  <a:schemeClr val="tx1"/>
                </a:solidFill>
                <a:latin typeface="+mj-lt"/>
                <a:ea typeface="Montserrat"/>
                <a:cs typeface="Montserrat"/>
              </a:rPr>
              <a:t>Dans « </a:t>
            </a:r>
            <a:r>
              <a:rPr lang="fr-FR" sz="1050" dirty="0" smtClean="0">
                <a:solidFill>
                  <a:schemeClr val="tx1"/>
                </a:solidFill>
                <a:latin typeface="+mj-lt"/>
                <a:ea typeface="Montserrat"/>
                <a:cs typeface="Montserrat"/>
              </a:rPr>
              <a:t>Pass </a:t>
            </a:r>
            <a:r>
              <a:rPr lang="fr-FR" sz="1050" dirty="0">
                <a:solidFill>
                  <a:schemeClr val="tx1"/>
                </a:solidFill>
                <a:latin typeface="+mj-lt"/>
                <a:ea typeface="Montserrat"/>
                <a:cs typeface="Montserrat"/>
              </a:rPr>
              <a:t>Culture » puis « Suivi pass Culture », l’offre est </a:t>
            </a:r>
            <a:r>
              <a:rPr lang="fr-FR" sz="1050" b="1" dirty="0">
                <a:solidFill>
                  <a:schemeClr val="tx1"/>
                </a:solidFill>
                <a:latin typeface="+mj-lt"/>
                <a:ea typeface="Montserrat"/>
                <a:cs typeface="Montserrat"/>
              </a:rPr>
              <a:t>soumise au chef d’établissement pour </a:t>
            </a:r>
            <a:r>
              <a:rPr lang="fr-FR" sz="1050" b="1" dirty="0" smtClean="0">
                <a:solidFill>
                  <a:schemeClr val="tx1"/>
                </a:solidFill>
                <a:latin typeface="+mj-lt"/>
                <a:ea typeface="Montserrat"/>
                <a:cs typeface="Montserrat"/>
              </a:rPr>
              <a:t>confirmation </a:t>
            </a:r>
            <a:r>
              <a:rPr lang="fr-FR" sz="1050" dirty="0">
                <a:solidFill>
                  <a:schemeClr val="tx1"/>
                </a:solidFill>
                <a:latin typeface="+mj-lt"/>
                <a:ea typeface="Montserrat"/>
                <a:cs typeface="Montserrat"/>
              </a:rPr>
              <a:t>de réservation. Cette </a:t>
            </a:r>
            <a:r>
              <a:rPr lang="fr-FR" sz="1050" dirty="0">
                <a:solidFill>
                  <a:schemeClr val="tx1"/>
                </a:solidFill>
                <a:ea typeface="Montserrat"/>
                <a:cs typeface="Montserrat"/>
                <a:sym typeface="Montserrat"/>
              </a:rPr>
              <a:t>étape obligatoire permet d’engager le budget pour la réalisation de l’offre.</a:t>
            </a:r>
          </a:p>
          <a:p>
            <a:pPr algn="ctr">
              <a:lnSpc>
                <a:spcPts val="1400"/>
              </a:lnSpc>
              <a:spcAft>
                <a:spcPts val="600"/>
              </a:spcAft>
            </a:pPr>
            <a:r>
              <a:rPr lang="fr-FR" sz="1050" b="1" dirty="0" smtClean="0">
                <a:solidFill>
                  <a:srgbClr val="870087"/>
                </a:solidFill>
                <a:latin typeface="+mj-lt"/>
              </a:rPr>
              <a:t>Attention </a:t>
            </a:r>
            <a:r>
              <a:rPr lang="fr-FR" sz="1050" b="1" dirty="0">
                <a:solidFill>
                  <a:srgbClr val="870087"/>
                </a:solidFill>
                <a:latin typeface="+mj-lt"/>
              </a:rPr>
              <a:t>: </a:t>
            </a:r>
            <a:r>
              <a:rPr lang="fr-FR" sz="1050" dirty="0">
                <a:latin typeface="+mj-lt"/>
              </a:rPr>
              <a:t>une offre pass Culture doit obligatoirement être </a:t>
            </a:r>
            <a:r>
              <a:rPr lang="fr-FR" sz="1050" b="1" dirty="0">
                <a:latin typeface="+mj-lt"/>
              </a:rPr>
              <a:t>validée avant la date limite de confirmation</a:t>
            </a:r>
            <a:r>
              <a:rPr lang="fr-FR" sz="1050" dirty="0">
                <a:latin typeface="+mj-lt"/>
              </a:rPr>
              <a:t> affichée dans l’offre. </a:t>
            </a:r>
            <a:endParaRPr lang="fr-FR" sz="1050" dirty="0" smtClean="0">
              <a:latin typeface="+mj-lt"/>
            </a:endParaRPr>
          </a:p>
          <a:p>
            <a:pPr algn="ctr">
              <a:lnSpc>
                <a:spcPts val="1400"/>
              </a:lnSpc>
              <a:spcAft>
                <a:spcPts val="600"/>
              </a:spcAft>
            </a:pPr>
            <a:r>
              <a:rPr lang="fr-FR" sz="1050" dirty="0" smtClean="0">
                <a:latin typeface="+mj-lt"/>
              </a:rPr>
              <a:t>Cette </a:t>
            </a:r>
            <a:r>
              <a:rPr lang="fr-FR" sz="1050" dirty="0">
                <a:latin typeface="+mj-lt"/>
              </a:rPr>
              <a:t>étape est indispensable à la mise en paiement de l’activité auprès de l’acteur culturel. Il n’est pas possible de valider une offre a posteriori. Les 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050" dirty="0">
                <a:solidFill>
                  <a:schemeClr val="tx1"/>
                </a:solidFill>
                <a:latin typeface="+mj-lt"/>
                <a:ea typeface="Montserrat"/>
                <a:cs typeface="Montserrat"/>
              </a:rPr>
              <a:t> </a:t>
            </a:r>
          </a:p>
        </p:txBody>
      </p:sp>
      <p:sp>
        <p:nvSpPr>
          <p:cNvPr id="23" name="Rectangle 22"/>
          <p:cNvSpPr/>
          <p:nvPr/>
        </p:nvSpPr>
        <p:spPr>
          <a:xfrm>
            <a:off x="827584" y="4146369"/>
            <a:ext cx="7201102" cy="505640"/>
          </a:xfrm>
          <a:prstGeom prst="rect">
            <a:avLst/>
          </a:prstGeom>
          <a:ln>
            <a:solidFill>
              <a:srgbClr val="870087"/>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000" dirty="0">
                <a:latin typeface="+mj-lt"/>
              </a:rPr>
              <a:t>Aucun fonds ne transite par l’établissement scolaire. L’acteur culturel est remboursé par la société pass Culture </a:t>
            </a:r>
          </a:p>
          <a:p>
            <a:pPr algn="ctr"/>
            <a:r>
              <a:rPr lang="fr-FR" sz="1000" dirty="0">
                <a:latin typeface="+mj-lt"/>
              </a:rPr>
              <a:t>dans les 15 jours suivant la réalisation de l’activité.</a:t>
            </a:r>
          </a:p>
        </p:txBody>
      </p:sp>
      <p:pic>
        <p:nvPicPr>
          <p:cNvPr id="2" name="Image 1"/>
          <p:cNvPicPr>
            <a:picLocks noChangeAspect="1"/>
          </p:cNvPicPr>
          <p:nvPr/>
        </p:nvPicPr>
        <p:blipFill>
          <a:blip r:embed="rId2"/>
          <a:stretch>
            <a:fillRect/>
          </a:stretch>
        </p:blipFill>
        <p:spPr>
          <a:xfrm>
            <a:off x="1149037" y="2575446"/>
            <a:ext cx="6558196" cy="1383839"/>
          </a:xfrm>
          <a:prstGeom prst="rect">
            <a:avLst/>
          </a:prstGeom>
          <a:ln w="19050">
            <a:solidFill>
              <a:srgbClr val="5970B5"/>
            </a:solidFill>
          </a:ln>
        </p:spPr>
      </p:pic>
    </p:spTree>
    <p:extLst>
      <p:ext uri="{BB962C8B-B14F-4D97-AF65-F5344CB8AC3E}">
        <p14:creationId xmlns:p14="http://schemas.microsoft.com/office/powerpoint/2010/main" val="2002701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327408"/>
            <a:ext cx="2160240" cy="276999"/>
          </a:xfrm>
          <a:prstGeom prst="rect">
            <a:avLst/>
          </a:prstGeom>
          <a:noFill/>
          <a:ln w="9525">
            <a:solidFill>
              <a:srgbClr val="870087"/>
            </a:solidFill>
            <a:prstDash val="dash"/>
          </a:ln>
        </p:spPr>
        <p:txBody>
          <a:bodyPr wrap="square" rtlCol="0">
            <a:spAutoFit/>
          </a:bodyPr>
          <a:lstStyle/>
          <a:p>
            <a:r>
              <a:rPr lang="fr-FR" sz="1200" b="1" dirty="0">
                <a:solidFill>
                  <a:srgbClr val="870087"/>
                </a:solidFill>
                <a:ea typeface="+mj-ea"/>
                <a:cs typeface="+mj-cs"/>
                <a:sym typeface="Montserrat"/>
              </a:rPr>
              <a:t>Remarque complémentaire </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48312" y="1126904"/>
            <a:ext cx="3479375" cy="2808312"/>
          </a:xfrm>
          <a:prstGeom prst="rect">
            <a:avLst/>
          </a:prstGeom>
          <a:ln w="9525">
            <a:solidFill>
              <a:srgbClr val="870087"/>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 vérifiez bien que les actions qui sont </a:t>
            </a:r>
          </a:p>
          <a:p>
            <a:pPr algn="ctr"/>
            <a:r>
              <a:rPr lang="fr-FR" sz="1100" dirty="0">
                <a:solidFill>
                  <a:schemeClr val="tx1"/>
                </a:solidFill>
                <a:latin typeface="+mj-lt"/>
                <a:ea typeface="Montserrat"/>
                <a:cs typeface="Montserrat"/>
              </a:rPr>
              <a:t>« non associées à un projet » </a:t>
            </a:r>
          </a:p>
          <a:p>
            <a:pPr algn="ctr"/>
            <a:r>
              <a:rPr lang="fr-FR" sz="1100" dirty="0">
                <a:solidFill>
                  <a:schemeClr val="tx1"/>
                </a:solidFill>
                <a:latin typeface="+mj-lt"/>
                <a:ea typeface="Montserrat"/>
                <a:cs typeface="Montserrat"/>
              </a:rPr>
              <a:t>sont uniquement des actions </a:t>
            </a:r>
          </a:p>
          <a:p>
            <a:pPr algn="ctr"/>
            <a:r>
              <a:rPr lang="fr-FR" sz="1100" i="1" dirty="0">
                <a:solidFill>
                  <a:schemeClr val="tx1"/>
                </a:solidFill>
                <a:latin typeface="+mj-lt"/>
                <a:ea typeface="Montserrat"/>
                <a:cs typeface="Montserrat"/>
              </a:rPr>
              <a:t>préréservées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annulées.</a:t>
            </a:r>
          </a:p>
          <a:p>
            <a:pPr algn="ctr"/>
            <a:endParaRPr lang="fr-FR" sz="1100" i="1"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Les actions </a:t>
            </a:r>
            <a:r>
              <a:rPr lang="fr-FR" sz="1100" i="1" dirty="0">
                <a:solidFill>
                  <a:schemeClr val="tx1"/>
                </a:solidFill>
                <a:latin typeface="+mj-lt"/>
                <a:ea typeface="Montserrat"/>
                <a:cs typeface="Montserrat"/>
              </a:rPr>
              <a:t>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consommées</a:t>
            </a:r>
            <a:r>
              <a:rPr lang="fr-FR" sz="1100" dirty="0">
                <a:solidFill>
                  <a:schemeClr val="tx1"/>
                </a:solidFill>
                <a:latin typeface="+mj-lt"/>
                <a:ea typeface="Montserrat"/>
                <a:cs typeface="Montserrat"/>
              </a:rPr>
              <a:t> </a:t>
            </a:r>
          </a:p>
          <a:p>
            <a:pPr algn="ctr"/>
            <a:r>
              <a:rPr lang="fr-FR" sz="1100" dirty="0">
                <a:solidFill>
                  <a:schemeClr val="tx1"/>
                </a:solidFill>
                <a:latin typeface="+mj-lt"/>
                <a:ea typeface="Montserrat"/>
                <a:cs typeface="Montserrat"/>
              </a:rPr>
              <a:t>doivent être </a:t>
            </a:r>
          </a:p>
          <a:p>
            <a:pPr algn="ctr"/>
            <a:r>
              <a:rPr lang="fr-FR" sz="1100" dirty="0">
                <a:solidFill>
                  <a:schemeClr val="tx1"/>
                </a:solidFill>
                <a:latin typeface="+mj-lt"/>
                <a:ea typeface="Montserrat"/>
                <a:cs typeface="Montserrat"/>
              </a:rPr>
              <a:t>« associées à un projet » et à des élèves.</a:t>
            </a:r>
            <a:endParaRPr lang="fr-FR" sz="1000" dirty="0">
              <a:solidFill>
                <a:schemeClr val="tx1"/>
              </a:solidFill>
              <a:latin typeface="+mj-lt"/>
              <a:ea typeface="Montserrat"/>
              <a:cs typeface="Montserrat"/>
            </a:endParaRPr>
          </a:p>
        </p:txBody>
      </p:sp>
      <p:pic>
        <p:nvPicPr>
          <p:cNvPr id="5" name="Image 4"/>
          <p:cNvPicPr>
            <a:picLocks noChangeAspect="1"/>
          </p:cNvPicPr>
          <p:nvPr/>
        </p:nvPicPr>
        <p:blipFill>
          <a:blip r:embed="rId2"/>
          <a:stretch>
            <a:fillRect/>
          </a:stretch>
        </p:blipFill>
        <p:spPr>
          <a:xfrm>
            <a:off x="3995936" y="614040"/>
            <a:ext cx="4881686" cy="3915324"/>
          </a:xfrm>
          <a:prstGeom prst="rect">
            <a:avLst/>
          </a:prstGeom>
          <a:ln w="19050">
            <a:solidFill>
              <a:srgbClr val="5970B5"/>
            </a:solidFill>
          </a:ln>
        </p:spPr>
      </p:pic>
    </p:spTree>
    <p:extLst>
      <p:ext uri="{BB962C8B-B14F-4D97-AF65-F5344CB8AC3E}">
        <p14:creationId xmlns:p14="http://schemas.microsoft.com/office/powerpoint/2010/main" val="1021194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sharepoint/v3"/>
    <ds:schemaRef ds:uri="http://schemas.microsoft.com/office/infopath/2007/PartnerControls"/>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817</TotalTime>
  <Words>905</Words>
  <Application>Microsoft Office PowerPoint</Application>
  <PresentationFormat>Affichage à l'écran (16:9)</PresentationFormat>
  <Paragraphs>95</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Montserrat</vt:lpstr>
      <vt:lpstr>Wingdings</vt:lpstr>
      <vt:lpstr>MINISTÈRIEL</vt:lpstr>
      <vt:lpstr>Présentation PowerPoint</vt:lpstr>
      <vt:lpstr> Prérequis   Se connecter avec le profil « Chef d’établissement »  ou le profil « Rédacteur de projets ».   Le profil « Rédacteur de projets » est attribué par le chef d’établissement. Vidéo tutoriel  https://www.dailymotion.com/video/x7ypdmf (durée : 1mn17)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Alexandra Moreira</cp:lastModifiedBy>
  <cp:revision>94</cp:revision>
  <dcterms:created xsi:type="dcterms:W3CDTF">2020-03-05T15:21:24Z</dcterms:created>
  <dcterms:modified xsi:type="dcterms:W3CDTF">2025-02-05T14:41:45Z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