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5" r:id="rId10"/>
    <p:sldId id="268" r:id="rId11"/>
    <p:sldId id="269" r:id="rId12"/>
    <p:sldId id="270" r:id="rId13"/>
    <p:sldId id="262" r:id="rId14"/>
    <p:sldId id="264" r:id="rId15"/>
    <p:sldId id="271" r:id="rId16"/>
    <p:sldId id="272" r:id="rId17"/>
    <p:sldId id="273" r:id="rId18"/>
    <p:sldId id="279" r:id="rId19"/>
    <p:sldId id="280" r:id="rId20"/>
    <p:sldId id="281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Высокий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0.13</c:v>
                </c:pt>
                <c:pt idx="1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0.87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625984"/>
        <c:axId val="33649408"/>
        <c:axId val="0"/>
      </c:bar3DChart>
      <c:catAx>
        <c:axId val="33625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ru-RU"/>
          </a:p>
        </c:txPr>
        <c:crossAx val="33649408"/>
        <c:crosses val="autoZero"/>
        <c:auto val="1"/>
        <c:lblAlgn val="ctr"/>
        <c:lblOffset val="100"/>
        <c:noMultiLvlLbl val="0"/>
      </c:catAx>
      <c:valAx>
        <c:axId val="33649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3625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Высокий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</c:v>
                </c:pt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0.27</c:v>
                </c:pt>
                <c:pt idx="1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0.73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702528"/>
        <c:axId val="39704064"/>
        <c:axId val="0"/>
      </c:bar3DChart>
      <c:catAx>
        <c:axId val="39702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ru-RU"/>
          </a:p>
        </c:txPr>
        <c:crossAx val="39704064"/>
        <c:crosses val="autoZero"/>
        <c:auto val="1"/>
        <c:lblAlgn val="ctr"/>
        <c:lblOffset val="100"/>
        <c:noMultiLvlLbl val="0"/>
      </c:catAx>
      <c:valAx>
        <c:axId val="39704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9702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Высокий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0.09</c:v>
                </c:pt>
                <c:pt idx="1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0.06</c:v>
                </c:pt>
                <c:pt idx="1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0.23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2912"/>
        <c:axId val="105224448"/>
        <c:axId val="0"/>
      </c:bar3DChart>
      <c:catAx>
        <c:axId val="10522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ru-RU"/>
          </a:p>
        </c:txPr>
        <c:crossAx val="105224448"/>
        <c:crosses val="autoZero"/>
        <c:auto val="1"/>
        <c:lblAlgn val="ctr"/>
        <c:lblOffset val="100"/>
        <c:noMultiLvlLbl val="0"/>
      </c:catAx>
      <c:valAx>
        <c:axId val="1052244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5222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200223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Arial Black" pitchFamily="34" charset="0"/>
              </a:rPr>
              <a:t>Муниципальное бюджетное дошкольное учреждение-Детский сад № 27 «Сказка»</a:t>
            </a:r>
            <a:endParaRPr lang="ru-RU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" name="Объект 5" descr="https://avatars.mds.yandex.net/get-altay/4336337/2a0000017931f36f7557151f721de0719620/XX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54461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3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работа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700808"/>
            <a:ext cx="4680520" cy="4968552"/>
          </a:xfrm>
        </p:spPr>
        <p:txBody>
          <a:bodyPr>
            <a:noAutofit/>
          </a:bodyPr>
          <a:lstStyle/>
          <a:p>
            <a:r>
              <a:rPr lang="ru-RU" sz="14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Логопедическая диагностика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проведена по следующим направлениям: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звукопроизношения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состояния общей моторики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произвольной моторики пальцев рук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Обследование анатомического состояния артикуляционного аппарата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Фонетико-фонематических представлений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звукового анализа и синтеза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Грамматический строй речи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Зрительного восприятия и узнавания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Общих представлений о предметах, времени</a:t>
            </a:r>
          </a:p>
          <a:p>
            <a:pPr lvl="0"/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умений работать по словесной инструкции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речевой деятельности: владение техникой речи, состояния словарного запаса и представлений об окружающем (пересказ, составление рассказов по картине, серии картин…)</a:t>
            </a:r>
          </a:p>
          <a:p>
            <a:endParaRPr lang="ru-RU" sz="1400" dirty="0"/>
          </a:p>
        </p:txBody>
      </p:sp>
      <p:pic>
        <p:nvPicPr>
          <p:cNvPr id="5" name="Объект 4" descr="https://images.wbstatic.net/big/new/51110000/51113549-1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060848"/>
            <a:ext cx="3340497" cy="4065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34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Использовали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диагностический инструментарий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методика Баевой А.И. «Диагностика речевых нарушений у пяти-шести – летних детей с ОНР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«Альбом для логопеда, логопедические тесты». О.Б. Иншакова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«Альбом индивидуального обследования дошкольника» 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Т.А.Ткаченко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«Диагностика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нарушений речи у детей и организация логопедической работы в условиях дошкольного образовательного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учреждения».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Сборник методических рекомендаций.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«Диагностика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языковой способности у детей дошкольного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возраста».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Н.В.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Микляева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«Методы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обследования речи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детей».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Г.В. Чиркина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42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185356"/>
              </p:ext>
            </p:extLst>
          </p:nvPr>
        </p:nvGraphicFramePr>
        <p:xfrm>
          <a:off x="1259632" y="2852936"/>
          <a:ext cx="7059781" cy="3696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6471"/>
                <a:gridCol w="563310"/>
              </a:tblGrid>
              <a:tr h="44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осмотренных детей из числа общеразвивающих групп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детей с  речевыми нарушениями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на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детского сада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4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Направлено на городскую ТПМПК (Протокол № 22-22 от 20.04.2022г)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27+3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67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решению ТПМПК рекомендовано обучение по АООП с ТНР,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обучение по       АООП с ЗПР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48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208256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 целью выявления детей с речевой патологией в ДОУ в середине учебного года было проведено  первичное логопедическое обследование  детей </a:t>
            </a:r>
            <a:r>
              <a:rPr lang="ru-RU" sz="2000" dirty="0" smtClean="0">
                <a:solidFill>
                  <a:schemeClr val="tx1"/>
                </a:solidFill>
              </a:rPr>
              <a:t> из групп общеразвивающей направленности в </a:t>
            </a:r>
            <a:r>
              <a:rPr lang="ru-RU" sz="2000" dirty="0">
                <a:solidFill>
                  <a:schemeClr val="tx1"/>
                </a:solidFill>
              </a:rPr>
              <a:t>возрасте 4-5 </a:t>
            </a:r>
            <a:r>
              <a:rPr lang="ru-RU" sz="2000" dirty="0" smtClean="0">
                <a:solidFill>
                  <a:schemeClr val="tx1"/>
                </a:solidFill>
              </a:rPr>
              <a:t>лет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(группы «Теремок», «Незнайка»).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Все дети,  нуждающиеся в логопедической помощи, взяты на учёт.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Развитие артикуляционного аппарата, мелкой моторики, воздушной струи.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Развитие фонематических процессов.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Формирование правильного звукопроизношения (постановка, автоматизация, дифференциация)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Формирование лексико-грамматических категорий.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Формирование связной речи.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338328"/>
            <a:ext cx="8651304" cy="1938544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chemeClr val="tx1"/>
                </a:solidFill>
              </a:rPr>
              <a:t>Коррекционно-развивающая работа </a:t>
            </a:r>
            <a:r>
              <a:rPr lang="ru-RU" b="1" dirty="0" smtClean="0">
                <a:solidFill>
                  <a:schemeClr val="tx1"/>
                </a:solidFill>
              </a:rPr>
              <a:t>направлена на 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2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916832"/>
            <a:ext cx="7740848" cy="42093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-</a:t>
            </a:r>
            <a:r>
              <a:rPr lang="ru-RU" dirty="0" smtClean="0"/>
              <a:t> </a:t>
            </a:r>
            <a:r>
              <a:rPr lang="ru-RU" dirty="0"/>
              <a:t>достижение каждым ребёнком уровня речевого развития, соответствующего возрастным и индивидуальным возможностям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Речевое </a:t>
            </a:r>
            <a:r>
              <a:rPr lang="ru-RU" dirty="0"/>
              <a:t>развитие в нашем дошкольном учреждении осуществляется в соответствии с основной общеобразовательной программой дошкольного образования  «От рождения до школы» -  под редакцией  </a:t>
            </a:r>
            <a:r>
              <a:rPr lang="ru-RU" dirty="0" err="1"/>
              <a:t>Вераксы</a:t>
            </a:r>
            <a:r>
              <a:rPr lang="ru-RU" dirty="0"/>
              <a:t> Н. Е., Комаровой Т. С., Васильевой М. А., разработанной  на основе Федерального государственного образовательного стандарта дошкольного образования.</a:t>
            </a:r>
          </a:p>
          <a:p>
            <a:pPr marL="0" indent="0">
              <a:buNone/>
            </a:pPr>
            <a:r>
              <a:rPr lang="ru-RU" dirty="0" smtClean="0"/>
              <a:t>          Одним </a:t>
            </a:r>
            <a:r>
              <a:rPr lang="ru-RU" dirty="0"/>
              <a:t>из приоритетных направлений нашего детского сада является коррекционно-развивающая деятельность, направленная на коррекцию речевых нарушений у детей дошкольного возраста.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Планируемый результат коррекционно развивающей работы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73170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/>
              <a:t>В работе мы использовали</a:t>
            </a:r>
            <a:r>
              <a:rPr lang="ru-RU" dirty="0"/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-«Примерная адаптированная основная образовательная программа для детей с тяжелыми нарушениями речи (общим недоразвитием речи) с 3 до 7 лет» Н. В.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Нищева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«Программа логопедической работы по преодолению общего недоразвития речи у детей» Филичева Т.Б.,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Г.В.Чиркина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«Воспитание и обучение детей дошкольного возраста с фонетико-фонематическим недоразвитием» Т.Б. Филичева, Г.В. Чиркина.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- Последовательность изучения звуков и букв ориентирована на учебно-методический комплект «Комплексный подход к преодолению ОНР у дошкольников» Альбом 1-2 упражнений по обучению грамоте детей старшей  группы «Говорим правильно в 5-6 лет»  О.С.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Гомзяк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Коррекционно-развивающая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35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Используем  </a:t>
            </a:r>
            <a:r>
              <a:rPr lang="ru-RU" dirty="0"/>
              <a:t>в работе элементы </a:t>
            </a:r>
            <a:r>
              <a:rPr lang="ru-RU" dirty="0" err="1"/>
              <a:t>здоровьесберегающей</a:t>
            </a:r>
            <a:r>
              <a:rPr lang="ru-RU" dirty="0"/>
              <a:t> технологии (массаж биологически активных зон, пальчиковые игры и упражнения, массаж рук, ног и тела), элементы </a:t>
            </a:r>
            <a:r>
              <a:rPr lang="ru-RU" dirty="0" smtClean="0"/>
              <a:t> </a:t>
            </a:r>
            <a:r>
              <a:rPr lang="ru-RU" dirty="0"/>
              <a:t>мнемотехники для совершенствования коррекционной работы и запоминания нового материала. </a:t>
            </a:r>
          </a:p>
          <a:p>
            <a:r>
              <a:rPr lang="ru-RU" dirty="0" smtClean="0"/>
              <a:t>В коррекционной работе реализуем </a:t>
            </a:r>
            <a:r>
              <a:rPr lang="ru-RU" dirty="0"/>
              <a:t>принцип личностно-ориентированного подхода к каждому ребенку.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4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В старших группах компенсирующей направленно</a:t>
            </a:r>
            <a:r>
              <a:rPr lang="ru-RU" dirty="0" smtClean="0"/>
              <a:t>сти проводились 2 фронтальных занятия в неделю(развитие фонематического восприятия/подготовка к обучению грамоте; развитие связной речи/грамматика- по 25 минут)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u="sng" dirty="0" smtClean="0"/>
              <a:t>В старших группах комбинированной направленности</a:t>
            </a:r>
            <a:r>
              <a:rPr lang="ru-RU" dirty="0" smtClean="0"/>
              <a:t> проводилось 1 подгрупповое занятие в неделю(развитие </a:t>
            </a:r>
            <a:r>
              <a:rPr lang="ru-RU" dirty="0"/>
              <a:t>фонематического восприятия/подготовка к обучению </a:t>
            </a:r>
            <a:r>
              <a:rPr lang="ru-RU" dirty="0" smtClean="0"/>
              <a:t>грамоте).</a:t>
            </a:r>
          </a:p>
          <a:p>
            <a:pPr marL="0" indent="0">
              <a:buNone/>
            </a:pPr>
            <a:r>
              <a:rPr lang="ru-RU" b="1" u="sng" dirty="0" smtClean="0"/>
              <a:t>В подготовительной группе компенсирующей направленности </a:t>
            </a:r>
            <a:r>
              <a:rPr lang="ru-RU" dirty="0" smtClean="0"/>
              <a:t>проводилось 3 фронтальных занятия ( 2 подготовка </a:t>
            </a:r>
            <a:r>
              <a:rPr lang="ru-RU" dirty="0"/>
              <a:t>к обучению </a:t>
            </a:r>
            <a:r>
              <a:rPr lang="ru-RU" dirty="0" smtClean="0"/>
              <a:t>грамоте и 1 занятие развития </a:t>
            </a:r>
            <a:r>
              <a:rPr lang="ru-RU" dirty="0"/>
              <a:t>связной </a:t>
            </a:r>
            <a:r>
              <a:rPr lang="ru-RU" dirty="0" smtClean="0"/>
              <a:t>речи/грамматика- по 30 минут.</a:t>
            </a:r>
          </a:p>
          <a:p>
            <a:pPr marL="0" indent="0">
              <a:buNone/>
            </a:pPr>
            <a:r>
              <a:rPr lang="ru-RU" b="1" dirty="0" smtClean="0"/>
              <a:t>Индивидуальные занятия с детьми </a:t>
            </a:r>
            <a:r>
              <a:rPr lang="ru-RU" dirty="0" smtClean="0"/>
              <a:t>проводили 2 раза в неделю по 10-15 минут (коррекция звукопроизношения с использованием приемов развития познавательных процессов, мелкой и общей моторики, фонематического восприятия)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Коррекционно-развивающая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17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28"/>
            <a:ext cx="8579296" cy="17945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Результативность коррекционно-развивающей работы</a:t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>учитель-логопед </a:t>
            </a:r>
            <a:r>
              <a:rPr lang="ru-RU" sz="2800" dirty="0" err="1" smtClean="0">
                <a:solidFill>
                  <a:schemeClr val="tx1"/>
                </a:solidFill>
              </a:rPr>
              <a:t>Арнаутова</a:t>
            </a:r>
            <a:r>
              <a:rPr lang="ru-RU" sz="2800" dirty="0" smtClean="0">
                <a:solidFill>
                  <a:schemeClr val="tx1"/>
                </a:solidFill>
              </a:rPr>
              <a:t> Л.В.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0929735"/>
              </p:ext>
            </p:extLst>
          </p:nvPr>
        </p:nvGraphicFramePr>
        <p:xfrm>
          <a:off x="395536" y="3645024"/>
          <a:ext cx="4175445" cy="2488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815"/>
                <a:gridCol w="1391815"/>
                <a:gridCol w="1391815"/>
              </a:tblGrid>
              <a:tr h="376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учебного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учебного года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</a:tr>
              <a:tr h="376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уровень- 0%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уровень- 0%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+52%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</a:tr>
              <a:tr h="75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уровень -13%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 ребенка)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уровень- 65%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(14 детей)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3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– 87%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 детей)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 – 35%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(8 детей)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085" marR="390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2154051"/>
            <a:ext cx="7624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таблица диагностики по итогам обследования в старших группах компенсирующей и комбинированной направленности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781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32056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/>
              <a:t>Результативность коррекционно-развивающей работы</a:t>
            </a:r>
            <a:br>
              <a:rPr lang="ru-RU" sz="2800" dirty="0"/>
            </a:br>
            <a:r>
              <a:rPr lang="ru-RU" sz="2800" dirty="0" smtClean="0">
                <a:solidFill>
                  <a:schemeClr val="tx1"/>
                </a:solidFill>
              </a:rPr>
              <a:t>учителя-логопеды  Лещинская </a:t>
            </a:r>
            <a:r>
              <a:rPr lang="ru-RU" sz="2800" smtClean="0">
                <a:solidFill>
                  <a:schemeClr val="tx1"/>
                </a:solidFill>
              </a:rPr>
              <a:t>А.С./Алфеева </a:t>
            </a:r>
            <a:r>
              <a:rPr lang="ru-RU" sz="2800" dirty="0" smtClean="0">
                <a:solidFill>
                  <a:schemeClr val="tx1"/>
                </a:solidFill>
              </a:rPr>
              <a:t>О.С.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8478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диагностики по итогам обследования в старших группах компенсирующей и комбинированной направленности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9131794"/>
              </p:ext>
            </p:extLst>
          </p:nvPr>
        </p:nvGraphicFramePr>
        <p:xfrm>
          <a:off x="611560" y="2924944"/>
          <a:ext cx="3822699" cy="300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233"/>
                <a:gridCol w="1274233"/>
                <a:gridCol w="1274233"/>
              </a:tblGrid>
              <a:tr h="813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Начало</a:t>
                      </a:r>
                      <a:r>
                        <a:rPr lang="ru-RU" sz="1400" baseline="0" dirty="0" smtClean="0"/>
                        <a:t> учебного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учебного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Динамика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 уровень – 0%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Высокий уровень – 22%</a:t>
                      </a:r>
                    </a:p>
                    <a:p>
                      <a:r>
                        <a:rPr lang="ru-RU" sz="1400" dirty="0" smtClean="0"/>
                        <a:t>(5 детей)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+22%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 уровень – 27%</a:t>
                      </a:r>
                    </a:p>
                    <a:p>
                      <a:r>
                        <a:rPr lang="ru-RU" sz="1400" dirty="0" smtClean="0"/>
                        <a:t>(6 детей)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Средний уровень – 73%</a:t>
                      </a:r>
                    </a:p>
                    <a:p>
                      <a:r>
                        <a:rPr lang="ru-RU" sz="1400" dirty="0" smtClean="0"/>
                        <a:t>(16 детей)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+46%</a:t>
                      </a:r>
                      <a:endParaRPr lang="ru-RU" sz="1400" dirty="0"/>
                    </a:p>
                  </a:txBody>
                  <a:tcPr/>
                </a:tc>
              </a:tr>
              <a:tr h="6333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Низкий уровень – 73%</a:t>
                      </a:r>
                    </a:p>
                    <a:p>
                      <a:r>
                        <a:rPr lang="ru-RU" sz="1400" dirty="0" smtClean="0"/>
                        <a:t>(16 детей)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Низкий уровень- 5%</a:t>
                      </a:r>
                    </a:p>
                    <a:p>
                      <a:r>
                        <a:rPr lang="ru-RU" sz="1400" dirty="0" smtClean="0"/>
                        <a:t>(1 ребенок)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-68%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31494176"/>
              </p:ext>
            </p:extLst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89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501007"/>
            <a:ext cx="6652261" cy="26251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2298584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tx1"/>
                </a:solidFill>
                <a:latin typeface="Century Gothic" pitchFamily="34" charset="0"/>
                <a:cs typeface="Estrangelo Edessa" pitchFamily="66" charset="0"/>
              </a:rPr>
              <a:t>Годовой отчет логопедической службы МБДОУ-детский сад № 27 «Сказка»</a:t>
            </a:r>
            <a:br>
              <a:rPr lang="ru-RU" sz="3600" i="1" dirty="0" smtClean="0">
                <a:solidFill>
                  <a:schemeClr val="tx1"/>
                </a:solidFill>
                <a:latin typeface="Century Gothic" pitchFamily="34" charset="0"/>
                <a:cs typeface="Estrangelo Edessa" pitchFamily="66" charset="0"/>
              </a:rPr>
            </a:br>
            <a:r>
              <a:rPr lang="ru-RU" sz="3600" i="1" dirty="0" smtClean="0">
                <a:solidFill>
                  <a:schemeClr val="tx1"/>
                </a:solidFill>
                <a:latin typeface="Century Gothic" pitchFamily="34" charset="0"/>
                <a:cs typeface="Estrangelo Edessa" pitchFamily="66" charset="0"/>
              </a:rPr>
              <a:t> за 2021-2022 учебный год</a:t>
            </a:r>
            <a:endParaRPr lang="ru-RU" sz="3600" i="1" dirty="0">
              <a:solidFill>
                <a:schemeClr val="tx1"/>
              </a:solidFill>
              <a:latin typeface="Century Gothic" pitchFamily="34" charset="0"/>
              <a:cs typeface="Estrangelo Edessa" pitchFamily="66" charset="0"/>
            </a:endParaRPr>
          </a:p>
        </p:txBody>
      </p:sp>
      <p:pic>
        <p:nvPicPr>
          <p:cNvPr id="5" name="Рисунок 4" descr="C:\Users\Пользователь\Desktop\эмблема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1857"/>
            <a:ext cx="3046313" cy="2726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819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650512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Результативность коррекционно-развивающей работы</a:t>
            </a:r>
            <a:br>
              <a:rPr lang="ru-RU" dirty="0"/>
            </a:br>
            <a:r>
              <a:rPr lang="ru-RU" sz="3100" dirty="0">
                <a:solidFill>
                  <a:schemeClr val="tx1"/>
                </a:solidFill>
              </a:rPr>
              <a:t>учитель-логопед </a:t>
            </a:r>
            <a:r>
              <a:rPr lang="ru-RU" sz="3100" dirty="0" smtClean="0">
                <a:solidFill>
                  <a:schemeClr val="tx1"/>
                </a:solidFill>
              </a:rPr>
              <a:t> Алфеева О.С.</a:t>
            </a:r>
            <a:endParaRPr lang="ru-RU" sz="31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77624248"/>
              </p:ext>
            </p:extLst>
          </p:nvPr>
        </p:nvGraphicFramePr>
        <p:xfrm>
          <a:off x="467544" y="2996952"/>
          <a:ext cx="3822699" cy="3434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233"/>
                <a:gridCol w="1274233"/>
                <a:gridCol w="1274233"/>
              </a:tblGrid>
              <a:tr h="8131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Начало</a:t>
                      </a:r>
                      <a:r>
                        <a:rPr lang="ru-RU" sz="1400" baseline="0" dirty="0" smtClean="0"/>
                        <a:t> учебного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Конец учебного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Динамика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 уровень – 9%</a:t>
                      </a:r>
                    </a:p>
                    <a:p>
                      <a:r>
                        <a:rPr lang="ru-RU" sz="1400" dirty="0" smtClean="0"/>
                        <a:t>(2 ребенка)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Высокий уровень – 73%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(17 детей)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+64%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 уровень – 68%</a:t>
                      </a:r>
                    </a:p>
                    <a:p>
                      <a:r>
                        <a:rPr lang="ru-RU" sz="1400" dirty="0" smtClean="0"/>
                        <a:t>(15</a:t>
                      </a:r>
                      <a:r>
                        <a:rPr lang="ru-RU" sz="1400" baseline="0" dirty="0" smtClean="0"/>
                        <a:t> детей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Средний уровень – 27%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(6 детей)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-41%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Низкий уровень – 23%</a:t>
                      </a:r>
                    </a:p>
                    <a:p>
                      <a:r>
                        <a:rPr lang="ru-RU" sz="1400" dirty="0" smtClean="0"/>
                        <a:t>(5 детей)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Низкий уровень- 0%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-23%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191683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таблица диагностики по итогам обследования 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подготовительной группе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компенсирующей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16464513"/>
              </p:ext>
            </p:extLst>
          </p:nvPr>
        </p:nvGraphicFramePr>
        <p:xfrm>
          <a:off x="4645025" y="2679700"/>
          <a:ext cx="3822700" cy="344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34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484784"/>
            <a:ext cx="7452816" cy="4641379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годовым планом работы, с педагогами детского сада проводились консультации по вопросам планирования работы по развитию речи детей с учётом возрастных норм и лексических тем, оказывалась систематическая помощь воспитателям в организации индивидуальной и групповой работы по развитию речи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Работа с педагогическим коллективом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годовым планом работы, с педагогами детского сада проводились консультации по вопросам планирования работы по развитию речи детей с учётом возрастных норм и лексических тем, оказывалась систематическая помощь воспитателям в организации индивидуальной и групповой работы по развитию речи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годовым планом работы, с педагогами детского сада проводились консультации по вопросам планирования работы по развитию речи детей с учётом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возрастных норм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лексических тем, оказывалась систематическая помощь воспитателям в организации индивидуальной и групповой работы по развитию речи.</a:t>
            </a:r>
          </a:p>
          <a:p>
            <a:r>
              <a:rPr lang="ru-RU" sz="48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для педагогов :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ЗКР у детей дошкольного возраста в условиях ДОУ с учетом ФГОС»; 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коррекционно-логопедической работы с детьми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«Речевые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для детей младшей группы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«Дидактические игры по звуковой культуре речи» 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В 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группах 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оформлялись  методические стенды и папки-передвижки для систематической пропаганды логопедических знаний, приобщения родителей к коррекционно-воспитательной работе по развитию речи ребёнка. </a:t>
            </a:r>
            <a:endParaRPr lang="ru-RU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с сентября по май проведены  индивидуальные консультации с родителями детей: запланированные и по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запросам.</a:t>
            </a:r>
          </a:p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Принимали участие в  родительских собраниях 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планом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в общеразвивающих и коррекционных группах.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Консультативное направление.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38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404664"/>
            <a:ext cx="7740848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и другими представителями детей: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Проблему коррекции звукопроизношения у детей невозможно решить без тесного сотрудничества с родителями. Для родителей осуществлялась информационно-просветительская деятельность по направлениям развития речи ребенка. Для повышения их компетентности в этом направлении мною были проведены беседы и индивидуальные </a:t>
            </a:r>
            <a:r>
              <a:rPr lang="ru-RU" sz="6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запрос родителей (состояние речи ребёнка, поведение ребёнка на логопедических занятиях, выполнение домашнего задания логопеда и т.д.) даны рекомендации и советы, предлагалась помощь родителям в подборе речевого и наглядного материала. Предоставлялись задания по развитию лексико-грамматических категорий, мелкой и артикуляционной моторики для занятий с детьми в домашних условиях (в рамках тематической недели).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Размещалась информация в родительских уголках по особенностям речевого развития детей дошкольного возраста, профилактике и преодолению речевых проблем. Смена информации осуществлялась 1 раз в месяц.</a:t>
            </a:r>
          </a:p>
          <a:p>
            <a:pPr marL="0" indent="0">
              <a:buNone/>
            </a:pP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группах  оформлены планшеты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«Советы логопеда»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систематической пропаганды логопедических знаний, приобщения родителей к коррекционно-воспитательной работе по развитию речи ребёнка. Проведено </a:t>
            </a:r>
            <a:r>
              <a:rPr lang="ru-RU" sz="6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по запросам родителей, имеющих те или иные речевые отклонения, с целью оказания методической и практической помощи по вопросам логопедического воздействия на ребенка, оказание ему посильной родительской помощи и поддержки.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Велись индивидуальные тетради, где регулярно фиксировалось содержание работы. </a:t>
            </a: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920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628800"/>
            <a:ext cx="7920879" cy="4497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Логопеды детского сада активно принимали участие в методической работе учреждения:</a:t>
            </a:r>
          </a:p>
          <a:p>
            <a:r>
              <a:rPr lang="ru-RU" b="1" u="sng" dirty="0" smtClean="0"/>
              <a:t>Участие в педагогическом совете </a:t>
            </a:r>
            <a:r>
              <a:rPr lang="ru-RU" dirty="0" smtClean="0"/>
              <a:t>«Повышение качества педагогической работы по ЗКР в условиях информационной и предметной дидактической образовательной среды в ДОУ»</a:t>
            </a:r>
          </a:p>
          <a:p>
            <a:endParaRPr lang="ru-RU" dirty="0"/>
          </a:p>
          <a:p>
            <a:r>
              <a:rPr lang="ru-RU" b="1" u="sng" dirty="0" smtClean="0"/>
              <a:t>Семинар по развитию ЗКР  </a:t>
            </a:r>
            <a:r>
              <a:rPr lang="ru-RU" dirty="0" smtClean="0"/>
              <a:t>«Формирование звуковой культуры речи у детей дошкольного возраста в условиях ДОУ с учетом ФГОС»</a:t>
            </a:r>
            <a:endParaRPr lang="ru-RU" b="1" u="sng" dirty="0" smtClean="0"/>
          </a:p>
          <a:p>
            <a:endParaRPr lang="ru-RU" dirty="0"/>
          </a:p>
          <a:p>
            <a:r>
              <a:rPr lang="ru-RU" b="1" dirty="0" smtClean="0"/>
              <a:t>Открытые занятия:</a:t>
            </a:r>
            <a:r>
              <a:rPr lang="ru-RU" dirty="0" smtClean="0"/>
              <a:t> каждый логопед представил для педагогического коллектива просмотр коррекционного занятия по развитию звуковой культуры речи. </a:t>
            </a:r>
          </a:p>
          <a:p>
            <a:endParaRPr lang="ru-RU" dirty="0"/>
          </a:p>
          <a:p>
            <a:r>
              <a:rPr lang="ru-RU" b="1" dirty="0" smtClean="0"/>
              <a:t>Участие в </a:t>
            </a:r>
            <a:r>
              <a:rPr lang="ru-RU" b="1" dirty="0" err="1" smtClean="0"/>
              <a:t>ППк</a:t>
            </a:r>
            <a:r>
              <a:rPr lang="ru-RU" b="1" dirty="0" smtClean="0"/>
              <a:t>: </a:t>
            </a:r>
            <a:r>
              <a:rPr lang="ru-RU" dirty="0" smtClean="0"/>
              <a:t>логопеды являются членами и постоянно принимают участие в заседаниях, на которых решаются вопросы о проблемах развития детей, определения программы обучения детей с нарушениями в развитии, </a:t>
            </a:r>
          </a:p>
          <a:p>
            <a:r>
              <a:rPr lang="ru-RU" b="1" dirty="0" smtClean="0"/>
              <a:t>Представление педагогического материала на образовательных сайтах: </a:t>
            </a:r>
            <a:r>
              <a:rPr lang="ru-RU" dirty="0" smtClean="0"/>
              <a:t>«Образовательная социальная сеть»  </a:t>
            </a:r>
            <a:r>
              <a:rPr lang="en-US" dirty="0" smtClean="0"/>
              <a:t>https</a:t>
            </a:r>
            <a:r>
              <a:rPr lang="en-US" dirty="0"/>
              <a:t>://nsportal.ru/arnautova-lyudmila-viktorovna</a:t>
            </a:r>
            <a:endParaRPr lang="ru-RU" dirty="0" smtClean="0"/>
          </a:p>
          <a:p>
            <a:r>
              <a:rPr lang="ru-RU" b="1" dirty="0" smtClean="0"/>
              <a:t>Участие в ГМО</a:t>
            </a:r>
            <a:r>
              <a:rPr lang="ru-RU" b="1" dirty="0"/>
              <a:t> </a:t>
            </a:r>
            <a:r>
              <a:rPr lang="ru-RU" dirty="0" smtClean="0"/>
              <a:t>: «Сенсорно-интегративная артикуляционная гимнастика»- Алфеева О.С., «Взаимодействие педагогов с </a:t>
            </a:r>
            <a:r>
              <a:rPr lang="ru-RU" dirty="0" err="1" smtClean="0"/>
              <a:t>ППк</a:t>
            </a:r>
            <a:r>
              <a:rPr lang="ru-RU" dirty="0" smtClean="0"/>
              <a:t> ДОУ в коррекционно-развивающей работе с детьми с ОВЗ в условиях инклюзивного образования»-</a:t>
            </a:r>
            <a:r>
              <a:rPr lang="ru-RU" dirty="0" err="1" smtClean="0"/>
              <a:t>Арнаутова</a:t>
            </a:r>
            <a:r>
              <a:rPr lang="ru-RU" dirty="0" smtClean="0"/>
              <a:t> Л.В.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746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квалификации и самообразование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x-none"/>
              <a:t>Логопедическая работа требует </a:t>
            </a:r>
            <a:r>
              <a:rPr lang="x-none" smtClean="0"/>
              <a:t>: </a:t>
            </a:r>
            <a:r>
              <a:rPr lang="x-none"/>
              <a:t>терпения, активности, корректности, доброжелательности, творческого подхода, профессионального мастерства. Действительно, изучая новую литературу, открытые занятия, советы коллег, курсы усовершенствования, семинары, методические объединения, собрания и консультации для родителей и педагогов, изготовление и приобретение наглядных пособий – все работало и работает на приобретение опыта. Жизнь не стоит на месте, появляются новые технологии, новые печатные издания, информационные источники, которые помогают шагать в ногу со временем. </a:t>
            </a:r>
            <a:endParaRPr lang="ru-RU" dirty="0" smtClean="0"/>
          </a:p>
          <a:p>
            <a:r>
              <a:rPr lang="ru-RU" dirty="0" smtClean="0"/>
              <a:t>Курсы </a:t>
            </a:r>
            <a:r>
              <a:rPr lang="ru-RU" dirty="0" err="1" smtClean="0"/>
              <a:t>ХакИРО</a:t>
            </a:r>
            <a:r>
              <a:rPr lang="ru-RU" dirty="0" smtClean="0"/>
              <a:t> и ПК: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«Логопедический массаж как средство коррекции тяжелых нарушений речи у детей» (Удостоверения получили- Алфеева  О.С., </a:t>
            </a:r>
            <a:r>
              <a:rPr lang="ru-RU" dirty="0" err="1" smtClean="0"/>
              <a:t>Арнаутова</a:t>
            </a:r>
            <a:r>
              <a:rPr lang="ru-RU" dirty="0" smtClean="0"/>
              <a:t> Л.В., Лещинская А.С.)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 descr="https://static.tildacdn.com/tild3163-3364-4964-a230-343233633530/Udostoverenie_dlya_s.pn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51452"/>
            <a:ext cx="3822700" cy="2502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460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Алфеева О.С.</a:t>
            </a:r>
          </a:p>
          <a:p>
            <a:r>
              <a:rPr lang="ru-RU" dirty="0" smtClean="0"/>
              <a:t>Республиканский дистанционный семинар «Использование приемов мнемотехники на коррекционно-развивающих занятиях в дошкольной образовательной организации» (18.11.2021-10.12.2021гг.)</a:t>
            </a:r>
          </a:p>
          <a:p>
            <a:r>
              <a:rPr lang="ru-RU" dirty="0"/>
              <a:t>Республиканский дистанционный </a:t>
            </a:r>
            <a:r>
              <a:rPr lang="ru-RU" dirty="0" smtClean="0"/>
              <a:t>семинар «Технологии социализации детей с ограниченными возможностями здоровья в условиях индивидуального обучения» (18.04.2022-29.04.2022гг.)</a:t>
            </a:r>
          </a:p>
          <a:p>
            <a:r>
              <a:rPr lang="ru-RU" dirty="0" smtClean="0"/>
              <a:t>Республиканский </a:t>
            </a:r>
            <a:r>
              <a:rPr lang="ru-RU" dirty="0" err="1" smtClean="0"/>
              <a:t>вебинар</a:t>
            </a:r>
            <a:r>
              <a:rPr lang="ru-RU" dirty="0" smtClean="0"/>
              <a:t> «Педагогическая поддержка профессионального самоопределения детей с нарушениями слуха» (28.02.2022г.)</a:t>
            </a:r>
          </a:p>
          <a:p>
            <a:r>
              <a:rPr lang="ru-RU" dirty="0" err="1" smtClean="0"/>
              <a:t>Вебинар</a:t>
            </a:r>
            <a:r>
              <a:rPr lang="ru-RU" dirty="0" smtClean="0"/>
              <a:t> «Коррекция слоговой структуры слова. Нейропсихологический подход» (12.02.2022-13.02.2022гг.)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на региональном уровне: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247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err="1" smtClean="0"/>
              <a:t>Арнаутова</a:t>
            </a:r>
            <a:r>
              <a:rPr lang="ru-RU" b="1" u="sng" dirty="0" smtClean="0"/>
              <a:t> Л.В.</a:t>
            </a:r>
          </a:p>
          <a:p>
            <a:r>
              <a:rPr lang="ru-RU" dirty="0"/>
              <a:t>Республиканский дистанционный семинар «Использование приемов мнемотехники на коррекционно-развивающих занятиях в дошкольной образовательной организации» (18.11.2021-10.12.2021гг.)</a:t>
            </a:r>
          </a:p>
          <a:p>
            <a:r>
              <a:rPr lang="ru-RU" dirty="0"/>
              <a:t>Республиканский дистанционный семинар «Технологии социализации детей с ограниченными возможностями здоровья в условиях индивидуального обучения» (18.04.2022-29.04.2022гг.)</a:t>
            </a:r>
          </a:p>
          <a:p>
            <a:r>
              <a:rPr lang="ru-RU" dirty="0"/>
              <a:t>Республиканский </a:t>
            </a:r>
            <a:r>
              <a:rPr lang="ru-RU" dirty="0" err="1"/>
              <a:t>вебинар</a:t>
            </a:r>
            <a:r>
              <a:rPr lang="ru-RU" dirty="0"/>
              <a:t> «Педагогическая поддержка профессионального самоопределения детей с нарушениями слуха» (28.02.2022г.)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Участие на региональном уровне:</a:t>
            </a:r>
          </a:p>
        </p:txBody>
      </p:sp>
    </p:spTree>
    <p:extLst>
      <p:ext uri="{BB962C8B-B14F-4D97-AF65-F5344CB8AC3E}">
        <p14:creationId xmlns:p14="http://schemas.microsoft.com/office/powerpoint/2010/main" val="2133520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Лещинская А.С</a:t>
            </a:r>
            <a:r>
              <a:rPr lang="ru-RU" dirty="0" smtClean="0"/>
              <a:t>.</a:t>
            </a:r>
          </a:p>
          <a:p>
            <a:r>
              <a:rPr lang="ru-RU" dirty="0"/>
              <a:t>Республиканский дистанционный семинар «Использование приемов мнемотехники на коррекционно-развивающих занятиях в дошкольной образовательной организации» (18.11.2021-10.12.2021гг.)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Участие на региональном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158788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Создавалась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предметно-развивающая среда в логопедическом кабинете: пособия и игры по теме самообразования, пополнение электронного банка методической литературой.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Систематически осуществлялся подбор методической и коррекционной литературы и пособий, консультаций, логопедических игр в помощь воспитателям и родителям.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обновлению</a:t>
            </a:r>
            <a:br>
              <a:rPr lang="ru-RU" dirty="0" smtClean="0"/>
            </a:br>
            <a:r>
              <a:rPr lang="ru-RU" dirty="0" smtClean="0"/>
              <a:t>предметно-развивающей среды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0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      </a:t>
            </a:r>
            <a:r>
              <a:rPr lang="ru-RU" sz="4000" dirty="0"/>
              <a:t>Таким образом, годовой план организационно-методической и коррекционно-развивающей работы и все поставленные задачи повышения эффективности логопедической  работы на учебный год выполнены.</a:t>
            </a:r>
          </a:p>
        </p:txBody>
      </p:sp>
      <p:pic>
        <p:nvPicPr>
          <p:cNvPr id="7" name="Объект 6" descr="https://sun9-33.userapi.com/c855120/v855120640/209b12/tO5yoTK99zg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253" y="2679700"/>
            <a:ext cx="3540244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631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Учителя-логопеды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5818173"/>
              </p:ext>
            </p:extLst>
          </p:nvPr>
        </p:nvGraphicFramePr>
        <p:xfrm>
          <a:off x="323528" y="2679700"/>
          <a:ext cx="4175803" cy="346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11"/>
                <a:gridCol w="955764"/>
                <a:gridCol w="955764"/>
                <a:gridCol w="955764"/>
              </a:tblGrid>
              <a:tr h="11521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cs typeface="Estrangelo Edessa" pitchFamily="66" charset="0"/>
                        </a:rPr>
                        <a:t>Фамилия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cs typeface="Estrangelo Edessa" pitchFamily="66" charset="0"/>
                        </a:rPr>
                        <a:t> Имя Отчество</a:t>
                      </a:r>
                      <a:endParaRPr lang="ru-RU" sz="1200" dirty="0">
                        <a:solidFill>
                          <a:schemeClr val="tx1"/>
                        </a:solidFill>
                        <a:cs typeface="Estrangelo Edessa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cs typeface="Estrangelo Edessa" pitchFamily="66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cs typeface="Estrangelo Edessa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cs typeface="Estrangelo Edessa" pitchFamily="66" charset="0"/>
                        </a:rPr>
                        <a:t>Квалификационная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cs typeface="Estrangelo Edessa" pitchFamily="66" charset="0"/>
                        </a:rPr>
                        <a:t> категория, год аттестации</a:t>
                      </a:r>
                      <a:endParaRPr lang="ru-RU" sz="1200" dirty="0">
                        <a:solidFill>
                          <a:schemeClr val="tx1"/>
                        </a:solidFill>
                        <a:cs typeface="Estrangelo Edessa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cs typeface="Estrangelo Edessa" pitchFamily="66" charset="0"/>
                        </a:rPr>
                        <a:t>Педагогический стаж</a:t>
                      </a:r>
                      <a:endParaRPr lang="ru-RU" sz="1200" dirty="0">
                        <a:solidFill>
                          <a:schemeClr val="tx1"/>
                        </a:solidFill>
                        <a:cs typeface="Estrangelo Edessa" pitchFamily="66" charset="0"/>
                      </a:endParaRPr>
                    </a:p>
                  </a:txBody>
                  <a:tcPr marL="45371" marR="45371"/>
                </a:tc>
              </a:tr>
              <a:tr h="67729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Арнаутова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Людмила Викторовна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Высшее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Первая.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2020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31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Алфеева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Ольга Сергеевна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Высшее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СЗД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 лет???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Лещинская Алина Сергеевна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Высшее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СЗД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 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45371" marR="45371"/>
                </a:tc>
              </a:tr>
            </a:tbl>
          </a:graphicData>
        </a:graphic>
      </p:graphicFrame>
      <p:pic>
        <p:nvPicPr>
          <p:cNvPr id="6" name="Объект 5" descr="https://sun9-34.userapi.com/s/v1/ig2/oFx2bE50GEhPf7zMEYgwWtf9fTWVE-znHuwBWyb0yvtVmDbhKNhy9fLcI4fLNAs-QUwz2d0kcTPfU52RlWem7Unt.jpg?size=1080x1080&amp;quality=96&amp;type=album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367240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2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работы логопедической службы ДОО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 smtClean="0"/>
              <a:t>Организационная </a:t>
            </a:r>
          </a:p>
          <a:p>
            <a:r>
              <a:rPr lang="ru-RU" dirty="0" smtClean="0"/>
              <a:t>Диагностическая</a:t>
            </a:r>
          </a:p>
          <a:p>
            <a:r>
              <a:rPr lang="ru-RU" dirty="0" smtClean="0"/>
              <a:t>Коррекционно-развивающая</a:t>
            </a:r>
          </a:p>
          <a:p>
            <a:r>
              <a:rPr lang="ru-RU" dirty="0" smtClean="0"/>
              <a:t>Консультативная</a:t>
            </a:r>
          </a:p>
          <a:p>
            <a:r>
              <a:rPr lang="ru-RU" dirty="0" smtClean="0"/>
              <a:t>Методическая</a:t>
            </a:r>
          </a:p>
          <a:p>
            <a:endParaRPr lang="ru-RU" dirty="0"/>
          </a:p>
        </p:txBody>
      </p:sp>
      <p:pic>
        <p:nvPicPr>
          <p:cNvPr id="7" name="Объект 6" descr="https://sun9-33.userapi.com/c855120/v855120640/209b12/tO5yoTK99zg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3" y="2679700"/>
            <a:ext cx="3540244" cy="344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02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2679192"/>
            <a:ext cx="4615425" cy="344728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детском саду организована работа: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u="sng" dirty="0">
                <a:solidFill>
                  <a:schemeClr val="tx1"/>
                </a:solidFill>
              </a:rPr>
              <a:t>3 групп компенсирующей направленности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Старшая- «Цветик-семицветик»-</a:t>
            </a:r>
            <a:r>
              <a:rPr lang="ru-RU" dirty="0" smtClean="0">
                <a:solidFill>
                  <a:schemeClr val="tx1"/>
                </a:solidFill>
              </a:rPr>
              <a:t>численность 16 </a:t>
            </a:r>
            <a:r>
              <a:rPr lang="ru-RU" dirty="0">
                <a:solidFill>
                  <a:schemeClr val="tx1"/>
                </a:solidFill>
              </a:rPr>
              <a:t>детей</a:t>
            </a:r>
          </a:p>
          <a:p>
            <a:r>
              <a:rPr lang="ru-RU" dirty="0">
                <a:solidFill>
                  <a:schemeClr val="tx1"/>
                </a:solidFill>
              </a:rPr>
              <a:t>Старшая -«Аленушка» -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численность 15 детей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Подготовительная –«Умка» - 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численность </a:t>
            </a:r>
            <a:r>
              <a:rPr lang="ru-RU" dirty="0">
                <a:solidFill>
                  <a:schemeClr val="tx1"/>
                </a:solidFill>
              </a:rPr>
              <a:t>22 ребенка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2 групп комбинированной направленности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Старшая- «Золотой петушок»- 7 детей</a:t>
            </a:r>
          </a:p>
          <a:p>
            <a:r>
              <a:rPr lang="ru-RU" dirty="0">
                <a:solidFill>
                  <a:schemeClr val="tx1"/>
                </a:solidFill>
              </a:rPr>
              <a:t>Старшая- «</a:t>
            </a:r>
            <a:r>
              <a:rPr lang="ru-RU" dirty="0" smtClean="0">
                <a:solidFill>
                  <a:schemeClr val="tx1"/>
                </a:solidFill>
              </a:rPr>
              <a:t>Золотая рыбка»- </a:t>
            </a:r>
            <a:r>
              <a:rPr lang="ru-RU" dirty="0">
                <a:solidFill>
                  <a:schemeClr val="tx1"/>
                </a:solidFill>
              </a:rPr>
              <a:t>7 детей.</a:t>
            </a:r>
          </a:p>
          <a:p>
            <a:endParaRPr lang="ru-RU" dirty="0"/>
          </a:p>
        </p:txBody>
      </p:sp>
      <p:pic>
        <p:nvPicPr>
          <p:cNvPr id="5" name="Объект 4" descr="https://data3.proshkolu.ru/content/media/pic/std/2000000/1371000/1370884-63c219bc105541e7.jpg"/>
          <p:cNvPicPr>
            <a:picLocks noGrp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965921"/>
            <a:ext cx="3309938" cy="2254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83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70000" lnSpcReduction="20000"/>
          </a:bodyPr>
          <a:lstStyle/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заключениям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ТПМПК от 09.04.2021 года (Протокол № 21-21)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01.09.2021 г. в старшие коррекционные группы зачислено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воспитанника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16 детей в группе компенсирующей направленности «Цветик-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7 детей в группе комбинированной направленности «Золотой петушок». В течение года выбыли 2 ребенка в связи со сменой места жительства. В группу на освободившиеся места зачислен переводом 1 ребенок из другого детского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сада.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 в группах числятся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конец учебного года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ребенка.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имеются сочетанные диагнозы нарушения речевого развития: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показатель нарушений речевого развития: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ОНР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-2 детей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ОНР 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-20 детей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ДССТ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-6 детей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-16 детей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из моторной алалии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-2 ребенка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Дизартрия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 ребенка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Рекомендации: коррекционная работа по развитию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познавательных процессов и эмоционально-волевой сферы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- 13 детей.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78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заключению ТПМПК от 01.09.2020 г.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подготовительной  группе компенсирующей направленности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зачислено - 22 ребенка.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 с заключением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ОНР III, ДССТ  –  7 детей,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ОНР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III, МДР –  15 детей.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учебного года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ребенка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выбыли в другие ДОУ ,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переведен из старшей группы «Цветик-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 речевым заключением ОНР III, выход из моторной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алалии;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ребенок был переведен из подготовительной группы «Теремок» с заключением ОНР III, МДР.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1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заключениям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ТПМПК от 09.04.2021 года (Протокол № 21-21)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 01.09.2021 г. в коррекционные группы зачислено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воспитанника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16 детей в группе компенсирующей направленности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«Алёнушка»,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детей в группе комбинированной направленности «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Золотая рыбка».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года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выбыл 1 ребенок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переводом в другой детский сад. Таким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образом,  в группах числятся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конец учебного года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ребенка.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имеются сочетанные диагнозы нарушения речевого развития: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показатель нарушений речевого развития: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ОНР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 ребенок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ОНР 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уровня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ребенок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ДССТ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-7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МДР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из моторной алалии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 ребенок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Дизартрия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Стертая форма дизартрии –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ребенок</a:t>
            </a:r>
            <a:endParaRPr lang="ru-RU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коррекционная работа по развитию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познавательных процессов и эмоционально-волевой сферы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94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 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воспитанников с нарушениями устной речи.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воспитанников с нарушениями звукопроизношения, фонематического слуха, грамматического строя речи, связной речи, обусловленным первичным речевым нарушением.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пути коррекции по предупреждению и преодолению нарушений устной речи.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способы получения информации о состоянии устной речи воспитанников: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Логопедическое обследование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медико-педагогической документации (просмотр записей в карте развития ребёнка)</a:t>
            </a:r>
          </a:p>
          <a:p>
            <a:pPr lvl="0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Экспертные опросы воспитателей, психолога (в рамках данного направления проводилось исследование уровня усвоения общеобразовательной программы ДОО)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58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494</TotalTime>
  <Words>1954</Words>
  <Application>Microsoft Office PowerPoint</Application>
  <PresentationFormat>Экран (4:3)</PresentationFormat>
  <Paragraphs>245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Муниципальное бюджетное дошкольное учреждение-Детский сад № 27 «Сказка»</vt:lpstr>
      <vt:lpstr>Годовой отчет логопедической службы МБДОУ-детский сад № 27 «Сказка»  за 2021-2022 учебный год</vt:lpstr>
      <vt:lpstr>Учителя-логопеды</vt:lpstr>
      <vt:lpstr>Направления работы логопедической службы ДОО</vt:lpstr>
      <vt:lpstr>Организационная работа</vt:lpstr>
      <vt:lpstr>Организационная работа</vt:lpstr>
      <vt:lpstr>Организационная работа</vt:lpstr>
      <vt:lpstr>Организационная работа</vt:lpstr>
      <vt:lpstr>Диагностическая работа</vt:lpstr>
      <vt:lpstr>Диагностическая работа</vt:lpstr>
      <vt:lpstr>Диагностическая работа</vt:lpstr>
      <vt:lpstr>   С целью выявления детей с речевой патологией в ДОУ в середине учебного года было проведено  первичное логопедическое обследование  детей  из групп общеразвивающей направленности в возрасте 4-5 лет  (группы «Теремок», «Незнайка»).  Все дети,  нуждающиеся в логопедической помощи, взяты на учёт.   </vt:lpstr>
      <vt:lpstr> Коррекционно-развивающая работа направлена на :</vt:lpstr>
      <vt:lpstr> Планируемый результат коррекционно развивающей работы</vt:lpstr>
      <vt:lpstr>Коррекционно-развивающая работа</vt:lpstr>
      <vt:lpstr>Презентация PowerPoint</vt:lpstr>
      <vt:lpstr>Коррекционно-развивающая работа</vt:lpstr>
      <vt:lpstr>Результативность коррекционно-развивающей работы учитель-логопед Арнаутова Л.В.</vt:lpstr>
      <vt:lpstr>Результативность коррекционно-развивающей работы учителя-логопеды  Лещинская А.С./Алфеева О.С.</vt:lpstr>
      <vt:lpstr>Результативность коррекционно-развивающей работы учитель-логопед  Алфеева О.С.</vt:lpstr>
      <vt:lpstr>Консультативное направление.</vt:lpstr>
      <vt:lpstr>Презентация PowerPoint</vt:lpstr>
      <vt:lpstr>Методическая работа</vt:lpstr>
      <vt:lpstr>Повышение квалификации и самообразование</vt:lpstr>
      <vt:lpstr>Участие на региональном уровне:</vt:lpstr>
      <vt:lpstr>Участие на региональном уровне:</vt:lpstr>
      <vt:lpstr>Участие на региональном уровне</vt:lpstr>
      <vt:lpstr>Работа по обновлению предметно-развивающей среды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учреждение-Детский сад № 27 «Сказка»</dc:title>
  <dc:creator>Рабочий</dc:creator>
  <cp:lastModifiedBy>Рабочий</cp:lastModifiedBy>
  <cp:revision>87</cp:revision>
  <dcterms:created xsi:type="dcterms:W3CDTF">2022-05-18T09:17:46Z</dcterms:created>
  <dcterms:modified xsi:type="dcterms:W3CDTF">2022-05-23T03:26:34Z</dcterms:modified>
</cp:coreProperties>
</file>