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8" r:id="rId2"/>
    <p:sldId id="256" r:id="rId3"/>
    <p:sldId id="257" r:id="rId4"/>
    <p:sldId id="259" r:id="rId5"/>
    <p:sldId id="312" r:id="rId6"/>
    <p:sldId id="304" r:id="rId7"/>
    <p:sldId id="315" r:id="rId8"/>
    <p:sldId id="319" r:id="rId9"/>
    <p:sldId id="320" r:id="rId10"/>
    <p:sldId id="307" r:id="rId11"/>
    <p:sldId id="317" r:id="rId12"/>
    <p:sldId id="305" r:id="rId13"/>
    <p:sldId id="318" r:id="rId14"/>
    <p:sldId id="278" r:id="rId15"/>
    <p:sldId id="316" r:id="rId16"/>
    <p:sldId id="309" r:id="rId17"/>
    <p:sldId id="310" r:id="rId18"/>
    <p:sldId id="272" r:id="rId19"/>
    <p:sldId id="321" r:id="rId20"/>
    <p:sldId id="273" r:id="rId21"/>
    <p:sldId id="306" r:id="rId22"/>
    <p:sldId id="303" r:id="rId23"/>
    <p:sldId id="323" r:id="rId24"/>
    <p:sldId id="274" r:id="rId25"/>
    <p:sldId id="324" r:id="rId26"/>
    <p:sldId id="275" r:id="rId27"/>
    <p:sldId id="322" r:id="rId28"/>
    <p:sldId id="326" r:id="rId29"/>
    <p:sldId id="293" r:id="rId30"/>
    <p:sldId id="276" r:id="rId31"/>
    <p:sldId id="325" r:id="rId32"/>
    <p:sldId id="328" r:id="rId33"/>
    <p:sldId id="330" r:id="rId34"/>
    <p:sldId id="329" r:id="rId35"/>
    <p:sldId id="308" r:id="rId36"/>
    <p:sldId id="314" r:id="rId37"/>
    <p:sldId id="286" r:id="rId38"/>
    <p:sldId id="287" r:id="rId39"/>
    <p:sldId id="288" r:id="rId40"/>
    <p:sldId id="289" r:id="rId41"/>
    <p:sldId id="290" r:id="rId42"/>
    <p:sldId id="331" r:id="rId43"/>
    <p:sldId id="295" r:id="rId44"/>
    <p:sldId id="298" r:id="rId45"/>
    <p:sldId id="299" r:id="rId46"/>
    <p:sldId id="297" r:id="rId47"/>
    <p:sldId id="292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30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24.jpeg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_________Microsoft_Word1.docx"/><Relationship Id="rId5" Type="http://schemas.openxmlformats.org/officeDocument/2006/relationships/image" Target="../media/image21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jpeg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4.jpeg"/><Relationship Id="rId4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18" y="285729"/>
            <a:ext cx="6986582" cy="121444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ГМО учителей-логопедов и дефектологов г. Саяногорск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2071678"/>
            <a:ext cx="7286676" cy="3567122"/>
          </a:xfrm>
        </p:spPr>
        <p:txBody>
          <a:bodyPr>
            <a:normAutofit fontScale="92500" lnSpcReduction="20000"/>
          </a:bodyPr>
          <a:lstStyle/>
          <a:p>
            <a:r>
              <a:rPr lang="ru-RU" sz="5200" b="1" dirty="0" smtClean="0">
                <a:solidFill>
                  <a:schemeClr val="tx1"/>
                </a:solidFill>
              </a:rPr>
              <a:t>Аналитический отчет за </a:t>
            </a:r>
          </a:p>
          <a:p>
            <a:r>
              <a:rPr lang="ru-RU" sz="5200" b="1" dirty="0" smtClean="0">
                <a:solidFill>
                  <a:schemeClr val="tx1"/>
                </a:solidFill>
              </a:rPr>
              <a:t>2021-2022 учебный год</a:t>
            </a:r>
          </a:p>
          <a:p>
            <a:endParaRPr lang="ru-RU" sz="4400" b="1" dirty="0" smtClean="0">
              <a:solidFill>
                <a:schemeClr val="tx1"/>
              </a:solidFill>
            </a:endParaRPr>
          </a:p>
          <a:p>
            <a:pPr algn="r"/>
            <a:r>
              <a:rPr lang="ru-RU" b="1" dirty="0" smtClean="0">
                <a:solidFill>
                  <a:schemeClr val="tx1"/>
                </a:solidFill>
              </a:rPr>
              <a:t>Подготовили учителя-логопеды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</a:rPr>
              <a:t>МБДОУ детский сад «Малыш»: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</a:rPr>
              <a:t>Н.А. </a:t>
            </a:r>
            <a:r>
              <a:rPr lang="ru-RU" b="1" dirty="0" err="1" smtClean="0">
                <a:solidFill>
                  <a:schemeClr val="tx1"/>
                </a:solidFill>
              </a:rPr>
              <a:t>Гребенькова</a:t>
            </a:r>
            <a:r>
              <a:rPr lang="ru-RU" b="1" dirty="0" smtClean="0">
                <a:solidFill>
                  <a:schemeClr val="tx1"/>
                </a:solidFill>
              </a:rPr>
              <a:t> Н.А., З.И. Мельникова 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Всероссийский уровень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429264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ЧОУ ДПО Логопед Профи </a:t>
            </a:r>
            <a:r>
              <a:rPr lang="ru-RU" dirty="0" smtClean="0"/>
              <a:t>Обучение по теме «Экспресс – коррекция [л, ль, </a:t>
            </a:r>
            <a:r>
              <a:rPr lang="ru-RU" dirty="0" err="1" smtClean="0"/>
              <a:t>р</a:t>
            </a:r>
            <a:r>
              <a:rPr lang="ru-RU" dirty="0" smtClean="0"/>
              <a:t>, </a:t>
            </a:r>
            <a:r>
              <a:rPr lang="ru-RU" dirty="0" err="1" smtClean="0"/>
              <a:t>рь</a:t>
            </a:r>
            <a:r>
              <a:rPr lang="ru-RU" dirty="0" smtClean="0"/>
              <a:t>] по подражанию с приемами </a:t>
            </a:r>
            <a:r>
              <a:rPr lang="ru-RU" dirty="0" err="1" smtClean="0"/>
              <a:t>Нейростимуляции</a:t>
            </a:r>
            <a:r>
              <a:rPr lang="ru-RU" dirty="0" smtClean="0"/>
              <a:t>» Лектор Архипова Е.Ф. </a:t>
            </a:r>
          </a:p>
          <a:p>
            <a:pPr>
              <a:buNone/>
            </a:pPr>
            <a:r>
              <a:rPr lang="ru-RU" dirty="0" smtClean="0"/>
              <a:t>   (4 </a:t>
            </a:r>
            <a:r>
              <a:rPr lang="ru-RU" dirty="0" err="1" smtClean="0"/>
              <a:t>ак.ч</a:t>
            </a:r>
            <a:r>
              <a:rPr lang="ru-RU" dirty="0" smtClean="0"/>
              <a:t>.) 27.11.2021г (Мельникова З.И.) (сертификат)</a:t>
            </a:r>
          </a:p>
          <a:p>
            <a:r>
              <a:rPr lang="ru-RU" b="1" dirty="0" smtClean="0"/>
              <a:t>Всероссийский </a:t>
            </a:r>
            <a:r>
              <a:rPr lang="ru-RU" b="1" dirty="0" err="1" smtClean="0"/>
              <a:t>онлайн-семинар</a:t>
            </a:r>
            <a:r>
              <a:rPr lang="ru-RU" b="1" dirty="0" smtClean="0"/>
              <a:t> «</a:t>
            </a:r>
            <a:r>
              <a:rPr lang="ru-RU" dirty="0" smtClean="0"/>
              <a:t>Современные подходы к организации воспитательной  работы в ДОО. Программы и календарные планы» 02.12.2021. . (Мельникова З.И.) (</a:t>
            </a:r>
            <a:r>
              <a:rPr lang="ru-RU" dirty="0" err="1" smtClean="0"/>
              <a:t>серт</a:t>
            </a:r>
            <a:r>
              <a:rPr lang="ru-RU" dirty="0" smtClean="0"/>
              <a:t>.)</a:t>
            </a:r>
          </a:p>
          <a:p>
            <a:r>
              <a:rPr lang="ru-RU" b="1" dirty="0" smtClean="0"/>
              <a:t>Всероссийский </a:t>
            </a:r>
            <a:r>
              <a:rPr lang="ru-RU" b="1" dirty="0" err="1" smtClean="0"/>
              <a:t>вебинар</a:t>
            </a:r>
            <a:r>
              <a:rPr lang="ru-RU" b="1" dirty="0" smtClean="0"/>
              <a:t> </a:t>
            </a:r>
            <a:r>
              <a:rPr lang="ru-RU" dirty="0" smtClean="0"/>
              <a:t>«Приемы развития фонематического восприятия у детей с ОНР в условиях ДОУ и частной практики при помощи ИКТ. (3 </a:t>
            </a:r>
            <a:r>
              <a:rPr lang="ru-RU" dirty="0" err="1" smtClean="0"/>
              <a:t>ак.ч</a:t>
            </a:r>
            <a:r>
              <a:rPr lang="ru-RU" dirty="0" smtClean="0"/>
              <a:t>.) 08.12.2021г. (Мельникова З.И.) (сертификат)</a:t>
            </a:r>
          </a:p>
          <a:p>
            <a:r>
              <a:rPr lang="ru-RU" b="1" dirty="0" smtClean="0"/>
              <a:t>Всероссийский </a:t>
            </a:r>
            <a:r>
              <a:rPr lang="ru-RU" b="1" dirty="0" err="1" smtClean="0"/>
              <a:t>вебинар</a:t>
            </a:r>
            <a:r>
              <a:rPr lang="ru-RU" b="1" dirty="0" smtClean="0"/>
              <a:t> </a:t>
            </a:r>
            <a:r>
              <a:rPr lang="ru-RU" dirty="0" smtClean="0"/>
              <a:t>«Формирование навыков </a:t>
            </a:r>
            <a:r>
              <a:rPr lang="ru-RU" dirty="0" err="1" smtClean="0"/>
              <a:t>звуко-буквенного</a:t>
            </a:r>
            <a:r>
              <a:rPr lang="ru-RU" dirty="0" smtClean="0"/>
              <a:t> анализа и синтеза простых слов у детей с ОНР» (3 </a:t>
            </a:r>
            <a:r>
              <a:rPr lang="ru-RU" dirty="0" err="1" smtClean="0"/>
              <a:t>ак</a:t>
            </a:r>
            <a:r>
              <a:rPr lang="ru-RU" dirty="0" smtClean="0"/>
              <a:t>. ч. г.) Москва 02.02.2022г. (Мельникова З.И.) (сертификат)</a:t>
            </a:r>
          </a:p>
          <a:p>
            <a:r>
              <a:rPr lang="ru-RU" b="1" dirty="0" smtClean="0"/>
              <a:t>Практический </a:t>
            </a:r>
            <a:r>
              <a:rPr lang="ru-RU" b="1" dirty="0" err="1" smtClean="0"/>
              <a:t>вебинар</a:t>
            </a:r>
            <a:r>
              <a:rPr lang="ru-RU" b="1" dirty="0" smtClean="0"/>
              <a:t> </a:t>
            </a:r>
            <a:r>
              <a:rPr lang="ru-RU" dirty="0" smtClean="0"/>
              <a:t>«Коррекция слоговой структуры слова «Нейропсихологический подход». 36 </a:t>
            </a:r>
            <a:r>
              <a:rPr lang="ru-RU" dirty="0" err="1" smtClean="0"/>
              <a:t>ак.ч</a:t>
            </a:r>
            <a:r>
              <a:rPr lang="ru-RU" dirty="0" smtClean="0"/>
              <a:t>. г. Москва 12-13.02.2022г. (Мельникова З.И.) (сертификат)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/>
              <a:t>               Сертификаты</a:t>
            </a:r>
            <a:endParaRPr lang="ru-RU" sz="4000" b="1" dirty="0"/>
          </a:p>
        </p:txBody>
      </p:sp>
      <p:pic>
        <p:nvPicPr>
          <p:cNvPr id="152578" name="Picture 2" descr="C:\Users\Владелец\Desktop\2021-2022\Сертификаты_2021-2022\серт мерсибо 08.12.20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416710"/>
            <a:ext cx="2786082" cy="3940959"/>
          </a:xfrm>
          <a:prstGeom prst="rect">
            <a:avLst/>
          </a:prstGeom>
          <a:noFill/>
        </p:spPr>
      </p:pic>
      <p:pic>
        <p:nvPicPr>
          <p:cNvPr id="5" name="Содержимое 4" descr="C:\Users\Владелец\Desktop\Архипова\201Сертификат27.11.2021_Архипова.png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14546" y="1428736"/>
            <a:ext cx="3990039" cy="240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H:\Сертификаты_2021-2022\Сертификаты_2021-2022\+!_Звуко-букв. анализcreate 02.02.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285860"/>
            <a:ext cx="2071702" cy="2930456"/>
          </a:xfrm>
          <a:prstGeom prst="rect">
            <a:avLst/>
          </a:prstGeom>
          <a:noFill/>
        </p:spPr>
      </p:pic>
      <p:graphicFrame>
        <p:nvGraphicFramePr>
          <p:cNvPr id="152581" name="Object 5"/>
          <p:cNvGraphicFramePr>
            <a:graphicFrameLocks noChangeAspect="1"/>
          </p:cNvGraphicFramePr>
          <p:nvPr/>
        </p:nvGraphicFramePr>
        <p:xfrm>
          <a:off x="500034" y="4071942"/>
          <a:ext cx="3437154" cy="2428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5" name="Acrobat Document" r:id="rId6" imgW="8019943" imgH="5667255" progId="AcroExch.Document.11">
                  <p:embed/>
                </p:oleObj>
              </mc:Choice>
              <mc:Fallback>
                <p:oleObj name="Acrobat Document" r:id="rId6" imgW="8019943" imgH="5667255" progId="AcroExch.Document.11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4071942"/>
                        <a:ext cx="3437154" cy="24288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14810" y="3929066"/>
            <a:ext cx="3786214" cy="252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Всероссийский уровень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14974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Всероссийский </a:t>
            </a:r>
            <a:r>
              <a:rPr lang="ru-RU" b="1" dirty="0" err="1" smtClean="0"/>
              <a:t>вебинар</a:t>
            </a:r>
            <a:r>
              <a:rPr lang="ru-RU" b="1" dirty="0" smtClean="0"/>
              <a:t> «</a:t>
            </a:r>
            <a:r>
              <a:rPr lang="ru-RU" dirty="0" smtClean="0"/>
              <a:t>Применение электронных дидактических пособий на индивидуальных и групповых занятиях с дошкольниками» </a:t>
            </a:r>
            <a:endParaRPr lang="ru-RU" b="1" dirty="0" smtClean="0"/>
          </a:p>
          <a:p>
            <a:r>
              <a:rPr lang="ru-RU" b="1" dirty="0" smtClean="0"/>
              <a:t>Всероссийский </a:t>
            </a:r>
            <a:r>
              <a:rPr lang="ru-RU" b="1" dirty="0"/>
              <a:t>финальный Форум </a:t>
            </a:r>
            <a:r>
              <a:rPr lang="ru-RU" dirty="0"/>
              <a:t>«Воспитываем здорового ребенка» (Всероссийская общественная организация развития профессиональной сферы дошкольного образования, г. Москва) 17.12.2021г  (</a:t>
            </a:r>
            <a:r>
              <a:rPr lang="ru-RU" dirty="0" err="1"/>
              <a:t>Гребенькова</a:t>
            </a:r>
            <a:r>
              <a:rPr lang="ru-RU" dirty="0"/>
              <a:t> Н.А., Мельникова З.И.) (сертификаты)</a:t>
            </a:r>
            <a:r>
              <a:rPr lang="ru-RU" sz="800" dirty="0"/>
              <a:t> </a:t>
            </a:r>
            <a:endParaRPr lang="ru-RU" b="1" dirty="0"/>
          </a:p>
          <a:p>
            <a:r>
              <a:rPr lang="ru-RU" b="1" dirty="0"/>
              <a:t>Курс «Финансовая грамотность» </a:t>
            </a:r>
            <a:r>
              <a:rPr lang="ru-RU" dirty="0"/>
              <a:t>(Всероссийская платформа АС СОВА, г. Томск) 22.12.2021 (Мельникова З.И.) (сертификат)</a:t>
            </a:r>
            <a:r>
              <a:rPr lang="ru-RU" sz="800" dirty="0"/>
              <a:t> </a:t>
            </a:r>
          </a:p>
          <a:p>
            <a:r>
              <a:rPr lang="ru-RU" b="1" dirty="0"/>
              <a:t>Всероссийский </a:t>
            </a:r>
            <a:r>
              <a:rPr lang="ru-RU" b="1" dirty="0" err="1"/>
              <a:t>вебинар</a:t>
            </a:r>
            <a:r>
              <a:rPr lang="ru-RU" b="1" dirty="0"/>
              <a:t> </a:t>
            </a:r>
            <a:r>
              <a:rPr lang="ru-RU" dirty="0" smtClean="0"/>
              <a:t>«Интерактивный </a:t>
            </a:r>
            <a:r>
              <a:rPr lang="ru-RU" dirty="0"/>
              <a:t>конструктор документов для сопровождения детей с ОВЗ: кадры-службы-дети» (МЕРСИБО, г. Москва) 20.01.2022 (Мельникова З.И.) (сертификат</a:t>
            </a:r>
            <a:r>
              <a:rPr lang="ru-RU" dirty="0" smtClean="0"/>
              <a:t>)</a:t>
            </a:r>
          </a:p>
          <a:p>
            <a:r>
              <a:rPr lang="ru-RU" b="1" dirty="0" err="1" smtClean="0"/>
              <a:t>Онлайн-семинар</a:t>
            </a:r>
            <a:r>
              <a:rPr lang="ru-RU" b="1" dirty="0" smtClean="0"/>
              <a:t> </a:t>
            </a:r>
            <a:r>
              <a:rPr lang="ru-RU" dirty="0" smtClean="0"/>
              <a:t>«Программа воспитания в ДОО: как эффективно организовать трудовое воспитание и социально-коммуникативное развитие детей» 04.02.2022г. (Мельникова З.И.) (сертификат)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3731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Сертификаты</a:t>
            </a:r>
            <a:endParaRPr lang="ru-RU" sz="4000" b="1" dirty="0"/>
          </a:p>
        </p:txBody>
      </p:sp>
      <p:pic>
        <p:nvPicPr>
          <p:cNvPr id="153602" name="Picture 2" descr="F:\4. Документы_2021-2022\Сертиф_2021-2022\Мерсибо_20.01.2022г.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85728"/>
            <a:ext cx="2575662" cy="3643314"/>
          </a:xfrm>
          <a:prstGeom prst="rect">
            <a:avLst/>
          </a:prstGeom>
          <a:noFill/>
        </p:spPr>
      </p:pic>
      <p:graphicFrame>
        <p:nvGraphicFramePr>
          <p:cNvPr id="153604" name="Object 4"/>
          <p:cNvGraphicFramePr>
            <a:graphicFrameLocks noChangeAspect="1"/>
          </p:cNvGraphicFramePr>
          <p:nvPr/>
        </p:nvGraphicFramePr>
        <p:xfrm>
          <a:off x="214282" y="1000108"/>
          <a:ext cx="3786214" cy="2675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3" name="Acrobat Document" r:id="rId4" imgW="8019943" imgH="5667255" progId="AcroExch.Document.11">
                  <p:embed/>
                </p:oleObj>
              </mc:Choice>
              <mc:Fallback>
                <p:oleObj name="Acrobat Document" r:id="rId4" imgW="8019943" imgH="5667255" progId="AcroExch.Document.11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1000108"/>
                        <a:ext cx="3786214" cy="26755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06" name="Object 6"/>
          <p:cNvGraphicFramePr>
            <a:graphicFrameLocks noChangeAspect="1"/>
          </p:cNvGraphicFramePr>
          <p:nvPr/>
        </p:nvGraphicFramePr>
        <p:xfrm>
          <a:off x="3571868" y="3500438"/>
          <a:ext cx="4367214" cy="3086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4" name="Acrobat Document" r:id="rId6" imgW="8019943" imgH="5667255" progId="AcroExch.Document.11">
                  <p:embed/>
                </p:oleObj>
              </mc:Choice>
              <mc:Fallback>
                <p:oleObj name="Acrobat Document" r:id="rId6" imgW="8019943" imgH="5667255" progId="AcroExch.Document.11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68" y="3500438"/>
                        <a:ext cx="4367214" cy="30860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07" name="Picture 7" descr="H:\Сертификаты_2021-2022\Сертификаты_2021-2022\create Мерсибо_09.02.22_Применение эл пос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3714752"/>
            <a:ext cx="2020123" cy="2857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74638"/>
            <a:ext cx="7043758" cy="1143000"/>
          </a:xfrm>
        </p:spPr>
        <p:txBody>
          <a:bodyPr/>
          <a:lstStyle/>
          <a:p>
            <a:r>
              <a:rPr lang="ru-RU" b="1" dirty="0" smtClean="0"/>
              <a:t>Всероссийский уровень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8572560" cy="5715016"/>
          </a:xfrm>
        </p:spPr>
        <p:txBody>
          <a:bodyPr>
            <a:normAutofit fontScale="77500" lnSpcReduction="20000"/>
          </a:bodyPr>
          <a:lstStyle/>
          <a:p>
            <a:pPr marL="0" indent="0"/>
            <a:r>
              <a:rPr lang="ru-RU" b="1" dirty="0" smtClean="0"/>
              <a:t> Всероссийский педагогический </a:t>
            </a:r>
            <a:r>
              <a:rPr lang="ru-RU" b="1" dirty="0" err="1" smtClean="0"/>
              <a:t>онлайн-марафон</a:t>
            </a:r>
            <a:r>
              <a:rPr lang="ru-RU" b="1" dirty="0" smtClean="0"/>
              <a:t> </a:t>
            </a:r>
            <a:r>
              <a:rPr lang="ru-RU" dirty="0" smtClean="0"/>
              <a:t>«Пойми меня» (Университет Детства, г. Москва) 28.02 по 04.03.2022г. (Мельникова З.И.) (сертификат)</a:t>
            </a:r>
            <a:endParaRPr lang="ru-RU" b="1" dirty="0" smtClean="0"/>
          </a:p>
          <a:p>
            <a:pPr marL="0" indent="0"/>
            <a:r>
              <a:rPr lang="ru-RU" b="1" dirty="0" smtClean="0"/>
              <a:t>Всероссийский </a:t>
            </a:r>
            <a:r>
              <a:rPr lang="ru-RU" b="1" dirty="0" err="1"/>
              <a:t>вебинар</a:t>
            </a:r>
            <a:r>
              <a:rPr lang="ru-RU" b="1" dirty="0"/>
              <a:t> </a:t>
            </a:r>
            <a:r>
              <a:rPr lang="ru-RU" dirty="0" smtClean="0"/>
              <a:t>«Нейропсихологическая </a:t>
            </a:r>
            <a:r>
              <a:rPr lang="ru-RU" dirty="0"/>
              <a:t>диагностика и коррекция </a:t>
            </a:r>
            <a:r>
              <a:rPr lang="ru-RU" dirty="0" err="1"/>
              <a:t>дислексии</a:t>
            </a:r>
            <a:r>
              <a:rPr lang="ru-RU" dirty="0"/>
              <a:t>, </a:t>
            </a:r>
            <a:r>
              <a:rPr lang="ru-RU" dirty="0" err="1"/>
              <a:t>дисграфии</a:t>
            </a:r>
            <a:r>
              <a:rPr lang="ru-RU" dirty="0"/>
              <a:t> и </a:t>
            </a:r>
            <a:r>
              <a:rPr lang="ru-RU" dirty="0" err="1"/>
              <a:t>дискалькулии</a:t>
            </a:r>
            <a:r>
              <a:rPr lang="ru-RU" dirty="0"/>
              <a:t> у младших школьников» (АНО ИПАП г. Москва) </a:t>
            </a:r>
            <a:r>
              <a:rPr lang="ru-RU" dirty="0" smtClean="0"/>
              <a:t>15.03.2022 (Мельникова З.И.)(сертификат)</a:t>
            </a:r>
          </a:p>
          <a:p>
            <a:r>
              <a:rPr lang="ru-RU" b="1" dirty="0" smtClean="0"/>
              <a:t>Всероссийский форум </a:t>
            </a:r>
            <a:r>
              <a:rPr lang="ru-RU" dirty="0" smtClean="0"/>
              <a:t>«</a:t>
            </a:r>
            <a:r>
              <a:rPr lang="ru-RU" b="1" dirty="0" smtClean="0"/>
              <a:t>Воспитатели России»: </a:t>
            </a:r>
            <a:r>
              <a:rPr lang="ru-RU" dirty="0" smtClean="0"/>
              <a:t>«</a:t>
            </a:r>
            <a:r>
              <a:rPr lang="ru-RU" dirty="0"/>
              <a:t>Дошкольное воспитание: новые ориентиры для педагогов и родителей» (Всероссийская общественная организация по развитию профессиональной сферы дошкольного образования, г. Москва) 29.04.2022г. (</a:t>
            </a:r>
            <a:r>
              <a:rPr lang="ru-RU" dirty="0" err="1"/>
              <a:t>Гребенькова</a:t>
            </a:r>
            <a:r>
              <a:rPr lang="ru-RU" dirty="0"/>
              <a:t> Н.А., Мельникова З.И.) (сертификаты)</a:t>
            </a:r>
            <a:r>
              <a:rPr lang="ru-RU" sz="800" dirty="0"/>
              <a:t> </a:t>
            </a:r>
            <a:r>
              <a:rPr lang="ru-RU" dirty="0"/>
              <a:t> </a:t>
            </a:r>
          </a:p>
          <a:p>
            <a:r>
              <a:rPr lang="ru-RU" b="1" dirty="0"/>
              <a:t>Всероссийский </a:t>
            </a:r>
            <a:r>
              <a:rPr lang="ru-RU" b="1" dirty="0" err="1"/>
              <a:t>вебинар</a:t>
            </a:r>
            <a:r>
              <a:rPr lang="ru-RU" b="1" dirty="0"/>
              <a:t> </a:t>
            </a:r>
            <a:r>
              <a:rPr lang="ru-RU" dirty="0" smtClean="0"/>
              <a:t>«Приемы </a:t>
            </a:r>
            <a:r>
              <a:rPr lang="ru-RU" dirty="0"/>
              <a:t>формирования фразовой речи у детей с ЗПР с помощью интерактивных упражнений» (МЕРСИБО, г. </a:t>
            </a:r>
            <a:r>
              <a:rPr lang="ru-RU" dirty="0" smtClean="0"/>
              <a:t>Москва) 04.05.2022 (Мельникова З.И.) (сертификат)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Сертификаты</a:t>
            </a:r>
            <a:endParaRPr lang="ru-RU" sz="4000" b="1" dirty="0"/>
          </a:p>
        </p:txBody>
      </p:sp>
      <p:pic>
        <p:nvPicPr>
          <p:cNvPr id="110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29388" y="285728"/>
            <a:ext cx="2389984" cy="337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596" name="AutoShape 4" descr="https://mersibo.ru/certificate/create?hash=XN2ZC91AP8N2YS3HZ5HW7Q7M7SPDSXX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42337" name="Object 1"/>
          <p:cNvGraphicFramePr>
            <a:graphicFrameLocks noChangeAspect="1"/>
          </p:cNvGraphicFramePr>
          <p:nvPr/>
        </p:nvGraphicFramePr>
        <p:xfrm>
          <a:off x="214282" y="1928802"/>
          <a:ext cx="2786082" cy="3938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9" name="Acrobat Document" r:id="rId4" imgW="5667139" imgH="8010279" progId="AcroExch.Document.11">
                  <p:embed/>
                </p:oleObj>
              </mc:Choice>
              <mc:Fallback>
                <p:oleObj name="Acrobat Document" r:id="rId4" imgW="5667139" imgH="8010279" progId="AcroExch.Document.11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1928802"/>
                        <a:ext cx="2786082" cy="39383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38" name="Object 2"/>
          <p:cNvGraphicFramePr>
            <a:graphicFrameLocks noChangeAspect="1"/>
          </p:cNvGraphicFramePr>
          <p:nvPr/>
        </p:nvGraphicFramePr>
        <p:xfrm>
          <a:off x="4572000" y="3643314"/>
          <a:ext cx="3925895" cy="2795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0" name="Документ" r:id="rId6" imgW="9868290" imgH="7025851" progId="Word.Document.12">
                  <p:embed/>
                </p:oleObj>
              </mc:Choice>
              <mc:Fallback>
                <p:oleObj name="Документ" r:id="rId6" imgW="9868290" imgH="7025851" progId="Word.Document.12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643314"/>
                        <a:ext cx="3925895" cy="27956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39" name="Object 3"/>
          <p:cNvGraphicFramePr>
            <a:graphicFrameLocks noChangeAspect="1"/>
          </p:cNvGraphicFramePr>
          <p:nvPr/>
        </p:nvGraphicFramePr>
        <p:xfrm>
          <a:off x="2714612" y="1000108"/>
          <a:ext cx="3581397" cy="2530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1" name="Acrobat Document" r:id="rId8" imgW="8019943" imgH="5667255" progId="AcroExch.Document.11">
                  <p:embed/>
                </p:oleObj>
              </mc:Choice>
              <mc:Fallback>
                <p:oleObj name="Acrobat Document" r:id="rId8" imgW="8019943" imgH="5667255" progId="AcroExch.Document.11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12" y="1000108"/>
                        <a:ext cx="3581397" cy="2530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     </a:t>
            </a:r>
            <a:br>
              <a:rPr lang="ru-RU" sz="4000" b="1" dirty="0" smtClean="0"/>
            </a:br>
            <a:r>
              <a:rPr lang="ru-RU" sz="4000" b="1" dirty="0" smtClean="0"/>
              <a:t>    </a:t>
            </a:r>
            <a:r>
              <a:rPr lang="ru-RU" b="1" dirty="0" smtClean="0"/>
              <a:t>Всероссийский уровень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82866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Участие во Всероссийской акции</a:t>
            </a:r>
            <a:r>
              <a:rPr lang="ru-RU" sz="2400" dirty="0" smtClean="0"/>
              <a:t>, посвященной Дню матери «Мамочка, родная, я тебя люблю!» 08.11.2021г.</a:t>
            </a:r>
          </a:p>
          <a:p>
            <a:pPr>
              <a:buNone/>
            </a:pPr>
            <a:endParaRPr lang="ru-RU" sz="2400" dirty="0"/>
          </a:p>
        </p:txBody>
      </p:sp>
      <p:pic>
        <p:nvPicPr>
          <p:cNvPr id="103427" name="Picture 3" descr="F:\4. Документы_2021-2022\29-12-2021_Акция_мамочка_Дипломы\Мельникова Зоя Ивановна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143116"/>
            <a:ext cx="3151906" cy="4458422"/>
          </a:xfrm>
          <a:prstGeom prst="rect">
            <a:avLst/>
          </a:prstGeom>
          <a:noFill/>
        </p:spPr>
      </p:pic>
      <p:pic>
        <p:nvPicPr>
          <p:cNvPr id="103428" name="Picture 4" descr="F:\4. Документы_2021-2022\29-12-2021_Акция_мамочка_Дипломы\Мельникова Зоя Иванов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143116"/>
            <a:ext cx="3143272" cy="44462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/>
              <a:t>           Участие детей в акции «Мамочка, родная, я тебя люблю!»</a:t>
            </a:r>
            <a:endParaRPr lang="ru-RU" sz="4000" b="1" dirty="0"/>
          </a:p>
        </p:txBody>
      </p:sp>
      <p:pic>
        <p:nvPicPr>
          <p:cNvPr id="104450" name="Picture 2" descr="F:\4. Документы_2021-2022\29-12-2021_Акция_мамочка_Дипломы\__8B44~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1760047" cy="2489614"/>
          </a:xfrm>
          <a:prstGeom prst="rect">
            <a:avLst/>
          </a:prstGeom>
          <a:noFill/>
        </p:spPr>
      </p:pic>
      <p:pic>
        <p:nvPicPr>
          <p:cNvPr id="104451" name="Picture 3" descr="F:\4. Документы_2021-2022\29-12-2021_Акция_мамочка_Дипломы\Войцеховский Филипп,                                               Комиссаров Владислав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428736"/>
            <a:ext cx="1717119" cy="2428892"/>
          </a:xfrm>
          <a:prstGeom prst="rect">
            <a:avLst/>
          </a:prstGeom>
          <a:noFill/>
        </p:spPr>
      </p:pic>
      <p:pic>
        <p:nvPicPr>
          <p:cNvPr id="104452" name="Picture 4" descr="F:\4. Документы_2021-2022\29-12-2021_Акция_мамочка_Дипломы\Ганков Давид, Сабурова Даш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1487960"/>
            <a:ext cx="1714513" cy="2425207"/>
          </a:xfrm>
          <a:prstGeom prst="rect">
            <a:avLst/>
          </a:prstGeom>
          <a:noFill/>
        </p:spPr>
      </p:pic>
      <p:pic>
        <p:nvPicPr>
          <p:cNvPr id="104453" name="Picture 5" descr="F:\4. Документы_2021-2022\29-12-2021_Акция_мамочка_Дипломы\Гердт Марк, Синицин Дима, Шабанова Аня, Войцеховский Филипп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125194"/>
            <a:ext cx="1785950" cy="2526254"/>
          </a:xfrm>
          <a:prstGeom prst="rect">
            <a:avLst/>
          </a:prstGeom>
          <a:noFill/>
        </p:spPr>
      </p:pic>
      <p:pic>
        <p:nvPicPr>
          <p:cNvPr id="104454" name="Picture 6" descr="F:\4. Документы_2021-2022\29-12-2021_Акция_мамочка_Дипломы\Капленко Гле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4071942"/>
            <a:ext cx="1831485" cy="2590665"/>
          </a:xfrm>
          <a:prstGeom prst="rect">
            <a:avLst/>
          </a:prstGeom>
          <a:noFill/>
        </p:spPr>
      </p:pic>
      <p:pic>
        <p:nvPicPr>
          <p:cNvPr id="104455" name="Picture 7" descr="F:\4. Документы_2021-2022\29-12-2021_Акция_мамочка_Дипломы\Колесников Саш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4011582"/>
            <a:ext cx="1857388" cy="26273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1143000"/>
          </a:xfrm>
        </p:spPr>
        <p:txBody>
          <a:bodyPr/>
          <a:lstStyle/>
          <a:p>
            <a:r>
              <a:rPr lang="ru-RU" b="1" dirty="0" smtClean="0"/>
              <a:t>Республиканский уровень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00200"/>
            <a:ext cx="8572560" cy="5043510"/>
          </a:xfrm>
        </p:spPr>
        <p:txBody>
          <a:bodyPr>
            <a:normAutofit/>
          </a:bodyPr>
          <a:lstStyle/>
          <a:p>
            <a:r>
              <a:rPr lang="ru-RU" b="1" dirty="0" smtClean="0"/>
              <a:t>Республиканский дистанционный семинар </a:t>
            </a:r>
            <a:r>
              <a:rPr lang="ru-RU" dirty="0" smtClean="0"/>
              <a:t>«Использование приемов мнемотехники на коррекционно-развивающих занятиях в ДОУ (</a:t>
            </a:r>
            <a:r>
              <a:rPr lang="ru-RU" dirty="0" err="1" smtClean="0"/>
              <a:t>ХакИРОиПК</a:t>
            </a:r>
            <a:r>
              <a:rPr lang="ru-RU" dirty="0" smtClean="0"/>
              <a:t> г. Абакан). </a:t>
            </a:r>
            <a:r>
              <a:rPr lang="ru-RU" b="1" dirty="0" smtClean="0"/>
              <a:t>Обобщение опыта работы</a:t>
            </a:r>
            <a:r>
              <a:rPr lang="ru-RU" dirty="0" smtClean="0"/>
              <a:t> «Использование мнемотехники при сочинении загадок с детьми старшего дошкольного возраста с общим недоразвитием речи» 18.11.2021-10.12.2021г. (Мельникова З.И.) (сертификат)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Сертификат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78178" name="Object 2"/>
          <p:cNvGraphicFramePr>
            <a:graphicFrameLocks noChangeAspect="1"/>
          </p:cNvGraphicFramePr>
          <p:nvPr/>
        </p:nvGraphicFramePr>
        <p:xfrm>
          <a:off x="928662" y="1357298"/>
          <a:ext cx="7203331" cy="5084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2" name="Acrobat Document" r:id="rId3" imgW="5667139" imgH="4000416" progId="AcroExch.Document.11">
                  <p:embed/>
                </p:oleObj>
              </mc:Choice>
              <mc:Fallback>
                <p:oleObj name="Acrobat Document" r:id="rId3" imgW="5667139" imgH="4000416" progId="AcroExch.Document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1357298"/>
                        <a:ext cx="7203331" cy="5084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71604" y="357167"/>
            <a:ext cx="7129458" cy="78581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Результаты выпуска на ТПМПК</a:t>
            </a:r>
            <a:endParaRPr lang="ru-RU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28596" y="1285860"/>
            <a:ext cx="8429684" cy="557214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В 2021-2022 учебном году в  группах компенсирующей и комбинированной направленности занималось -  33 воспитанника. Из них: </a:t>
            </a:r>
          </a:p>
          <a:p>
            <a:pPr algn="l">
              <a:buFont typeface="Arial" pitchFamily="34" charset="0"/>
              <a:buChar char="•"/>
            </a:pPr>
            <a:r>
              <a:rPr lang="ru-RU" sz="3800" b="1" dirty="0">
                <a:solidFill>
                  <a:schemeClr val="tx1"/>
                </a:solidFill>
              </a:rPr>
              <a:t>в подготовительной группе «Б» </a:t>
            </a:r>
            <a:r>
              <a:rPr lang="ru-RU" sz="3800" dirty="0" smtClean="0">
                <a:solidFill>
                  <a:schemeClr val="tx1"/>
                </a:solidFill>
              </a:rPr>
              <a:t>-  13 детей по рекомендации ТПМПК  (логопед </a:t>
            </a:r>
            <a:r>
              <a:rPr lang="ru-RU" sz="3800" dirty="0" err="1" smtClean="0">
                <a:solidFill>
                  <a:schemeClr val="tx1"/>
                </a:solidFill>
              </a:rPr>
              <a:t>Гребенькова</a:t>
            </a:r>
            <a:r>
              <a:rPr lang="ru-RU" sz="3800" dirty="0" smtClean="0">
                <a:solidFill>
                  <a:schemeClr val="tx1"/>
                </a:solidFill>
              </a:rPr>
              <a:t> Н.А);</a:t>
            </a:r>
          </a:p>
          <a:p>
            <a:pPr algn="l">
              <a:buFont typeface="Arial" pitchFamily="34" charset="0"/>
              <a:buChar char="•"/>
            </a:pPr>
            <a:r>
              <a:rPr lang="ru-RU" sz="3800" dirty="0" smtClean="0">
                <a:solidFill>
                  <a:schemeClr val="tx1"/>
                </a:solidFill>
              </a:rPr>
              <a:t> </a:t>
            </a:r>
            <a:r>
              <a:rPr lang="ru-RU" sz="3800" b="1" dirty="0">
                <a:solidFill>
                  <a:schemeClr val="tx1"/>
                </a:solidFill>
              </a:rPr>
              <a:t>в старшей группе «Б» </a:t>
            </a:r>
            <a:r>
              <a:rPr lang="ru-RU" sz="3800" dirty="0" smtClean="0">
                <a:solidFill>
                  <a:schemeClr val="tx1"/>
                </a:solidFill>
              </a:rPr>
              <a:t>- 16 детей (логопед Мельникова З.И);</a:t>
            </a:r>
          </a:p>
          <a:p>
            <a:pPr algn="l">
              <a:buFont typeface="Arial" pitchFamily="34" charset="0"/>
              <a:buChar char="•"/>
            </a:pPr>
            <a:r>
              <a:rPr lang="ru-RU" sz="3800" dirty="0">
                <a:solidFill>
                  <a:schemeClr val="tx1"/>
                </a:solidFill>
              </a:rPr>
              <a:t> </a:t>
            </a:r>
            <a:r>
              <a:rPr lang="ru-RU" sz="3800" b="1" dirty="0" smtClean="0">
                <a:solidFill>
                  <a:schemeClr val="tx1"/>
                </a:solidFill>
              </a:rPr>
              <a:t>в старшей «А»</a:t>
            </a:r>
            <a:r>
              <a:rPr lang="ru-RU" sz="3800" dirty="0" smtClean="0">
                <a:solidFill>
                  <a:schemeClr val="tx1"/>
                </a:solidFill>
              </a:rPr>
              <a:t> – 4 ребенка </a:t>
            </a:r>
            <a:r>
              <a:rPr lang="ru-RU" sz="3800" dirty="0">
                <a:solidFill>
                  <a:schemeClr val="tx1"/>
                </a:solidFill>
              </a:rPr>
              <a:t>(логопед Мельникова З.И);</a:t>
            </a:r>
            <a:r>
              <a:rPr lang="ru-RU" sz="3800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ru-RU" sz="3800" b="1" dirty="0" smtClean="0">
                <a:solidFill>
                  <a:schemeClr val="tx1"/>
                </a:solidFill>
              </a:rPr>
              <a:t>29 апреля </a:t>
            </a:r>
            <a:r>
              <a:rPr lang="ru-RU" sz="3800" b="1" dirty="0" smtClean="0">
                <a:solidFill>
                  <a:schemeClr val="tx1"/>
                </a:solidFill>
              </a:rPr>
              <a:t>2022 </a:t>
            </a:r>
            <a:r>
              <a:rPr lang="ru-RU" sz="3800" b="1" dirty="0" smtClean="0">
                <a:solidFill>
                  <a:schemeClr val="tx1"/>
                </a:solidFill>
              </a:rPr>
              <a:t>года </a:t>
            </a:r>
            <a:r>
              <a:rPr lang="ru-RU" sz="3800" dirty="0" smtClean="0">
                <a:solidFill>
                  <a:schemeClr val="tx1"/>
                </a:solidFill>
              </a:rPr>
              <a:t>выпущено 13 воспитанников.  Из них: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- 8 </a:t>
            </a:r>
            <a:r>
              <a:rPr lang="ru-RU" sz="3800" dirty="0">
                <a:solidFill>
                  <a:schemeClr val="tx1"/>
                </a:solidFill>
              </a:rPr>
              <a:t>детей - с нормой речевого развития, 1 ребенок – МДР, 3 ребёнка – </a:t>
            </a:r>
            <a:r>
              <a:rPr lang="ru-RU" sz="3800" dirty="0" err="1">
                <a:solidFill>
                  <a:schemeClr val="tx1"/>
                </a:solidFill>
              </a:rPr>
              <a:t>дизартрический</a:t>
            </a:r>
            <a:r>
              <a:rPr lang="ru-RU" sz="3800" dirty="0">
                <a:solidFill>
                  <a:schemeClr val="tx1"/>
                </a:solidFill>
              </a:rPr>
              <a:t> синдром, 1 ребёнок – </a:t>
            </a:r>
            <a:r>
              <a:rPr lang="ru-RU" sz="3800" dirty="0" smtClean="0">
                <a:solidFill>
                  <a:schemeClr val="tx1"/>
                </a:solidFill>
              </a:rPr>
              <a:t>ротацизм. </a:t>
            </a:r>
            <a:r>
              <a:rPr lang="ru-RU" sz="3800" dirty="0">
                <a:solidFill>
                  <a:schemeClr val="tx1"/>
                </a:solidFill>
              </a:rPr>
              <a:t>5 детям рекомендована индивидуальная работа с учителем-логопедом. </a:t>
            </a:r>
            <a:endParaRPr lang="ru-RU" sz="3800" dirty="0" smtClean="0">
              <a:solidFill>
                <a:schemeClr val="tx1"/>
              </a:solidFill>
            </a:endParaRP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- 13 </a:t>
            </a:r>
            <a:r>
              <a:rPr lang="ru-RU" sz="3800" dirty="0">
                <a:solidFill>
                  <a:schemeClr val="tx1"/>
                </a:solidFill>
              </a:rPr>
              <a:t>выпускникам рекомендовано обучение по ООП НОО.</a:t>
            </a:r>
          </a:p>
          <a:p>
            <a:pPr algn="l"/>
            <a:r>
              <a:rPr lang="ru-RU" sz="3800" dirty="0" smtClean="0">
                <a:solidFill>
                  <a:schemeClr val="tx1"/>
                </a:solidFill>
              </a:rPr>
              <a:t>- 1 </a:t>
            </a:r>
            <a:r>
              <a:rPr lang="ru-RU" sz="3800" dirty="0">
                <a:solidFill>
                  <a:schemeClr val="tx1"/>
                </a:solidFill>
              </a:rPr>
              <a:t>воспитаннику </a:t>
            </a:r>
            <a:r>
              <a:rPr lang="ru-RU" sz="3800" dirty="0" smtClean="0">
                <a:solidFill>
                  <a:schemeClr val="tx1"/>
                </a:solidFill>
              </a:rPr>
              <a:t>(</a:t>
            </a:r>
            <a:r>
              <a:rPr lang="ru-RU" sz="3800" dirty="0">
                <a:solidFill>
                  <a:schemeClr val="tx1"/>
                </a:solidFill>
              </a:rPr>
              <a:t>6 лет) старшей группы «Б» компенсирующей направленности рекомендовано </a:t>
            </a:r>
            <a:r>
              <a:rPr lang="ru-RU" sz="3800" dirty="0" smtClean="0">
                <a:solidFill>
                  <a:schemeClr val="tx1"/>
                </a:solidFill>
              </a:rPr>
              <a:t>обучение </a:t>
            </a:r>
            <a:r>
              <a:rPr lang="ru-RU" sz="3800" dirty="0">
                <a:solidFill>
                  <a:schemeClr val="tx1"/>
                </a:solidFill>
              </a:rPr>
              <a:t>по АООП ДО для детей с тяжелыми нарушениями речи.</a:t>
            </a:r>
          </a:p>
          <a:p>
            <a:pPr algn="l"/>
            <a:r>
              <a:rPr lang="ru-RU" sz="3800" b="1" dirty="0" smtClean="0">
                <a:solidFill>
                  <a:schemeClr val="tx1"/>
                </a:solidFill>
              </a:rPr>
              <a:t>Введено</a:t>
            </a:r>
            <a:r>
              <a:rPr lang="ru-RU" sz="3800" dirty="0" smtClean="0">
                <a:solidFill>
                  <a:schemeClr val="tx1"/>
                </a:solidFill>
              </a:rPr>
              <a:t> в старшую группу компенсирующей направленности на 2022 – 2023 учебный год – 13 детей.</a:t>
            </a:r>
          </a:p>
          <a:p>
            <a:pPr algn="l"/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74638"/>
            <a:ext cx="7043758" cy="1143000"/>
          </a:xfrm>
        </p:spPr>
        <p:txBody>
          <a:bodyPr/>
          <a:lstStyle/>
          <a:p>
            <a:r>
              <a:rPr lang="ru-RU" b="1" dirty="0" smtClean="0"/>
              <a:t>Муниципальный уровень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8643998" cy="5616624"/>
          </a:xfrm>
        </p:spPr>
        <p:txBody>
          <a:bodyPr>
            <a:normAutofit fontScale="62500" lnSpcReduction="20000"/>
          </a:bodyPr>
          <a:lstStyle/>
          <a:p>
            <a:r>
              <a:rPr lang="ru-RU" sz="4200" b="1" dirty="0" smtClean="0"/>
              <a:t>ГМО учителей-логопедов </a:t>
            </a:r>
            <a:r>
              <a:rPr lang="ru-RU" sz="4200" b="1" dirty="0"/>
              <a:t>Круглый </a:t>
            </a:r>
            <a:r>
              <a:rPr lang="ru-RU" sz="4200" b="1" dirty="0" smtClean="0"/>
              <a:t>стол </a:t>
            </a:r>
            <a:r>
              <a:rPr lang="ru-RU" sz="4200" dirty="0" smtClean="0"/>
              <a:t>«Как </a:t>
            </a:r>
            <a:r>
              <a:rPr lang="ru-RU" sz="4200" dirty="0"/>
              <a:t>подготовить руку ребенка  к </a:t>
            </a:r>
            <a:r>
              <a:rPr lang="ru-RU" sz="4200" dirty="0" smtClean="0"/>
              <a:t>письму». 01 – 05.11.2021г. Участники</a:t>
            </a:r>
            <a:r>
              <a:rPr lang="ru-RU" sz="4200" dirty="0"/>
              <a:t> (</a:t>
            </a:r>
            <a:r>
              <a:rPr lang="ru-RU" sz="4200" dirty="0" err="1"/>
              <a:t>Гребенькова</a:t>
            </a:r>
            <a:r>
              <a:rPr lang="ru-RU" sz="4200" dirty="0"/>
              <a:t> Н. А., Мельникова З.И.)</a:t>
            </a:r>
            <a:r>
              <a:rPr lang="ru-RU" sz="4200" dirty="0" smtClean="0"/>
              <a:t>.</a:t>
            </a:r>
            <a:endParaRPr lang="ru-RU" sz="4200" dirty="0"/>
          </a:p>
          <a:p>
            <a:r>
              <a:rPr lang="ru-RU" sz="4200" b="1" dirty="0" smtClean="0"/>
              <a:t>ГМО учителей-логопедов Семинар</a:t>
            </a:r>
            <a:r>
              <a:rPr lang="ru-RU" sz="4200" dirty="0"/>
              <a:t> </a:t>
            </a:r>
            <a:r>
              <a:rPr lang="ru-RU" sz="4200" dirty="0" smtClean="0"/>
              <a:t>«Создание </a:t>
            </a:r>
            <a:r>
              <a:rPr lang="ru-RU" sz="4200" dirty="0"/>
              <a:t>специальных условий для организации обучения и воспитания детей с ОВЗ в </a:t>
            </a:r>
            <a:r>
              <a:rPr lang="ru-RU" sz="4200" dirty="0" smtClean="0"/>
              <a:t>условиях инклюзивного </a:t>
            </a:r>
            <a:r>
              <a:rPr lang="ru-RU" sz="4200" dirty="0"/>
              <a:t>образования в ДОУ» </a:t>
            </a:r>
            <a:r>
              <a:rPr lang="ru-RU" sz="4200" dirty="0" smtClean="0"/>
              <a:t>(</a:t>
            </a:r>
            <a:r>
              <a:rPr lang="ru-RU" sz="4200" dirty="0"/>
              <a:t>в рамках сетевого взаимодействия с ГМО «Дети с ОВЗ</a:t>
            </a:r>
            <a:r>
              <a:rPr lang="ru-RU" sz="4200" dirty="0" smtClean="0"/>
              <a:t>»). 06.12 – 10.12.2021г. </a:t>
            </a:r>
            <a:r>
              <a:rPr lang="ru-RU" sz="4200" dirty="0"/>
              <a:t>Участники </a:t>
            </a:r>
            <a:r>
              <a:rPr lang="ru-RU" sz="4200" dirty="0" smtClean="0"/>
              <a:t>(</a:t>
            </a:r>
            <a:r>
              <a:rPr lang="ru-RU" sz="4200" dirty="0" err="1" smtClean="0"/>
              <a:t>Гребенькова</a:t>
            </a:r>
            <a:r>
              <a:rPr lang="ru-RU" sz="4200" dirty="0" smtClean="0"/>
              <a:t> Н. А., Мельникова З.И.)</a:t>
            </a:r>
          </a:p>
          <a:p>
            <a:r>
              <a:rPr lang="ru-RU" sz="4200" b="1" dirty="0" smtClean="0"/>
              <a:t>ГМО учителей-логопедов</a:t>
            </a:r>
            <a:r>
              <a:rPr lang="ru-RU" sz="4200" dirty="0" smtClean="0"/>
              <a:t>. </a:t>
            </a:r>
            <a:r>
              <a:rPr lang="ru-RU" sz="4200" b="1" dirty="0" smtClean="0"/>
              <a:t>Практикум </a:t>
            </a:r>
            <a:r>
              <a:rPr lang="ru-RU" sz="4200" dirty="0"/>
              <a:t>«Сенсорная интеграции: от теории к практике</a:t>
            </a:r>
            <a:r>
              <a:rPr lang="ru-RU" sz="4200" dirty="0" smtClean="0"/>
              <a:t>». 14.03.2022-18.03.2022г. Участники.</a:t>
            </a:r>
          </a:p>
          <a:p>
            <a:r>
              <a:rPr lang="ru-RU" sz="4200" b="1" dirty="0" smtClean="0"/>
              <a:t>ГМО учителей-логопедов «Подведение итогов работы ГМО</a:t>
            </a:r>
            <a:r>
              <a:rPr lang="ru-RU" sz="4200" dirty="0" smtClean="0"/>
              <a:t>: анализ, проблемы, перспективы». «Отчет работы за 2021-2022 учебный год».</a:t>
            </a:r>
          </a:p>
          <a:p>
            <a:endParaRPr lang="ru-RU" sz="4200" dirty="0" smtClean="0"/>
          </a:p>
          <a:p>
            <a:endParaRPr lang="ru-RU" sz="4200" dirty="0" smtClean="0"/>
          </a:p>
          <a:p>
            <a:endParaRPr lang="ru-RU" sz="4200" dirty="0" smtClean="0"/>
          </a:p>
          <a:p>
            <a:endParaRPr lang="ru-RU" sz="42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b="1" dirty="0" smtClean="0"/>
              <a:t>         </a:t>
            </a:r>
            <a:r>
              <a:rPr lang="ru-RU" sz="4000" b="1" dirty="0" smtClean="0"/>
              <a:t>Муниципальный уровень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500726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 smtClean="0"/>
              <a:t>Лекторий «Вопросы клинической психологии детей дошкольного возраста в ДОУ»</a:t>
            </a:r>
          </a:p>
          <a:p>
            <a:r>
              <a:rPr lang="ru-RU" dirty="0" smtClean="0"/>
              <a:t>«Нейропсихологический подход в коррекции нарушения  речи у детей дошкольного возраста».(октябрь 2021г.)</a:t>
            </a:r>
          </a:p>
          <a:p>
            <a:r>
              <a:rPr lang="ru-RU" dirty="0" smtClean="0"/>
              <a:t>«Методы преодоление комплекса когнитивных и эмоциональных расстройств» (февраль 2022г.)</a:t>
            </a:r>
          </a:p>
          <a:p>
            <a:r>
              <a:rPr lang="ru-RU" dirty="0" smtClean="0"/>
              <a:t>«Нейропсихологическая дифференциация и коррекция расстройств </a:t>
            </a:r>
            <a:r>
              <a:rPr lang="ru-RU" dirty="0" err="1" smtClean="0"/>
              <a:t>аутистического</a:t>
            </a:r>
            <a:r>
              <a:rPr lang="ru-RU" dirty="0" smtClean="0"/>
              <a:t> спектра у дошкольников» (май 2022)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dirty="0" smtClean="0"/>
              <a:t>       </a:t>
            </a:r>
            <a:r>
              <a:rPr lang="ru-RU" sz="4000" b="1" dirty="0" smtClean="0"/>
              <a:t>Муниципальный уровень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1071546"/>
            <a:ext cx="8501122" cy="5786454"/>
          </a:xfrm>
        </p:spPr>
        <p:txBody>
          <a:bodyPr>
            <a:normAutofit/>
          </a:bodyPr>
          <a:lstStyle/>
          <a:p>
            <a:r>
              <a:rPr lang="ru-RU" sz="2300" b="1" dirty="0" smtClean="0"/>
              <a:t>Муниципальные </a:t>
            </a:r>
            <a:r>
              <a:rPr lang="ru-RU" sz="2300" b="1" dirty="0"/>
              <a:t>педагогические чтения </a:t>
            </a:r>
            <a:r>
              <a:rPr lang="ru-RU" sz="2300" dirty="0"/>
              <a:t>«Практика современного образования: новые форматы для новых результатов» 21.03.2022-04.04.2022г. Статья: «Взаимодействие МБДОУ детский сад «Малыш» и «Библиотеки для семьи» (</a:t>
            </a:r>
            <a:r>
              <a:rPr lang="ru-RU" sz="2300" dirty="0" err="1"/>
              <a:t>Гребенькова</a:t>
            </a:r>
            <a:r>
              <a:rPr lang="ru-RU" sz="2300" dirty="0"/>
              <a:t> Н. А.), (Мельникова З.И – Участие в обсуждениях </a:t>
            </a:r>
            <a:r>
              <a:rPr lang="ru-RU" sz="2300" dirty="0" smtClean="0"/>
              <a:t>материалов)</a:t>
            </a:r>
          </a:p>
          <a:p>
            <a:r>
              <a:rPr lang="ru-RU" sz="2300" b="1" dirty="0"/>
              <a:t>Городской практический семинар </a:t>
            </a:r>
            <a:r>
              <a:rPr lang="ru-RU" sz="2300" dirty="0"/>
              <a:t>«</a:t>
            </a:r>
            <a:r>
              <a:rPr lang="ru-RU" sz="2300" dirty="0" err="1"/>
              <a:t>Недирективная</a:t>
            </a:r>
            <a:r>
              <a:rPr lang="ru-RU" sz="2300" dirty="0"/>
              <a:t> помощь в ДОО: от теории к практике» 25.03.2022-29.04.2022г. (</a:t>
            </a:r>
            <a:r>
              <a:rPr lang="ru-RU" sz="2300" dirty="0" err="1"/>
              <a:t>Гребенькова</a:t>
            </a:r>
            <a:r>
              <a:rPr lang="ru-RU" sz="2300" dirty="0"/>
              <a:t> Н. А</a:t>
            </a:r>
            <a:r>
              <a:rPr lang="ru-RU" sz="2300" dirty="0" smtClean="0"/>
              <a:t>., Мельникова </a:t>
            </a:r>
            <a:r>
              <a:rPr lang="ru-RU" sz="2300" dirty="0"/>
              <a:t>З.И – Участие в обсуждениях материалов ) </a:t>
            </a:r>
            <a:endParaRPr lang="ru-RU" sz="2300" dirty="0" smtClean="0"/>
          </a:p>
          <a:p>
            <a:r>
              <a:rPr lang="ru-RU" sz="2300" b="1" dirty="0"/>
              <a:t>Городской </a:t>
            </a:r>
            <a:r>
              <a:rPr lang="ru-RU" sz="2300" b="1" dirty="0" smtClean="0"/>
              <a:t>семинар-практикум для заведующих </a:t>
            </a:r>
            <a:r>
              <a:rPr lang="ru-RU" sz="2300" dirty="0" smtClean="0"/>
              <a:t>«Сюжетное </a:t>
            </a:r>
            <a:r>
              <a:rPr lang="ru-RU" sz="2300" dirty="0"/>
              <a:t>обучение в организации </a:t>
            </a:r>
            <a:r>
              <a:rPr lang="ru-RU" sz="2300" dirty="0" err="1"/>
              <a:t>воспитательно</a:t>
            </a:r>
            <a:r>
              <a:rPr lang="ru-RU" sz="2300" dirty="0"/>
              <a:t>-образовательной деятельности </a:t>
            </a:r>
            <a:r>
              <a:rPr lang="ru-RU" sz="2300" dirty="0" smtClean="0"/>
              <a:t>дошкольников». Проведение экологической прогулки «Лес – зеленый дом» в рамках сюжетного дня «Земля – наш общий дом» 20.05.2022 (Мельникова З.И.) (приказ ДОУ)</a:t>
            </a:r>
            <a:endParaRPr lang="ru-RU" sz="2300" dirty="0"/>
          </a:p>
          <a:p>
            <a:endParaRPr lang="ru-RU" sz="2300" dirty="0"/>
          </a:p>
          <a:p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722649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«Лес – зеленый дом»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3289" t="12470" r="12926" b="14720"/>
          <a:stretch/>
        </p:blipFill>
        <p:spPr bwMode="auto">
          <a:xfrm>
            <a:off x="550506" y="1484784"/>
            <a:ext cx="5245630" cy="2835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t="12024" r="12524" b="13270"/>
          <a:stretch/>
        </p:blipFill>
        <p:spPr bwMode="auto">
          <a:xfrm>
            <a:off x="3707904" y="3573016"/>
            <a:ext cx="5040560" cy="2853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ДОУ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714488"/>
            <a:ext cx="8643998" cy="471490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 smtClean="0"/>
              <a:t>В рамках ТГЛ «</a:t>
            </a:r>
            <a:r>
              <a:rPr lang="ru-RU" b="1" dirty="0" err="1" smtClean="0"/>
              <a:t>Речецветик</a:t>
            </a:r>
            <a:r>
              <a:rPr lang="ru-RU" b="1" dirty="0" smtClean="0"/>
              <a:t>» </a:t>
            </a:r>
            <a:r>
              <a:rPr lang="ru-RU" dirty="0" smtClean="0"/>
              <a:t>(руководитель Мельникова З.И.) проведены:</a:t>
            </a:r>
          </a:p>
          <a:p>
            <a:r>
              <a:rPr lang="ru-RU" b="1" dirty="0" smtClean="0"/>
              <a:t>Круглый стол </a:t>
            </a:r>
            <a:r>
              <a:rPr lang="ru-RU" dirty="0" smtClean="0"/>
              <a:t>Рассмотрение плана работы на новый учебный год, определение приоритетных направлений деятельности ТГ (сентябрь 2021) (Мельникова З.И.)</a:t>
            </a:r>
          </a:p>
          <a:p>
            <a:r>
              <a:rPr lang="ru-RU" b="1" dirty="0" smtClean="0"/>
              <a:t>Сообщение на тему: </a:t>
            </a:r>
            <a:r>
              <a:rPr lang="ru-RU" dirty="0" smtClean="0"/>
              <a:t>Семинар-практикум «Нескучный этикет» (ноябрь 2021г) (Мельникова З.И.)</a:t>
            </a:r>
          </a:p>
          <a:p>
            <a:r>
              <a:rPr lang="ru-RU" b="1" dirty="0" smtClean="0"/>
              <a:t>Викторина для детей </a:t>
            </a:r>
            <a:r>
              <a:rPr lang="ru-RU" dirty="0" smtClean="0"/>
              <a:t>«Знаете ли вы этикет?»</a:t>
            </a:r>
          </a:p>
          <a:p>
            <a:r>
              <a:rPr lang="ru-RU" dirty="0" smtClean="0"/>
              <a:t>Организация и проведение </a:t>
            </a:r>
            <a:r>
              <a:rPr lang="ru-RU" b="1" dirty="0" smtClean="0"/>
              <a:t>«</a:t>
            </a:r>
            <a:r>
              <a:rPr lang="en-US" b="1" dirty="0" smtClean="0"/>
              <a:t>VII</a:t>
            </a:r>
            <a:r>
              <a:rPr lang="ru-RU" b="1" dirty="0" smtClean="0"/>
              <a:t> детского конкурса чтецов «Наследники традиций» </a:t>
            </a:r>
            <a:r>
              <a:rPr lang="ru-RU" dirty="0" smtClean="0"/>
              <a:t>(Мельникова З.И.)</a:t>
            </a:r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Конкурс чтецов</a:t>
            </a:r>
            <a:endParaRPr lang="ru-RU" sz="4000" b="1" dirty="0"/>
          </a:p>
        </p:txBody>
      </p:sp>
      <p:pic>
        <p:nvPicPr>
          <p:cNvPr id="190466" name="Picture 2" descr="H:\Сертификаты_2021-2022\Сертификаты_2021-2022\Фото для отчета ГМО\чтецы А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1294"/>
          <a:stretch>
            <a:fillRect/>
          </a:stretch>
        </p:blipFill>
        <p:spPr bwMode="auto">
          <a:xfrm>
            <a:off x="1142976" y="1071546"/>
            <a:ext cx="3439338" cy="2786082"/>
          </a:xfrm>
          <a:prstGeom prst="rect">
            <a:avLst/>
          </a:prstGeom>
          <a:noFill/>
        </p:spPr>
      </p:pic>
      <p:pic>
        <p:nvPicPr>
          <p:cNvPr id="190467" name="Picture 3" descr="H:\Сертификаты_2021-2022\Сертификаты_2021-2022\Фото для отчета ГМО\чтецы наши - копия.jpg"/>
          <p:cNvPicPr>
            <a:picLocks noChangeAspect="1" noChangeArrowheads="1"/>
          </p:cNvPicPr>
          <p:nvPr/>
        </p:nvPicPr>
        <p:blipFill>
          <a:blip r:embed="rId3"/>
          <a:srcRect t="18083"/>
          <a:stretch>
            <a:fillRect/>
          </a:stretch>
        </p:blipFill>
        <p:spPr bwMode="auto">
          <a:xfrm>
            <a:off x="4857752" y="1071546"/>
            <a:ext cx="3786214" cy="2808956"/>
          </a:xfrm>
          <a:prstGeom prst="rect">
            <a:avLst/>
          </a:prstGeom>
          <a:noFill/>
        </p:spPr>
      </p:pic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4021324"/>
            <a:ext cx="3512075" cy="283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04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4071942"/>
            <a:ext cx="2482049" cy="235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0470" name="Picture 6"/>
          <p:cNvPicPr>
            <a:picLocks noChangeAspect="1" noChangeArrowheads="1"/>
          </p:cNvPicPr>
          <p:nvPr/>
        </p:nvPicPr>
        <p:blipFill>
          <a:blip r:embed="rId6"/>
          <a:srcRect t="23657" r="17852"/>
          <a:stretch>
            <a:fillRect/>
          </a:stretch>
        </p:blipFill>
        <p:spPr bwMode="auto">
          <a:xfrm>
            <a:off x="214282" y="3571876"/>
            <a:ext cx="2507793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ДОУ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500702"/>
          </a:xfrm>
        </p:spPr>
        <p:txBody>
          <a:bodyPr>
            <a:normAutofit fontScale="70000" lnSpcReduction="20000"/>
          </a:bodyPr>
          <a:lstStyle/>
          <a:p>
            <a:r>
              <a:rPr lang="ru-RU" sz="3400" b="1" dirty="0" smtClean="0"/>
              <a:t>Практикум </a:t>
            </a:r>
            <a:r>
              <a:rPr lang="ru-RU" sz="3400" dirty="0" smtClean="0"/>
              <a:t>«Социальное направление воспитания: организация деятельности по развитию основ нравственной культуры» «Мой детский сад – мои друзья».</a:t>
            </a:r>
            <a:r>
              <a:rPr lang="ru-RU" sz="3400" b="1" dirty="0" smtClean="0"/>
              <a:t> Мастер-класс</a:t>
            </a:r>
            <a:r>
              <a:rPr lang="ru-RU" sz="3400" dirty="0" smtClean="0"/>
              <a:t> «Давайте жить дружно» (Мельникова) </a:t>
            </a:r>
            <a:endParaRPr lang="ru-RU" sz="3400" b="1" dirty="0" smtClean="0"/>
          </a:p>
          <a:p>
            <a:r>
              <a:rPr lang="ru-RU" sz="3400" b="1" dirty="0" smtClean="0"/>
              <a:t>Взаимосвязь с социумом</a:t>
            </a:r>
            <a:r>
              <a:rPr lang="ru-RU" sz="3400" dirty="0" smtClean="0"/>
              <a:t> «Библиотека для всей семьи» муниципального образования г. Саяногорск – организация и проведение мероприятий с детьми по формированию лексики, грамматического строя речи. Воспитанию патриотических чувств у дошкольников. (Руководитель </a:t>
            </a:r>
            <a:r>
              <a:rPr lang="ru-RU" sz="3400" dirty="0" err="1" smtClean="0"/>
              <a:t>Гребенькова</a:t>
            </a:r>
            <a:r>
              <a:rPr lang="ru-RU" sz="3400" dirty="0" smtClean="0"/>
              <a:t> Н.А.) </a:t>
            </a:r>
          </a:p>
          <a:p>
            <a:r>
              <a:rPr lang="ru-RU" sz="3400" b="1" dirty="0" smtClean="0"/>
              <a:t>Участие в сюжетных днях</a:t>
            </a:r>
            <a:r>
              <a:rPr lang="ru-RU" sz="3400" dirty="0" smtClean="0"/>
              <a:t>: «Большие права маленького ребенка» и др.</a:t>
            </a:r>
          </a:p>
          <a:p>
            <a:r>
              <a:rPr lang="ru-RU" sz="3400" dirty="0" smtClean="0"/>
              <a:t>Организация и проведение </a:t>
            </a:r>
            <a:r>
              <a:rPr lang="ru-RU" sz="3400" b="1" dirty="0" smtClean="0"/>
              <a:t>мероприятий с детьми «День матери», «23 февраля», «8 Марта», к 77 годовщине со дня Великой Победы «Победный май» </a:t>
            </a:r>
            <a:r>
              <a:rPr lang="ru-RU" sz="3400" dirty="0"/>
              <a:t>6</a:t>
            </a:r>
            <a:r>
              <a:rPr lang="ru-RU" sz="3400" dirty="0" smtClean="0"/>
              <a:t>  мая 2022г. и другие.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    Мероприятия с детьми</a:t>
            </a:r>
            <a:endParaRPr lang="ru-RU" sz="4000" b="1" dirty="0"/>
          </a:p>
        </p:txBody>
      </p:sp>
      <p:pic>
        <p:nvPicPr>
          <p:cNvPr id="18432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7752" b="4417"/>
          <a:stretch>
            <a:fillRect/>
          </a:stretch>
        </p:blipFill>
        <p:spPr bwMode="auto">
          <a:xfrm>
            <a:off x="285720" y="4198215"/>
            <a:ext cx="3397165" cy="265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3"/>
          <a:srcRect t="21768"/>
          <a:stretch>
            <a:fillRect/>
          </a:stretch>
        </p:blipFill>
        <p:spPr bwMode="auto">
          <a:xfrm>
            <a:off x="500034" y="1071546"/>
            <a:ext cx="3429024" cy="302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25" name="Picture 5"/>
          <p:cNvPicPr>
            <a:picLocks noChangeAspect="1" noChangeArrowheads="1"/>
          </p:cNvPicPr>
          <p:nvPr/>
        </p:nvPicPr>
        <p:blipFill>
          <a:blip r:embed="rId4"/>
          <a:srcRect t="8974"/>
          <a:stretch>
            <a:fillRect/>
          </a:stretch>
        </p:blipFill>
        <p:spPr bwMode="auto">
          <a:xfrm>
            <a:off x="4357686" y="1071546"/>
            <a:ext cx="4267200" cy="360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5"/>
          <a:srcRect t="6522" r="15386" b="2173"/>
          <a:stretch>
            <a:fillRect/>
          </a:stretch>
        </p:blipFill>
        <p:spPr bwMode="auto">
          <a:xfrm>
            <a:off x="5715008" y="3857604"/>
            <a:ext cx="208539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    Мероприятия с детьми</a:t>
            </a:r>
            <a:endParaRPr lang="ru-RU" sz="4000" b="1" dirty="0"/>
          </a:p>
        </p:txBody>
      </p:sp>
      <p:pic>
        <p:nvPicPr>
          <p:cNvPr id="192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19" y="2285992"/>
            <a:ext cx="4465369" cy="321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500174"/>
            <a:ext cx="4020912" cy="4895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1143000"/>
          </a:xfrm>
        </p:spPr>
        <p:txBody>
          <a:bodyPr/>
          <a:lstStyle/>
          <a:p>
            <a:r>
              <a:rPr lang="ru-RU" b="1" dirty="0" smtClean="0"/>
              <a:t>«Речевые минутки» в ГКП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0"/>
            <a:ext cx="8572560" cy="53578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100" b="1" dirty="0" smtClean="0"/>
              <a:t>       Проведение Мельниковой З.И. занятий по развитию звуковой культуры речи</a:t>
            </a:r>
            <a:endParaRPr lang="ru-RU" sz="2100" dirty="0" smtClean="0"/>
          </a:p>
          <a:p>
            <a:pPr>
              <a:buNone/>
            </a:pPr>
            <a:r>
              <a:rPr lang="ru-RU" sz="2100" b="1" dirty="0" smtClean="0"/>
              <a:t>«Речевые минутки» в </a:t>
            </a:r>
            <a:r>
              <a:rPr lang="ru-RU" sz="2100" b="1" dirty="0" err="1" smtClean="0"/>
              <a:t>дистационном</a:t>
            </a:r>
            <a:r>
              <a:rPr lang="ru-RU" sz="2100" b="1" dirty="0" smtClean="0"/>
              <a:t> и очном режиме для детей адаптационной группы кратковременного пребывания «Капелька»</a:t>
            </a:r>
            <a:endParaRPr lang="ru-RU" sz="2100" dirty="0" smtClean="0"/>
          </a:p>
          <a:p>
            <a:r>
              <a:rPr lang="ru-RU" sz="2100" b="1" dirty="0" smtClean="0"/>
              <a:t>Цель: </a:t>
            </a:r>
            <a:r>
              <a:rPr lang="ru-RU" sz="2100" dirty="0" smtClean="0"/>
              <a:t>Оказание помощи родителям в социальной адаптации ребенка к условиям ДОУ. Развитие эмоционального общения со взрослым; потребности в речевом общении.</a:t>
            </a:r>
          </a:p>
          <a:p>
            <a:pPr>
              <a:buNone/>
            </a:pPr>
            <a:r>
              <a:rPr lang="ru-RU" sz="2100" b="1" dirty="0" smtClean="0"/>
              <a:t>      Задачи:</a:t>
            </a:r>
            <a:r>
              <a:rPr lang="ru-RU" sz="2100" dirty="0" smtClean="0"/>
              <a:t> </a:t>
            </a:r>
          </a:p>
          <a:p>
            <a:pPr lvl="0"/>
            <a:r>
              <a:rPr lang="ru-RU" sz="2100" dirty="0" err="1" smtClean="0"/>
              <a:t>Психолого</a:t>
            </a:r>
            <a:r>
              <a:rPr lang="ru-RU" sz="2100" dirty="0" smtClean="0"/>
              <a:t>- педагогическое просвещение матерей по вопросам развития речи детей раннего возраста.</a:t>
            </a:r>
          </a:p>
          <a:p>
            <a:pPr lvl="0"/>
            <a:r>
              <a:rPr lang="ru-RU" sz="2100" dirty="0" smtClean="0"/>
              <a:t>Развитие социальных и коммуникативных умений у детей </a:t>
            </a:r>
            <a:r>
              <a:rPr lang="ru-RU" sz="2100" dirty="0" err="1" smtClean="0"/>
              <a:t>преддошкольноговозраста</a:t>
            </a:r>
            <a:r>
              <a:rPr lang="ru-RU" sz="2100" dirty="0" smtClean="0"/>
              <a:t>.</a:t>
            </a:r>
          </a:p>
          <a:p>
            <a:pPr lvl="0"/>
            <a:r>
              <a:rPr lang="ru-RU" sz="2100" dirty="0" smtClean="0"/>
              <a:t>Развитие эмоциональной сферы детей раннего возраста.</a:t>
            </a:r>
          </a:p>
          <a:p>
            <a:pPr lvl="0"/>
            <a:r>
              <a:rPr lang="ru-RU" sz="2100" dirty="0" smtClean="0"/>
              <a:t>Пополнение запаса понимаемых слов и активного словаря</a:t>
            </a:r>
            <a:r>
              <a:rPr lang="ru-RU" sz="2400" dirty="0" smtClean="0"/>
              <a:t>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3042" y="285729"/>
            <a:ext cx="7500958" cy="1000132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Анализ речевого развития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214422"/>
            <a:ext cx="8215370" cy="5286412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0000"/>
              </a:lnSpc>
            </a:pPr>
            <a:r>
              <a:rPr lang="ru-RU" dirty="0" smtClean="0">
                <a:solidFill>
                  <a:schemeClr val="tx1"/>
                </a:solidFill>
              </a:rPr>
              <a:t>Более глубокий анализ речи детей показал, что </a:t>
            </a:r>
          </a:p>
          <a:p>
            <a:pPr algn="just">
              <a:lnSpc>
                <a:spcPct val="110000"/>
              </a:lnSpc>
            </a:pP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b="1" dirty="0" smtClean="0">
                <a:solidFill>
                  <a:schemeClr val="tx1"/>
                </a:solidFill>
              </a:rPr>
              <a:t>подготовительной группе «Б» </a:t>
            </a:r>
            <a:r>
              <a:rPr lang="ru-RU" dirty="0" smtClean="0">
                <a:solidFill>
                  <a:schemeClr val="tx1"/>
                </a:solidFill>
              </a:rPr>
              <a:t>компенсирующей направленности:</a:t>
            </a:r>
          </a:p>
          <a:p>
            <a:pPr algn="just">
              <a:lnSpc>
                <a:spcPct val="11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 средний уровень –2 детей – 15,5%</a:t>
            </a:r>
          </a:p>
          <a:p>
            <a:pPr algn="just">
              <a:lnSpc>
                <a:spcPct val="11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 средне-высокий –3 ребенка – 23%</a:t>
            </a:r>
          </a:p>
          <a:p>
            <a:pPr algn="just">
              <a:lnSpc>
                <a:spcPct val="11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 высокий уровень – 8 детей – 61,5%</a:t>
            </a:r>
          </a:p>
          <a:p>
            <a:pPr algn="just">
              <a:lnSpc>
                <a:spcPct val="110000"/>
              </a:lnSpc>
            </a:pP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b="1" dirty="0" smtClean="0">
                <a:solidFill>
                  <a:schemeClr val="tx1"/>
                </a:solidFill>
              </a:rPr>
              <a:t>старших группах</a:t>
            </a:r>
            <a:r>
              <a:rPr lang="ru-RU" dirty="0" smtClean="0">
                <a:solidFill>
                  <a:schemeClr val="tx1"/>
                </a:solidFill>
              </a:rPr>
              <a:t>  компенсирующей и комбинированной </a:t>
            </a:r>
            <a:r>
              <a:rPr lang="ru-RU" dirty="0" smtClean="0">
                <a:solidFill>
                  <a:schemeClr val="tx1"/>
                </a:solidFill>
              </a:rPr>
              <a:t>направленности: </a:t>
            </a:r>
          </a:p>
          <a:p>
            <a:pPr marL="457200" indent="-457200" algn="just">
              <a:lnSpc>
                <a:spcPct val="11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низкий уровень – 1 ребенок – 5%</a:t>
            </a:r>
          </a:p>
          <a:p>
            <a:pPr marL="457200" indent="-457200" algn="just">
              <a:lnSpc>
                <a:spcPct val="110000"/>
              </a:lnSpc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с</a:t>
            </a:r>
            <a:r>
              <a:rPr lang="ru-RU" dirty="0" smtClean="0">
                <a:solidFill>
                  <a:schemeClr val="tx1"/>
                </a:solidFill>
              </a:rPr>
              <a:t>редне-низкий уровень – 5 детей – 25%                  </a:t>
            </a:r>
          </a:p>
          <a:p>
            <a:pPr algn="just">
              <a:lnSpc>
                <a:spcPct val="110000"/>
              </a:lnSpc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средний уровень –12 </a:t>
            </a:r>
            <a:r>
              <a:rPr lang="ru-RU" dirty="0">
                <a:solidFill>
                  <a:schemeClr val="tx1"/>
                </a:solidFill>
              </a:rPr>
              <a:t>детей – </a:t>
            </a:r>
            <a:r>
              <a:rPr lang="ru-RU" dirty="0" smtClean="0">
                <a:solidFill>
                  <a:schemeClr val="tx1"/>
                </a:solidFill>
              </a:rPr>
              <a:t>60%</a:t>
            </a:r>
            <a:endParaRPr lang="ru-RU" dirty="0">
              <a:solidFill>
                <a:schemeClr val="tx1"/>
              </a:solidFill>
            </a:endParaRPr>
          </a:p>
          <a:p>
            <a:pPr algn="just">
              <a:lnSpc>
                <a:spcPct val="110000"/>
              </a:lnSpc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  средне-высокий уровень – 2 ребенка – 10%</a:t>
            </a:r>
          </a:p>
          <a:p>
            <a:pPr algn="just">
              <a:buFont typeface="Arial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Участие в конкурсах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smtClean="0"/>
              <a:t>Смотр-конкурс ДОУ </a:t>
            </a:r>
            <a:r>
              <a:rPr lang="ru-RU" dirty="0" smtClean="0"/>
              <a:t>«Самая нарядная и безопасная новогодняя елочка» (</a:t>
            </a:r>
            <a:r>
              <a:rPr lang="en-US" dirty="0" smtClean="0"/>
              <a:t>II</a:t>
            </a:r>
            <a:r>
              <a:rPr lang="ru-RU" dirty="0" smtClean="0"/>
              <a:t> место)</a:t>
            </a:r>
          </a:p>
          <a:p>
            <a:r>
              <a:rPr lang="ru-RU" b="1" dirty="0" smtClean="0"/>
              <a:t>Муниципальный конкурс электронных методических материалов </a:t>
            </a:r>
            <a:r>
              <a:rPr lang="ru-RU" dirty="0" smtClean="0"/>
              <a:t>«</a:t>
            </a:r>
            <a:r>
              <a:rPr lang="ru-RU" dirty="0" err="1" smtClean="0"/>
              <a:t>ИКТ-технологии</a:t>
            </a:r>
            <a:r>
              <a:rPr lang="ru-RU" dirty="0" smtClean="0"/>
              <a:t> в образовательной деятельности ДОО». Конкурс в номинации «Лучшая </a:t>
            </a:r>
            <a:r>
              <a:rPr lang="ru-RU" dirty="0" err="1" smtClean="0"/>
              <a:t>мультимедийная</a:t>
            </a:r>
            <a:r>
              <a:rPr lang="ru-RU" dirty="0" smtClean="0"/>
              <a:t> презентация для детей: специалисты ДОО». 14.02.2022г. (Мельникова З.И.) (сертификат)</a:t>
            </a:r>
          </a:p>
          <a:p>
            <a:r>
              <a:rPr lang="ru-RU" b="1" dirty="0" smtClean="0"/>
              <a:t>Конкурс ДОУ </a:t>
            </a:r>
            <a:r>
              <a:rPr lang="ru-RU" dirty="0" smtClean="0"/>
              <a:t>«Лучший проект ДОУ – 2022» Проект «Мои любимые </a:t>
            </a:r>
            <a:r>
              <a:rPr lang="ru-RU" dirty="0" err="1" smtClean="0"/>
              <a:t>Черемушки</a:t>
            </a:r>
            <a:r>
              <a:rPr lang="ru-RU" dirty="0" smtClean="0"/>
              <a:t>» Победитель 1 место (Мельникова З.И.) (диплом)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1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736"/>
            <a:ext cx="192882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3429000"/>
            <a:ext cx="2396723" cy="319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1285860"/>
            <a:ext cx="320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91493" name="Object 5"/>
          <p:cNvGraphicFramePr>
            <a:graphicFrameLocks noChangeAspect="1"/>
          </p:cNvGraphicFramePr>
          <p:nvPr/>
        </p:nvGraphicFramePr>
        <p:xfrm>
          <a:off x="214282" y="2714620"/>
          <a:ext cx="2214578" cy="3133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7" name="Acrobat Document" r:id="rId6" imgW="5667139" imgH="8019997" progId="AcroExch.Document.11">
                  <p:embed/>
                </p:oleObj>
              </mc:Choice>
              <mc:Fallback>
                <p:oleObj name="Acrobat Document" r:id="rId6" imgW="5667139" imgH="8019997" progId="AcroExch.Document.11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2714620"/>
                        <a:ext cx="2214578" cy="3133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0298" y="357166"/>
            <a:ext cx="2445133" cy="326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       Участие детей в конкурсах, </a:t>
            </a:r>
            <a:br>
              <a:rPr lang="ru-RU" sz="4000" b="1" dirty="0" smtClean="0"/>
            </a:br>
            <a:r>
              <a:rPr lang="ru-RU" sz="4000" b="1" dirty="0" smtClean="0"/>
              <a:t>акциях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643050"/>
            <a:ext cx="8229600" cy="4500594"/>
          </a:xfrm>
        </p:spPr>
        <p:txBody>
          <a:bodyPr>
            <a:normAutofit fontScale="92500"/>
          </a:bodyPr>
          <a:lstStyle/>
          <a:p>
            <a:r>
              <a:rPr lang="ru-RU" b="1" dirty="0" smtClean="0"/>
              <a:t>Всероссийский конкурс «</a:t>
            </a:r>
            <a:r>
              <a:rPr lang="ru-RU" dirty="0" smtClean="0"/>
              <a:t>Надежды России» «Веселый огород»</a:t>
            </a:r>
          </a:p>
          <a:p>
            <a:r>
              <a:rPr lang="ru-RU" b="1" dirty="0" smtClean="0"/>
              <a:t>Всероссийская акция </a:t>
            </a:r>
            <a:r>
              <a:rPr lang="ru-RU" dirty="0" smtClean="0"/>
              <a:t>посвященная Дню матери</a:t>
            </a:r>
          </a:p>
          <a:p>
            <a:r>
              <a:rPr lang="ru-RU" b="1" dirty="0" err="1" smtClean="0"/>
              <a:t>Всеросийская</a:t>
            </a:r>
            <a:r>
              <a:rPr lang="ru-RU" b="1" dirty="0" smtClean="0"/>
              <a:t> викторина </a:t>
            </a:r>
            <a:r>
              <a:rPr lang="ru-RU" dirty="0" smtClean="0"/>
              <a:t>«Время знаний»</a:t>
            </a:r>
          </a:p>
          <a:p>
            <a:r>
              <a:rPr lang="en-US" b="1" dirty="0" smtClean="0"/>
              <a:t>VIII </a:t>
            </a:r>
            <a:r>
              <a:rPr lang="ru-RU" b="1" dirty="0" smtClean="0"/>
              <a:t>муниципальный конкурс «Хрустальный ключик»</a:t>
            </a:r>
            <a:r>
              <a:rPr lang="en-US" b="1" dirty="0" smtClean="0"/>
              <a:t> </a:t>
            </a:r>
            <a:r>
              <a:rPr lang="ru-RU" b="1" dirty="0" smtClean="0"/>
              <a:t> </a:t>
            </a:r>
            <a:r>
              <a:rPr lang="ru-RU" dirty="0" smtClean="0"/>
              <a:t>в номинации «</a:t>
            </a:r>
            <a:r>
              <a:rPr lang="ru-RU" dirty="0" err="1" smtClean="0"/>
              <a:t>АБВГДейка</a:t>
            </a:r>
            <a:r>
              <a:rPr lang="ru-RU" dirty="0" smtClean="0"/>
              <a:t>»</a:t>
            </a:r>
          </a:p>
          <a:p>
            <a:r>
              <a:rPr lang="ru-RU" b="1" dirty="0" smtClean="0"/>
              <a:t>Конкурс чтецов ДОУ </a:t>
            </a:r>
            <a:r>
              <a:rPr lang="ru-RU" dirty="0" smtClean="0"/>
              <a:t>«Наследники традиций»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    Всероссийский конкурс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94565" name="Object 5"/>
          <p:cNvGraphicFramePr>
            <a:graphicFrameLocks noChangeAspect="1"/>
          </p:cNvGraphicFramePr>
          <p:nvPr/>
        </p:nvGraphicFramePr>
        <p:xfrm>
          <a:off x="1000100" y="1571612"/>
          <a:ext cx="7500318" cy="4984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90" name="Документ" r:id="rId3" imgW="9252309" imgH="6148389" progId="Word.Document.12">
                  <p:embed/>
                </p:oleObj>
              </mc:Choice>
              <mc:Fallback>
                <p:oleObj name="Документ" r:id="rId3" imgW="9252309" imgH="6148389" progId="Word.Document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0" y="1571612"/>
                        <a:ext cx="7500318" cy="49845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/>
              <a:t>           Участие детей в акции «Мамочка, родная, я тебя люблю!»</a:t>
            </a:r>
            <a:endParaRPr lang="ru-RU" sz="4000" b="1" dirty="0"/>
          </a:p>
        </p:txBody>
      </p:sp>
      <p:pic>
        <p:nvPicPr>
          <p:cNvPr id="104450" name="Picture 2" descr="F:\4. Документы_2021-2022\29-12-2021_Акция_мамочка_Дипломы\__8B44~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1760047" cy="2489614"/>
          </a:xfrm>
          <a:prstGeom prst="rect">
            <a:avLst/>
          </a:prstGeom>
          <a:noFill/>
        </p:spPr>
      </p:pic>
      <p:pic>
        <p:nvPicPr>
          <p:cNvPr id="104451" name="Picture 3" descr="F:\4. Документы_2021-2022\29-12-2021_Акция_мамочка_Дипломы\Войцеховский Филипп,                                               Комиссаров Владислав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428736"/>
            <a:ext cx="1717119" cy="2428892"/>
          </a:xfrm>
          <a:prstGeom prst="rect">
            <a:avLst/>
          </a:prstGeom>
          <a:noFill/>
        </p:spPr>
      </p:pic>
      <p:pic>
        <p:nvPicPr>
          <p:cNvPr id="104452" name="Picture 4" descr="F:\4. Документы_2021-2022\29-12-2021_Акция_мамочка_Дипломы\Ганков Давид, Сабурова Даш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1487960"/>
            <a:ext cx="1714513" cy="2425207"/>
          </a:xfrm>
          <a:prstGeom prst="rect">
            <a:avLst/>
          </a:prstGeom>
          <a:noFill/>
        </p:spPr>
      </p:pic>
      <p:pic>
        <p:nvPicPr>
          <p:cNvPr id="104453" name="Picture 5" descr="F:\4. Документы_2021-2022\29-12-2021_Акция_мамочка_Дипломы\Гердт Марк, Синицин Дима, Шабанова Аня, Войцеховский Филипп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125194"/>
            <a:ext cx="1785950" cy="2526254"/>
          </a:xfrm>
          <a:prstGeom prst="rect">
            <a:avLst/>
          </a:prstGeom>
          <a:noFill/>
        </p:spPr>
      </p:pic>
      <p:pic>
        <p:nvPicPr>
          <p:cNvPr id="104454" name="Picture 6" descr="F:\4. Документы_2021-2022\29-12-2021_Акция_мамочка_Дипломы\Капленко Гле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4071942"/>
            <a:ext cx="1831485" cy="2590665"/>
          </a:xfrm>
          <a:prstGeom prst="rect">
            <a:avLst/>
          </a:prstGeom>
          <a:noFill/>
        </p:spPr>
      </p:pic>
      <p:pic>
        <p:nvPicPr>
          <p:cNvPr id="104455" name="Picture 7" descr="F:\4. Документы_2021-2022\29-12-2021_Акция_мамочка_Дипломы\Колесников Саш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4011582"/>
            <a:ext cx="1857388" cy="26273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Дипломы детей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426790" y="1500174"/>
          <a:ext cx="3573706" cy="5057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2" name="Acrobat Document" r:id="rId3" imgW="5667139" imgH="8019997" progId="AcroExch.Document.11">
                  <p:embed/>
                </p:oleObj>
              </mc:Choice>
              <mc:Fallback>
                <p:oleObj name="Acrobat Document" r:id="rId3" imgW="5667139" imgH="8019997" progId="AcroExch.Document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90" y="1500174"/>
                        <a:ext cx="3573706" cy="50573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0300" y="1500174"/>
            <a:ext cx="3539267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/>
          </a:bodyPr>
          <a:lstStyle/>
          <a:p>
            <a:r>
              <a:rPr lang="ru-RU" b="1" dirty="0" smtClean="0"/>
              <a:t>Награды</a:t>
            </a:r>
            <a:br>
              <a:rPr lang="ru-RU" b="1" dirty="0" smtClean="0"/>
            </a:br>
            <a:r>
              <a:rPr lang="ru-RU" sz="2700" b="1" dirty="0" smtClean="0"/>
              <a:t>Доска почета МО г. Саяногорск – </a:t>
            </a:r>
            <a:r>
              <a:rPr lang="ru-RU" sz="2700" b="1" dirty="0" err="1" smtClean="0"/>
              <a:t>Гребенькова</a:t>
            </a:r>
            <a:r>
              <a:rPr lang="ru-RU" sz="2700" b="1" dirty="0" smtClean="0"/>
              <a:t> Н.А.</a:t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endParaRPr lang="ru-RU" sz="2700" b="1" dirty="0"/>
          </a:p>
        </p:txBody>
      </p:sp>
      <p:pic>
        <p:nvPicPr>
          <p:cNvPr id="107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15074" y="2643182"/>
            <a:ext cx="2742256" cy="365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850" name="Picture 2" descr="H:\Сертификаты_2021-2022\Отчеты_21\Грамота_Н.А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643182"/>
            <a:ext cx="2786082" cy="3714776"/>
          </a:xfrm>
          <a:prstGeom prst="rect">
            <a:avLst/>
          </a:prstGeom>
          <a:noFill/>
        </p:spPr>
      </p:pic>
      <p:pic>
        <p:nvPicPr>
          <p:cNvPr id="206851" name="Picture 3" descr="H:\Сертификаты_2021-2022\Отчеты_21\Н.А._Дос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1428736"/>
            <a:ext cx="3190875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Самообразование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b="1" dirty="0" smtClean="0"/>
              <a:t>Тема по самообразованию </a:t>
            </a:r>
            <a:r>
              <a:rPr lang="ru-RU" b="1" dirty="0" err="1" smtClean="0"/>
              <a:t>Гребеньковой</a:t>
            </a:r>
            <a:r>
              <a:rPr lang="ru-RU" b="1" dirty="0" smtClean="0"/>
              <a:t> Н.А. </a:t>
            </a:r>
            <a:r>
              <a:rPr lang="ru-RU" dirty="0" smtClean="0"/>
              <a:t>«Использование игр В.В. </a:t>
            </a:r>
            <a:r>
              <a:rPr lang="ru-RU" dirty="0" err="1" smtClean="0"/>
              <a:t>Воскобовича</a:t>
            </a:r>
            <a:r>
              <a:rPr lang="ru-RU" dirty="0" smtClean="0"/>
              <a:t> для развития пространственных представлений у детей дошкольного возраста с ОНР».</a:t>
            </a:r>
          </a:p>
          <a:p>
            <a:pPr lvl="0"/>
            <a:r>
              <a:rPr lang="ru-RU" b="1" dirty="0" smtClean="0"/>
              <a:t>Цель:</a:t>
            </a:r>
            <a:r>
              <a:rPr lang="ru-RU" dirty="0" smtClean="0"/>
              <a:t> создание условий для развития </a:t>
            </a:r>
            <a:r>
              <a:rPr lang="ru-RU" dirty="0" err="1" smtClean="0"/>
              <a:t>пространсвенных</a:t>
            </a:r>
            <a:r>
              <a:rPr lang="ru-RU" dirty="0" smtClean="0"/>
              <a:t> представлений у детей, используя игры В.В. </a:t>
            </a:r>
            <a:r>
              <a:rPr lang="ru-RU" dirty="0" err="1" smtClean="0"/>
              <a:t>Воскобовича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Задачи: </a:t>
            </a:r>
            <a:r>
              <a:rPr lang="ru-RU" dirty="0" smtClean="0"/>
              <a:t>(образовательные, развивающие, воспитательные)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Формирование у дошкольников пространственных представлений «ориентировку на себе», освоение «схемы собственного тела», пространственные отношения, формирование умений ориентироваться на плоскости (ориентировка на листе бумаги)</a:t>
            </a:r>
          </a:p>
          <a:p>
            <a:r>
              <a:rPr lang="ru-RU" dirty="0" smtClean="0"/>
              <a:t>Развитие умений употреблять в речи предлоги:   перед, между, спереди, сзади, справа, слева</a:t>
            </a:r>
          </a:p>
          <a:p>
            <a:r>
              <a:rPr lang="ru-RU" dirty="0" smtClean="0"/>
              <a:t>Формирование навыков сотрудничества, доброжелательности, самостоятельности.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274638"/>
            <a:ext cx="675800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Педагогические результаты (целевые ориентиры)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785926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89,5 % детей имеют высокий уровень </a:t>
            </a:r>
            <a:r>
              <a:rPr lang="ru-RU" dirty="0" err="1" smtClean="0"/>
              <a:t>сформированности</a:t>
            </a:r>
            <a:r>
              <a:rPr lang="ru-RU" dirty="0" smtClean="0"/>
              <a:t> пространственных представлений, употребляют в речи различные предлоги</a:t>
            </a:r>
          </a:p>
          <a:p>
            <a:r>
              <a:rPr lang="ru-RU" dirty="0" smtClean="0"/>
              <a:t>15.5 % детей - средний уровень </a:t>
            </a:r>
            <a:r>
              <a:rPr lang="ru-RU" dirty="0" err="1" smtClean="0"/>
              <a:t>сформированности</a:t>
            </a:r>
            <a:r>
              <a:rPr lang="ru-RU" dirty="0" smtClean="0"/>
              <a:t> пространственных представлений, понимают  значение сложных предлогов между, перед, из-за, но не всегда их используют в речи.</a:t>
            </a:r>
          </a:p>
          <a:p>
            <a:r>
              <a:rPr lang="ru-RU" dirty="0" smtClean="0"/>
              <a:t> Положительная динамика усвоения пространственных отношений  свидетельствует о том, что игры В.В. </a:t>
            </a:r>
            <a:r>
              <a:rPr lang="ru-RU" dirty="0" err="1" smtClean="0"/>
              <a:t>Воскобовича</a:t>
            </a:r>
            <a:r>
              <a:rPr lang="ru-RU" dirty="0" smtClean="0"/>
              <a:t> являются эффективным средством развития пространственных представлений у детей дошкольного возраста с ОНР.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Методическая работа</a:t>
            </a:r>
            <a:br>
              <a:rPr lang="ru-RU" b="1" dirty="0" smtClean="0"/>
            </a:br>
            <a:r>
              <a:rPr lang="ru-RU" sz="3600" b="1" dirty="0" smtClean="0"/>
              <a:t>Международный уровень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784976" cy="5517232"/>
          </a:xfrm>
        </p:spPr>
        <p:txBody>
          <a:bodyPr>
            <a:normAutofit fontScale="32500" lnSpcReduction="20000"/>
          </a:bodyPr>
          <a:lstStyle/>
          <a:p>
            <a:r>
              <a:rPr lang="en-US" sz="9600" b="1" dirty="0" smtClean="0"/>
              <a:t>IV</a:t>
            </a:r>
            <a:r>
              <a:rPr lang="ru-RU" sz="9600" b="1" dirty="0" smtClean="0"/>
              <a:t> </a:t>
            </a:r>
            <a:r>
              <a:rPr lang="ru-RU" sz="9600" b="1" dirty="0"/>
              <a:t>Международный форум </a:t>
            </a:r>
            <a:r>
              <a:rPr lang="ru-RU" sz="9600" dirty="0"/>
              <a:t>“Время равных возможностей для родителей с детьми с особенностями в развитии и специалистов, работающих с детьми с ОВЗ (Общероссийская общественная организация «Национальная родительская ассоциация социальной поддержки семьи и защиты семейных </a:t>
            </a:r>
            <a:r>
              <a:rPr lang="ru-RU" sz="9600" dirty="0" smtClean="0"/>
              <a:t>ценностей» 08-12.11.2021г</a:t>
            </a:r>
            <a:r>
              <a:rPr lang="ru-RU" sz="9600" dirty="0"/>
              <a:t>.</a:t>
            </a:r>
            <a:r>
              <a:rPr lang="ru-RU" sz="2800" dirty="0"/>
              <a:t> </a:t>
            </a:r>
            <a:r>
              <a:rPr lang="ru-RU" sz="9600" dirty="0" smtClean="0"/>
              <a:t>(Мельникова З.И</a:t>
            </a:r>
            <a:r>
              <a:rPr lang="ru-RU" sz="9600" dirty="0"/>
              <a:t>.) </a:t>
            </a:r>
            <a:r>
              <a:rPr lang="ru-RU" sz="9600" dirty="0" smtClean="0"/>
              <a:t>(</a:t>
            </a:r>
            <a:r>
              <a:rPr lang="ru-RU" sz="9500" dirty="0"/>
              <a:t>слушатель – 38 </a:t>
            </a:r>
            <a:r>
              <a:rPr lang="ru-RU" sz="9500" dirty="0" smtClean="0"/>
              <a:t>акад. </a:t>
            </a:r>
            <a:r>
              <a:rPr lang="ru-RU" sz="9500" dirty="0"/>
              <a:t>часов (</a:t>
            </a:r>
            <a:r>
              <a:rPr lang="ru-RU" sz="9600" dirty="0" smtClean="0"/>
              <a:t>сертификат) </a:t>
            </a:r>
          </a:p>
          <a:p>
            <a:r>
              <a:rPr lang="en-US" sz="9500" b="1" dirty="0"/>
              <a:t>XIII</a:t>
            </a:r>
            <a:r>
              <a:rPr lang="ru-RU" sz="9500" b="1" dirty="0"/>
              <a:t> Международная акция </a:t>
            </a:r>
            <a:r>
              <a:rPr lang="ru-RU" sz="9500" dirty="0"/>
              <a:t>«Читаем детям о Великой Отечественной войне» (ГБУК Самарская областная детская библиотека, г. Самара) </a:t>
            </a:r>
            <a:r>
              <a:rPr lang="ru-RU" sz="9500" dirty="0" smtClean="0"/>
              <a:t>12.05.2022 (Мельникова З.И.) (диплом)</a:t>
            </a:r>
            <a:endParaRPr lang="ru-RU" sz="9500" dirty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Самообразование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b="1" dirty="0" smtClean="0"/>
              <a:t>Тема по самообразованию Мельниковой З.И. </a:t>
            </a:r>
            <a:r>
              <a:rPr lang="ru-RU" dirty="0" smtClean="0"/>
              <a:t>«Воспитание речевого этикета у детей старшего дошкольного возраста с общим недоразвитием речи».</a:t>
            </a:r>
          </a:p>
          <a:p>
            <a:pPr lvl="0">
              <a:buNone/>
            </a:pPr>
            <a:r>
              <a:rPr lang="ru-RU" dirty="0" smtClean="0"/>
              <a:t>  1 –</a:t>
            </a:r>
            <a:r>
              <a:rPr lang="ru-RU" dirty="0" err="1" smtClean="0"/>
              <a:t>й</a:t>
            </a:r>
            <a:r>
              <a:rPr lang="ru-RU" dirty="0" smtClean="0"/>
              <a:t> год работы над темой.</a:t>
            </a:r>
          </a:p>
          <a:p>
            <a:pPr lvl="0">
              <a:buNone/>
            </a:pPr>
            <a:r>
              <a:rPr lang="ru-RU" dirty="0" smtClean="0"/>
              <a:t>  Этапы: диагностический, прогностический.</a:t>
            </a:r>
          </a:p>
          <a:p>
            <a:pPr lvl="0"/>
            <a:r>
              <a:rPr lang="ru-RU" b="1" dirty="0" smtClean="0"/>
              <a:t>Цель: </a:t>
            </a:r>
            <a:r>
              <a:rPr lang="ru-RU" dirty="0" smtClean="0"/>
              <a:t>создание условий для формирования этикетного речевого поведения у детей старшего дошкольного возраста с ОНР.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74638"/>
            <a:ext cx="697232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/>
              <a:t>Задачи </a:t>
            </a:r>
            <a:r>
              <a:rPr lang="ru-RU" sz="4000" dirty="0" smtClean="0"/>
              <a:t>(</a:t>
            </a:r>
            <a:r>
              <a:rPr lang="ru-RU" sz="4000" dirty="0" smtClean="0"/>
              <a:t>образовательные</a:t>
            </a:r>
            <a:r>
              <a:rPr lang="ru-RU" sz="4000" dirty="0"/>
              <a:t>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715436" cy="52578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dirty="0" smtClean="0"/>
              <a:t>Помочь усвоить формулы речевого общения</a:t>
            </a:r>
          </a:p>
          <a:p>
            <a:pPr lvl="0"/>
            <a:r>
              <a:rPr lang="ru-RU" dirty="0" smtClean="0"/>
              <a:t>Привлечь внимание к живому слову, пробудить интерес к истории  языка</a:t>
            </a:r>
          </a:p>
          <a:p>
            <a:pPr lvl="0"/>
            <a:r>
              <a:rPr lang="ru-RU" dirty="0" smtClean="0"/>
              <a:t>Обучать умению составлять и задавать вопросы с использованием норм культуры речи</a:t>
            </a:r>
          </a:p>
          <a:p>
            <a:pPr lvl="0"/>
            <a:r>
              <a:rPr lang="ru-RU" dirty="0" smtClean="0"/>
              <a:t>Формировать практические навыки культурного общения в процессе диалога и монолога</a:t>
            </a:r>
          </a:p>
          <a:p>
            <a:pPr lvl="0"/>
            <a:r>
              <a:rPr lang="ru-RU" dirty="0" smtClean="0"/>
              <a:t>Совершенствовать работу артикуляционного аппарата, развивать качества голоса, дикцию, дыхание, выразительность речи, пластику, мимику</a:t>
            </a:r>
          </a:p>
          <a:p>
            <a:pPr lvl="0"/>
            <a:r>
              <a:rPr lang="ru-RU" dirty="0" smtClean="0"/>
              <a:t>Стимулировать развитие умения отвечать на </a:t>
            </a:r>
            <a:r>
              <a:rPr lang="ru-RU" dirty="0" err="1" smtClean="0"/>
              <a:t>эврестические</a:t>
            </a:r>
            <a:r>
              <a:rPr lang="ru-RU" dirty="0" smtClean="0"/>
              <a:t> вопросы, используя этические формулы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Задачи (развивающие, воспитательные)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dirty="0" smtClean="0"/>
              <a:t>Развивать зрительное и слуховое восприятие, память, произвольное внимание. </a:t>
            </a:r>
          </a:p>
          <a:p>
            <a:pPr lvl="0"/>
            <a:r>
              <a:rPr lang="ru-RU" dirty="0" smtClean="0"/>
              <a:t>Обогащать, уточнять, дополнять и активизировать словарный запас, грамматический строй речи, связную речь, мышление.</a:t>
            </a:r>
          </a:p>
          <a:p>
            <a:pPr lvl="0"/>
            <a:r>
              <a:rPr lang="ru-RU" dirty="0" smtClean="0"/>
              <a:t>Воспитывать умение слушать и понимать сказанное.</a:t>
            </a:r>
          </a:p>
          <a:p>
            <a:pPr lvl="0"/>
            <a:r>
              <a:rPr lang="ru-RU" dirty="0" smtClean="0"/>
              <a:t> Воспитывать навыки культуры поведения. </a:t>
            </a:r>
          </a:p>
          <a:p>
            <a:pPr lvl="0"/>
            <a:r>
              <a:rPr lang="ru-RU" dirty="0" smtClean="0"/>
              <a:t>Внимательно слушать говорящего, понимать недопустимость прерывания собеседника, без веской на то причины.</a:t>
            </a:r>
          </a:p>
          <a:p>
            <a:pPr lvl="0"/>
            <a:r>
              <a:rPr lang="ru-RU" dirty="0" smtClean="0"/>
              <a:t> Воспитывать сдержанность, вежливость, дружеские взаимоотношения между детьми.</a:t>
            </a:r>
          </a:p>
          <a:p>
            <a:pPr lvl="0"/>
            <a:r>
              <a:rPr lang="ru-RU" dirty="0" smtClean="0"/>
              <a:t>Формировать навыки сотрудничества, взаимопонимания, доброжелательности, самостоятельности, инициативности,.</a:t>
            </a:r>
          </a:p>
          <a:p>
            <a:pPr lvl="0"/>
            <a:r>
              <a:rPr lang="ru-RU" dirty="0" smtClean="0"/>
              <a:t>Уважительное отношение к окружающим.</a:t>
            </a:r>
          </a:p>
          <a:p>
            <a:pPr lvl="0"/>
            <a:r>
              <a:rPr lang="ru-RU" dirty="0" smtClean="0"/>
              <a:t>С благодарностью относиться к помощи и знакам внимания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76672"/>
            <a:ext cx="6972320" cy="850106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Педагогические результаты (целевые ориентиры)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14488"/>
            <a:ext cx="8358246" cy="514351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Дети знают разнообразные формулы речевого этикета по каждой типичной ситуации общения и умеют их осознанно и адекватно применять</a:t>
            </a:r>
          </a:p>
          <a:p>
            <a:r>
              <a:rPr lang="ru-RU" sz="2400" dirty="0" smtClean="0"/>
              <a:t>Владеют умениями использования этикетной речи в повседневной жизни</a:t>
            </a:r>
          </a:p>
          <a:p>
            <a:r>
              <a:rPr lang="ru-RU" sz="2400" dirty="0"/>
              <a:t>У</a:t>
            </a:r>
            <a:r>
              <a:rPr lang="ru-RU" sz="2400" dirty="0" smtClean="0"/>
              <a:t>меют произносить этикетные формулы эмоционально и доброжелательно, подчеркивая вежливость мимикой, движением и другими неречевыми средствами</a:t>
            </a:r>
          </a:p>
          <a:p>
            <a:r>
              <a:rPr lang="ru-RU" sz="2400" dirty="0" smtClean="0"/>
              <a:t>Дети хорошо владеют устной речью, выражают свои мысли и желания, используя речь.</a:t>
            </a:r>
          </a:p>
          <a:p>
            <a:r>
              <a:rPr lang="ru-RU" sz="2400" dirty="0" smtClean="0"/>
              <a:t>Соблюдают правила культурного поведения</a:t>
            </a:r>
          </a:p>
          <a:p>
            <a:pPr marL="0" indent="0">
              <a:buNone/>
            </a:pPr>
            <a:endParaRPr lang="ru-RU" sz="28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74638"/>
            <a:ext cx="6972320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Педагогические результаты</a:t>
            </a:r>
            <a:br>
              <a:rPr lang="ru-RU" sz="3600" b="1" dirty="0" smtClean="0"/>
            </a:br>
            <a:r>
              <a:rPr lang="ru-RU" sz="3600" b="1" dirty="0" smtClean="0"/>
              <a:t>(целевые ориентиры)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643998" cy="4421088"/>
          </a:xfrm>
        </p:spPr>
        <p:txBody>
          <a:bodyPr>
            <a:normAutofit/>
          </a:bodyPr>
          <a:lstStyle/>
          <a:p>
            <a:r>
              <a:rPr lang="ru-RU" b="1" dirty="0" smtClean="0"/>
              <a:t>Умеют: </a:t>
            </a:r>
            <a:r>
              <a:rPr lang="ru-RU" dirty="0" smtClean="0"/>
              <a:t>точно, четко выполнять артикуляционные </a:t>
            </a:r>
            <a:r>
              <a:rPr lang="ru-RU" dirty="0" smtClean="0"/>
              <a:t>упражнения, дыхательные </a:t>
            </a:r>
            <a:r>
              <a:rPr lang="ru-RU" dirty="0" smtClean="0"/>
              <a:t>упражнения, согласовывать движения с речью; выразительно читать стихи, разыгрывать стихи, мини-сценки, </a:t>
            </a:r>
            <a:r>
              <a:rPr lang="ru-RU" dirty="0" err="1" smtClean="0"/>
              <a:t>потешки</a:t>
            </a:r>
            <a:r>
              <a:rPr lang="ru-RU" dirty="0" smtClean="0"/>
              <a:t>; </a:t>
            </a:r>
            <a:r>
              <a:rPr lang="ru-RU" dirty="0" smtClean="0"/>
              <a:t>использовать </a:t>
            </a:r>
            <a:r>
              <a:rPr lang="ru-RU" dirty="0" smtClean="0"/>
              <a:t>мимику, жесты; </a:t>
            </a:r>
            <a:r>
              <a:rPr lang="ru-RU" dirty="0" smtClean="0"/>
              <a:t>владеть </a:t>
            </a:r>
            <a:r>
              <a:rPr lang="ru-RU" dirty="0" smtClean="0"/>
              <a:t>интонацией и силой голоса; изображать отдельные эмоциональные состояния. </a:t>
            </a:r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Педагогические результаты (целевые ориентиры)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143116"/>
            <a:ext cx="8715436" cy="3500462"/>
          </a:xfrm>
        </p:spPr>
        <p:txBody>
          <a:bodyPr>
            <a:normAutofit/>
          </a:bodyPr>
          <a:lstStyle/>
          <a:p>
            <a:r>
              <a:rPr lang="ru-RU" b="1" dirty="0" smtClean="0"/>
              <a:t>Воспитанники проявляют </a:t>
            </a:r>
            <a:r>
              <a:rPr lang="ru-RU" dirty="0" smtClean="0"/>
              <a:t>самостоятельность и инициативу в общении, адекватно проявляют свои чувства, способны договариваться, сотрудничать, умеют слушать и слышать. Проявляют любознательность и интерес.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74638"/>
            <a:ext cx="704375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Динамика детского развития</a:t>
            </a:r>
            <a:br>
              <a:rPr lang="ru-RU" b="1" dirty="0" smtClean="0"/>
            </a:br>
            <a:r>
              <a:rPr lang="ru-RU" b="1" dirty="0" smtClean="0"/>
              <a:t>(речевое развитие)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600200"/>
            <a:ext cx="8643966" cy="52578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b="1" dirty="0" smtClean="0"/>
              <a:t>    </a:t>
            </a:r>
            <a:r>
              <a:rPr lang="ru-RU" sz="7200" b="1" dirty="0" smtClean="0"/>
              <a:t>Начало года:</a:t>
            </a:r>
          </a:p>
          <a:p>
            <a:r>
              <a:rPr lang="ru-RU" sz="7200" b="1" dirty="0" smtClean="0"/>
              <a:t>высокий уровень – 0% </a:t>
            </a:r>
          </a:p>
          <a:p>
            <a:r>
              <a:rPr lang="ru-RU" sz="7200" b="1" dirty="0" smtClean="0"/>
              <a:t>средне-высокий </a:t>
            </a:r>
            <a:r>
              <a:rPr lang="ru-RU" sz="7200" dirty="0" smtClean="0"/>
              <a:t>– </a:t>
            </a:r>
            <a:r>
              <a:rPr lang="ru-RU" sz="7200" b="1" dirty="0" smtClean="0"/>
              <a:t>0%</a:t>
            </a:r>
            <a:endParaRPr lang="ru-RU" sz="7200" b="1" dirty="0" smtClean="0"/>
          </a:p>
          <a:p>
            <a:r>
              <a:rPr lang="ru-RU" sz="7200" b="1" dirty="0" smtClean="0"/>
              <a:t>средний уровень </a:t>
            </a:r>
            <a:r>
              <a:rPr lang="ru-RU" sz="7200" b="1" dirty="0" smtClean="0"/>
              <a:t>– </a:t>
            </a:r>
            <a:r>
              <a:rPr lang="ru-RU" sz="7200" b="1" dirty="0" smtClean="0"/>
              <a:t>0%</a:t>
            </a:r>
            <a:endParaRPr lang="ru-RU" sz="7200" b="1" dirty="0" smtClean="0"/>
          </a:p>
          <a:p>
            <a:r>
              <a:rPr lang="ru-RU" sz="7200" b="1" dirty="0" smtClean="0"/>
              <a:t>средне-низкий уровень</a:t>
            </a:r>
            <a:r>
              <a:rPr lang="ru-RU" sz="7200" dirty="0" smtClean="0"/>
              <a:t> – </a:t>
            </a:r>
            <a:r>
              <a:rPr lang="ru-RU" sz="7200" b="1" dirty="0" smtClean="0"/>
              <a:t>20% (4 </a:t>
            </a:r>
            <a:r>
              <a:rPr lang="ru-RU" sz="7200" b="1" dirty="0" smtClean="0"/>
              <a:t>ребенка),</a:t>
            </a:r>
          </a:p>
          <a:p>
            <a:r>
              <a:rPr lang="ru-RU" sz="7200" b="1" dirty="0" smtClean="0"/>
              <a:t>низкий – </a:t>
            </a:r>
            <a:r>
              <a:rPr lang="ru-RU" sz="7200" b="1" dirty="0" smtClean="0"/>
              <a:t>80% (16 детей) </a:t>
            </a:r>
            <a:endParaRPr lang="ru-RU" sz="7200" b="1" dirty="0" smtClean="0"/>
          </a:p>
          <a:p>
            <a:pPr>
              <a:buNone/>
            </a:pPr>
            <a:r>
              <a:rPr lang="ru-RU" sz="7200" b="1" dirty="0" smtClean="0"/>
              <a:t>     Конец года: уровень речевого развития повысился</a:t>
            </a:r>
          </a:p>
          <a:p>
            <a:r>
              <a:rPr lang="ru-RU" sz="7200" b="1" dirty="0" smtClean="0"/>
              <a:t>высокий уровень – </a:t>
            </a:r>
            <a:r>
              <a:rPr lang="ru-RU" sz="7200" b="1" dirty="0" smtClean="0"/>
              <a:t>0%</a:t>
            </a:r>
            <a:endParaRPr lang="ru-RU" sz="7200" b="1" dirty="0" smtClean="0"/>
          </a:p>
          <a:p>
            <a:r>
              <a:rPr lang="ru-RU" sz="7200" b="1" dirty="0" smtClean="0"/>
              <a:t>средне-высокий </a:t>
            </a:r>
            <a:r>
              <a:rPr lang="ru-RU" sz="7200" dirty="0" smtClean="0"/>
              <a:t>-  </a:t>
            </a:r>
            <a:r>
              <a:rPr lang="ru-RU" sz="7200" b="1" dirty="0" smtClean="0"/>
              <a:t>10% (2 </a:t>
            </a:r>
            <a:r>
              <a:rPr lang="ru-RU" sz="7200" b="1" dirty="0" smtClean="0"/>
              <a:t>ребенка) повысился на 1%,</a:t>
            </a:r>
          </a:p>
          <a:p>
            <a:r>
              <a:rPr lang="ru-RU" sz="7200" b="1" dirty="0" smtClean="0"/>
              <a:t>средний уровень - </a:t>
            </a:r>
            <a:r>
              <a:rPr lang="ru-RU" sz="7200" b="1" dirty="0" smtClean="0"/>
              <a:t>60</a:t>
            </a:r>
            <a:r>
              <a:rPr lang="ru-RU" sz="7200" b="1" dirty="0" smtClean="0"/>
              <a:t>% (12 детей), </a:t>
            </a:r>
            <a:endParaRPr lang="ru-RU" sz="7200" b="1" dirty="0" smtClean="0"/>
          </a:p>
          <a:p>
            <a:r>
              <a:rPr lang="ru-RU" sz="7200" b="1" dirty="0" smtClean="0"/>
              <a:t>средне-низкий уровень</a:t>
            </a:r>
            <a:r>
              <a:rPr lang="ru-RU" sz="7200" dirty="0" smtClean="0"/>
              <a:t> – </a:t>
            </a:r>
            <a:r>
              <a:rPr lang="ru-RU" sz="7200" b="1" dirty="0" smtClean="0"/>
              <a:t>25</a:t>
            </a:r>
            <a:r>
              <a:rPr lang="ru-RU" sz="7200" b="1" dirty="0" smtClean="0"/>
              <a:t>% (5 детей)</a:t>
            </a:r>
            <a:endParaRPr lang="ru-RU" sz="7200" b="1" dirty="0" smtClean="0"/>
          </a:p>
          <a:p>
            <a:r>
              <a:rPr lang="ru-RU" sz="7200" b="1" dirty="0" smtClean="0"/>
              <a:t>низкий – </a:t>
            </a:r>
            <a:r>
              <a:rPr lang="ru-RU" sz="7200" b="1" dirty="0" smtClean="0"/>
              <a:t>5% (1 ребенок)</a:t>
            </a:r>
          </a:p>
          <a:p>
            <a:pPr marL="0" indent="0">
              <a:buNone/>
            </a:pPr>
            <a:r>
              <a:rPr lang="ru-RU" sz="7200" b="1" dirty="0" smtClean="0"/>
              <a:t>К концу года уровень речевого развития повысился на средний – 60 % (12 детей), средне-высокий на 10% (2 ребенка), средне-низкий уровень на 5% (1 ребенок), низкий уровень снизился на 75% (15 детей). Высокого уровня нет.</a:t>
            </a:r>
            <a:endParaRPr lang="ru-RU" sz="7200" b="1" dirty="0" smtClean="0"/>
          </a:p>
          <a:p>
            <a:pPr>
              <a:buNone/>
            </a:pPr>
            <a:r>
              <a:rPr lang="ru-RU" sz="7200" b="1" dirty="0" smtClean="0"/>
              <a:t>       Таким образом, прослеживается  положительная динамика </a:t>
            </a:r>
            <a:r>
              <a:rPr lang="ru-RU" sz="7200" b="1" dirty="0" smtClean="0"/>
              <a:t>речевого развития </a:t>
            </a:r>
            <a:endParaRPr lang="ru-RU" sz="7200" b="1" dirty="0" smtClean="0"/>
          </a:p>
          <a:p>
            <a:pPr>
              <a:buNone/>
            </a:pPr>
            <a:r>
              <a:rPr lang="ru-RU" sz="7200" b="1" dirty="0" smtClean="0"/>
              <a:t>У детей </a:t>
            </a:r>
            <a:r>
              <a:rPr lang="ru-RU" sz="7200" b="1" dirty="0" smtClean="0"/>
              <a:t>наблюдается положительная динамика развития речи по всем </a:t>
            </a:r>
            <a:r>
              <a:rPr lang="ru-RU" sz="7200" b="1" dirty="0" smtClean="0"/>
              <a:t>разделам, кроме 1 ребенка (Денис С.).</a:t>
            </a:r>
            <a:r>
              <a:rPr lang="ru-RU" sz="7200" dirty="0" smtClean="0"/>
              <a:t> Продолжить работу по всем разделам речи у всех детей.</a:t>
            </a:r>
            <a:endParaRPr lang="ru-RU" sz="7200" b="1" dirty="0" smtClean="0"/>
          </a:p>
          <a:p>
            <a:endParaRPr lang="ru-RU" sz="5500" b="1" dirty="0" smtClean="0"/>
          </a:p>
          <a:p>
            <a:endParaRPr lang="ru-RU" sz="5000" dirty="0" smtClean="0"/>
          </a:p>
          <a:p>
            <a:endParaRPr lang="ru-RU" sz="5000" b="1" dirty="0" smtClean="0"/>
          </a:p>
          <a:p>
            <a:pPr>
              <a:buNone/>
            </a:pPr>
            <a:r>
              <a:rPr lang="ru-RU" sz="5000" dirty="0" smtClean="0"/>
              <a:t>    </a:t>
            </a:r>
            <a:endParaRPr lang="ru-RU" sz="5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Вывод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3600" dirty="0" smtClean="0"/>
              <a:t>Таким образом, годовой план методической и коррекционно-развивающей работы и все поставленные задачи повышения эффективности логопедической работы на учебный год выполнены.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Сертификат, диплом</a:t>
            </a:r>
            <a:endParaRPr lang="ru-RU" sz="4000" b="1" dirty="0"/>
          </a:p>
        </p:txBody>
      </p:sp>
      <p:pic>
        <p:nvPicPr>
          <p:cNvPr id="4" name="Picture 2" descr="H:\Сертификаты_2021-2022\Сертификаты_2021-2022\Мельникова З.И.r_Библиотек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285860"/>
            <a:ext cx="3643338" cy="5153560"/>
          </a:xfrm>
          <a:prstGeom prst="rect">
            <a:avLst/>
          </a:prstGeom>
          <a:noFill/>
        </p:spPr>
      </p:pic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3116"/>
            <a:ext cx="4438777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Всероссийский уровень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357298"/>
            <a:ext cx="8643998" cy="5500702"/>
          </a:xfrm>
        </p:spPr>
        <p:txBody>
          <a:bodyPr>
            <a:normAutofit/>
          </a:bodyPr>
          <a:lstStyle/>
          <a:p>
            <a:r>
              <a:rPr lang="ru-RU" sz="2000" b="1" dirty="0"/>
              <a:t>Всероссийский онлайн-семинар </a:t>
            </a:r>
            <a:r>
              <a:rPr lang="ru-RU" sz="2000" dirty="0"/>
              <a:t>«Подготовка детей к школьному обучению</a:t>
            </a:r>
            <a:r>
              <a:rPr lang="ru-RU" sz="2000" dirty="0" smtClean="0"/>
              <a:t>» 13.07.2021г. (Мельникова З.И.) (сертификат)13.07.2021</a:t>
            </a:r>
          </a:p>
          <a:p>
            <a:r>
              <a:rPr lang="ru-RU" sz="2000" b="1" dirty="0" smtClean="0"/>
              <a:t>Всероссийский </a:t>
            </a:r>
            <a:r>
              <a:rPr lang="ru-RU" sz="2000" b="1" dirty="0" err="1" smtClean="0"/>
              <a:t>вебинар</a:t>
            </a:r>
            <a:r>
              <a:rPr lang="ru-RU" sz="2000" b="1" dirty="0" smtClean="0"/>
              <a:t> </a:t>
            </a:r>
            <a:r>
              <a:rPr lang="ru-RU" sz="2000" dirty="0" smtClean="0"/>
              <a:t>«Факторы от которых зависит эффективность логопедической работы по преодолению нарушений речи» (2 </a:t>
            </a:r>
            <a:r>
              <a:rPr lang="ru-RU" sz="2000" dirty="0" err="1" smtClean="0"/>
              <a:t>ак.ч</a:t>
            </a:r>
            <a:r>
              <a:rPr lang="ru-RU" sz="2000" dirty="0" smtClean="0"/>
              <a:t>.) 26.08.2021г. (Мельникова З.И.) </a:t>
            </a:r>
            <a:endParaRPr lang="ru-RU" sz="2000" dirty="0"/>
          </a:p>
          <a:p>
            <a:r>
              <a:rPr lang="ru-RU" sz="2000" b="1" dirty="0" smtClean="0"/>
              <a:t>Всероссийский </a:t>
            </a:r>
            <a:r>
              <a:rPr lang="ru-RU" sz="2000" b="1" dirty="0" err="1"/>
              <a:t>вебинар</a:t>
            </a:r>
            <a:r>
              <a:rPr lang="ru-RU" sz="2000" b="1" dirty="0"/>
              <a:t> </a:t>
            </a:r>
            <a:r>
              <a:rPr lang="ru-RU" sz="2000" dirty="0" smtClean="0"/>
              <a:t>«Эффективное </a:t>
            </a:r>
            <a:r>
              <a:rPr lang="ru-RU" sz="2000" dirty="0"/>
              <a:t>ведение интерактивной экспресс-документации логопедом, психологом и дефектологом в условиях ДОУ» (МЕРСИБО, г. Москва) </a:t>
            </a:r>
            <a:r>
              <a:rPr lang="ru-RU" sz="2000" dirty="0" smtClean="0"/>
              <a:t>08.09.2021 (Мельникова З.И.) (слушатель, 3 </a:t>
            </a:r>
            <a:r>
              <a:rPr lang="ru-RU" sz="2000" dirty="0" err="1" smtClean="0"/>
              <a:t>ак</a:t>
            </a:r>
            <a:r>
              <a:rPr lang="ru-RU" sz="2000" dirty="0" smtClean="0"/>
              <a:t>. часа (</a:t>
            </a:r>
            <a:r>
              <a:rPr lang="ru-RU" sz="2000" dirty="0" err="1" smtClean="0"/>
              <a:t>серт</a:t>
            </a:r>
            <a:r>
              <a:rPr lang="ru-RU" sz="2000" dirty="0" smtClean="0"/>
              <a:t>))</a:t>
            </a:r>
          </a:p>
          <a:p>
            <a:r>
              <a:rPr lang="ru-RU" sz="2000" b="1" dirty="0"/>
              <a:t>Всероссийский </a:t>
            </a:r>
            <a:r>
              <a:rPr lang="ru-RU" sz="2000" b="1" dirty="0" err="1"/>
              <a:t>вебинар</a:t>
            </a:r>
            <a:r>
              <a:rPr lang="ru-RU" sz="2000" b="1" dirty="0"/>
              <a:t> </a:t>
            </a:r>
            <a:r>
              <a:rPr lang="ru-RU" sz="2000" dirty="0" smtClean="0"/>
              <a:t>«Игровые </a:t>
            </a:r>
            <a:r>
              <a:rPr lang="ru-RU" sz="2000" dirty="0"/>
              <a:t>приемы в работе с неговорящими детьми» (МЕРСИБО, г. Москва) </a:t>
            </a:r>
            <a:r>
              <a:rPr lang="ru-RU" sz="2000" dirty="0" smtClean="0"/>
              <a:t>22.09.2021 (</a:t>
            </a:r>
            <a:r>
              <a:rPr lang="ru-RU" sz="2000" dirty="0"/>
              <a:t>Мельникова З.И.) </a:t>
            </a:r>
            <a:r>
              <a:rPr lang="ru-RU" sz="2000" dirty="0" smtClean="0"/>
              <a:t>(слушатель, 3 часа (сертификат))</a:t>
            </a:r>
          </a:p>
          <a:p>
            <a:r>
              <a:rPr lang="ru-RU" sz="2000" b="1" dirty="0" smtClean="0"/>
              <a:t>Всероссийский </a:t>
            </a:r>
            <a:r>
              <a:rPr lang="ru-RU" sz="2000" b="1" dirty="0" err="1" smtClean="0"/>
              <a:t>вебинар</a:t>
            </a:r>
            <a:r>
              <a:rPr lang="ru-RU" sz="2000" b="1" dirty="0" smtClean="0"/>
              <a:t> </a:t>
            </a:r>
            <a:r>
              <a:rPr lang="ru-RU" sz="2000" dirty="0" smtClean="0"/>
              <a:t>«Особенности поведения детей с алалией и работа специалиста с родителями» г. Москва (2 </a:t>
            </a:r>
            <a:r>
              <a:rPr lang="ru-RU" sz="2000" dirty="0" err="1" smtClean="0"/>
              <a:t>ак.ч</a:t>
            </a:r>
            <a:r>
              <a:rPr lang="ru-RU" sz="2000" dirty="0" smtClean="0"/>
              <a:t>.) 05.10.2021г. (сертификат) (Мельникова З.И.)</a:t>
            </a:r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b="1" dirty="0"/>
          </a:p>
          <a:p>
            <a:endParaRPr lang="ru-RU" sz="1800" dirty="0"/>
          </a:p>
          <a:p>
            <a:endParaRPr lang="ru-RU" sz="1800" b="1" dirty="0" smtClean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255834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Сертификаты</a:t>
            </a:r>
            <a:endParaRPr lang="ru-RU" sz="4000" b="1" dirty="0"/>
          </a:p>
        </p:txBody>
      </p:sp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202188" y="1367810"/>
          <a:ext cx="3155366" cy="2229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4" name="Acrobat Document" r:id="rId3" imgW="8019943" imgH="5667255" progId="AcroExch.Document.11">
                  <p:embed/>
                </p:oleObj>
              </mc:Choice>
              <mc:Fallback>
                <p:oleObj name="Acrobat Document" r:id="rId3" imgW="8019943" imgH="5667255" progId="AcroExch.Document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188" y="1367810"/>
                        <a:ext cx="3155366" cy="22297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9572" name="Picture 4" descr="H:\Сертификаты_2021-2022\Сертификаты_2021-2022\Дипломы_2020-2021\серт_Мерсибо\Мерсибо 26.08.202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071677"/>
            <a:ext cx="2643206" cy="3738857"/>
          </a:xfrm>
          <a:prstGeom prst="rect">
            <a:avLst/>
          </a:prstGeom>
          <a:noFill/>
        </p:spPr>
      </p:pic>
      <p:pic>
        <p:nvPicPr>
          <p:cNvPr id="109573" name="Picture 5" descr="F:\2021-2022\Дипломы_2020-2021\серт_Мерсибо\Мерсибо_08.09.202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214290"/>
            <a:ext cx="2193644" cy="3102944"/>
          </a:xfrm>
          <a:prstGeom prst="rect">
            <a:avLst/>
          </a:prstGeom>
          <a:noFill/>
        </p:spPr>
      </p:pic>
      <p:pic>
        <p:nvPicPr>
          <p:cNvPr id="109575" name="Picture 7" descr="F:\2021-2022\Дипломы_2020-2021\серт_Мерсибо\+!Мерсибо_22.09.202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3429000"/>
            <a:ext cx="2222170" cy="3143295"/>
          </a:xfrm>
          <a:prstGeom prst="rect">
            <a:avLst/>
          </a:prstGeom>
          <a:noFill/>
        </p:spPr>
      </p:pic>
      <p:pic>
        <p:nvPicPr>
          <p:cNvPr id="109578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12" y="3429000"/>
            <a:ext cx="2286016" cy="323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    Всероссийский уровень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/>
              <a:t>Всероссийский </a:t>
            </a:r>
            <a:r>
              <a:rPr lang="ru-RU" b="1" dirty="0" err="1" smtClean="0"/>
              <a:t>вебинар</a:t>
            </a:r>
            <a:r>
              <a:rPr lang="ru-RU" b="1" dirty="0" smtClean="0"/>
              <a:t> </a:t>
            </a:r>
            <a:r>
              <a:rPr lang="ru-RU" dirty="0" smtClean="0"/>
              <a:t>«Постановка и автоматизация сонорных звуков у детей с ОВЗ с помощью интерактивных упражнений» (МЕРСИБО, г. Москва) 20.10.2021 (Мельникова З.И.) (сертификат)</a:t>
            </a:r>
          </a:p>
          <a:p>
            <a:r>
              <a:rPr lang="ru-RU" b="1" dirty="0" smtClean="0"/>
              <a:t>Ознакомительный курс </a:t>
            </a:r>
            <a:r>
              <a:rPr lang="ru-RU" dirty="0" smtClean="0"/>
              <a:t>«Формирование основ финансовой культуры у дошкольников по работе с парциальной программой финансового воспитания «Дети и денежные отношения» (Автономная некоммерческая организация содействия образованию и воспитанию «Единство», г. Екатеринбург) ноябрь 2021 (Мельникова З.И.) (сертификат)</a:t>
            </a: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Сертификаты</a:t>
            </a:r>
            <a:endParaRPr lang="ru-RU" sz="4000" b="1" dirty="0"/>
          </a:p>
        </p:txBody>
      </p:sp>
      <p:pic>
        <p:nvPicPr>
          <p:cNvPr id="4" name="Picture 3" descr="H:\Сертификаты_2021-2022\Сертификаты_2021-2022\Сертификат_Дети и денежные отношения_202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86182" y="2214554"/>
            <a:ext cx="5152887" cy="3668707"/>
          </a:xfrm>
          <a:prstGeom prst="rect">
            <a:avLst/>
          </a:prstGeom>
          <a:noFill/>
        </p:spPr>
      </p:pic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122" y="1714488"/>
            <a:ext cx="3400746" cy="480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3104</TotalTime>
  <Words>2535</Words>
  <Application>Microsoft Office PowerPoint</Application>
  <PresentationFormat>Экран (4:3)</PresentationFormat>
  <Paragraphs>199</Paragraphs>
  <Slides>47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Тема Office</vt:lpstr>
      <vt:lpstr>Acrobat Document</vt:lpstr>
      <vt:lpstr>Документ</vt:lpstr>
      <vt:lpstr> ГМО учителей-логопедов и дефектологов г. Саяногорск</vt:lpstr>
      <vt:lpstr>Результаты выпуска на ТПМПК</vt:lpstr>
      <vt:lpstr>Анализ речевого развития</vt:lpstr>
      <vt:lpstr>Методическая работа Международный уровень</vt:lpstr>
      <vt:lpstr>Сертификат, диплом</vt:lpstr>
      <vt:lpstr>Всероссийский уровень</vt:lpstr>
      <vt:lpstr>Сертификаты</vt:lpstr>
      <vt:lpstr>    Всероссийский уровень</vt:lpstr>
      <vt:lpstr>Сертификаты</vt:lpstr>
      <vt:lpstr>Всероссийский уровень</vt:lpstr>
      <vt:lpstr>               Сертификаты</vt:lpstr>
      <vt:lpstr>Всероссийский уровень</vt:lpstr>
      <vt:lpstr>Сертификаты</vt:lpstr>
      <vt:lpstr>Всероссийский уровень</vt:lpstr>
      <vt:lpstr>Сертификаты</vt:lpstr>
      <vt:lpstr>          Всероссийский уровень </vt:lpstr>
      <vt:lpstr>           Участие детей в акции «Мамочка, родная, я тебя люблю!»</vt:lpstr>
      <vt:lpstr>Республиканский уровень</vt:lpstr>
      <vt:lpstr>Сертификат</vt:lpstr>
      <vt:lpstr>Муниципальный уровень</vt:lpstr>
      <vt:lpstr>         Муниципальный уровень</vt:lpstr>
      <vt:lpstr>       Муниципальный уровень</vt:lpstr>
      <vt:lpstr>«Лес – зеленый дом»</vt:lpstr>
      <vt:lpstr>ДОУ</vt:lpstr>
      <vt:lpstr>Конкурс чтецов</vt:lpstr>
      <vt:lpstr>ДОУ</vt:lpstr>
      <vt:lpstr>    Мероприятия с детьми</vt:lpstr>
      <vt:lpstr>    Мероприятия с детьми</vt:lpstr>
      <vt:lpstr>«Речевые минутки» в ГКП</vt:lpstr>
      <vt:lpstr>Участие в конкурсах</vt:lpstr>
      <vt:lpstr>Презентация PowerPoint</vt:lpstr>
      <vt:lpstr>       Участие детей в конкурсах,  акциях</vt:lpstr>
      <vt:lpstr>    Всероссийский конкурс</vt:lpstr>
      <vt:lpstr>           Участие детей в акции «Мамочка, родная, я тебя люблю!»</vt:lpstr>
      <vt:lpstr>Дипломы детей</vt:lpstr>
      <vt:lpstr>Награды Доска почета МО г. Саяногорск – Гребенькова Н.А.  </vt:lpstr>
      <vt:lpstr>Самообразование</vt:lpstr>
      <vt:lpstr> Задачи: (образовательные, развивающие, воспитательные) </vt:lpstr>
      <vt:lpstr>Педагогические результаты (целевые ориентиры)</vt:lpstr>
      <vt:lpstr>Самообразование</vt:lpstr>
      <vt:lpstr>   Задачи (образовательные)   </vt:lpstr>
      <vt:lpstr>Задачи (развивающие, воспитательные)</vt:lpstr>
      <vt:lpstr>Педагогические результаты (целевые ориентиры)</vt:lpstr>
      <vt:lpstr>Педагогические результаты (целевые ориентиры)</vt:lpstr>
      <vt:lpstr>Педагогические результаты (целевые ориентиры)</vt:lpstr>
      <vt:lpstr>Динамика детского развития (речевое развитие) </vt:lpstr>
      <vt:lpstr>Вывод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СВЕТЛАНА</cp:lastModifiedBy>
  <cp:revision>256</cp:revision>
  <dcterms:created xsi:type="dcterms:W3CDTF">2013-01-06T18:32:13Z</dcterms:created>
  <dcterms:modified xsi:type="dcterms:W3CDTF">2022-05-31T07:36:38Z</dcterms:modified>
</cp:coreProperties>
</file>