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58" r:id="rId6"/>
    <p:sldId id="282" r:id="rId7"/>
    <p:sldId id="261" r:id="rId8"/>
    <p:sldId id="283" r:id="rId9"/>
    <p:sldId id="264" r:id="rId10"/>
    <p:sldId id="259" r:id="rId11"/>
    <p:sldId id="26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60"/>
  </p:normalViewPr>
  <p:slideViewPr>
    <p:cSldViewPr>
      <p:cViewPr varScale="1">
        <p:scale>
          <a:sx n="85" d="100"/>
          <a:sy n="85" d="100"/>
        </p:scale>
        <p:origin x="-133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6984776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800" dirty="0" smtClean="0">
                <a:solidFill>
                  <a:schemeClr val="tx1"/>
                </a:solidFill>
              </a:rPr>
              <a:t>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 отчет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2021-2022 учебный год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Подготовили учителя-дефектологи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МБДОУ детский сад </a:t>
            </a:r>
            <a:r>
              <a:rPr lang="ru-RU" sz="2400" dirty="0" smtClean="0">
                <a:solidFill>
                  <a:schemeClr val="tx1"/>
                </a:solidFill>
              </a:rPr>
              <a:t>№20 «Дельфин</a:t>
            </a:r>
            <a:r>
              <a:rPr lang="ru-RU" sz="2400" dirty="0" smtClean="0">
                <a:solidFill>
                  <a:schemeClr val="tx1"/>
                </a:solidFill>
              </a:rPr>
              <a:t>»: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Гончарова Н.В., </a:t>
            </a:r>
            <a:r>
              <a:rPr lang="ru-RU" sz="2400" dirty="0" err="1" smtClean="0">
                <a:solidFill>
                  <a:schemeClr val="tx1"/>
                </a:solidFill>
              </a:rPr>
              <a:t>Путинцева</a:t>
            </a:r>
            <a:r>
              <a:rPr lang="ru-RU" sz="2400" dirty="0" smtClean="0">
                <a:solidFill>
                  <a:schemeClr val="tx1"/>
                </a:solidFill>
              </a:rPr>
              <a:t> И.В.,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Попова О.В., Фролова Л.В.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437112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830996"/>
            <a:ext cx="7005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864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ГМО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учителей-логопедов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дефектологов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/>
              <a:t>г. Саяногорск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272808" cy="52565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268760"/>
          <a:ext cx="8424936" cy="4907280"/>
        </p:xfrm>
        <a:graphic>
          <a:graphicData uri="http://schemas.openxmlformats.org/drawingml/2006/table">
            <a:tbl>
              <a:tblPr/>
              <a:tblGrid>
                <a:gridCol w="7072717"/>
                <a:gridCol w="788595"/>
                <a:gridCol w="563624"/>
              </a:tblGrid>
              <a:tr h="38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Кол-во детей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Всего выпущено детей из групп компенсирующей направленности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Из числа детей с ТНР:  20 детей (100%)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нормой речевого развития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 значительным улучшением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частичным улучшением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Без улучшения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Рекомендации ТПМПК из числа детей с ТНР:   20 детей (100%)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Обучение по основной общеобразовательной программе НОО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НОО обучающихся  с ТНР, вариант 5.1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НОО обучающихся  с ТНР, вариант 5.2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5929" y="33100"/>
            <a:ext cx="68921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Эффективность коррекционной работы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 группах компенсирующей направленности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за 2021-22 учебный  год и рекомендации ТПМПК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48678"/>
          <a:ext cx="8424936" cy="5532154"/>
        </p:xfrm>
        <a:graphic>
          <a:graphicData uri="http://schemas.openxmlformats.org/drawingml/2006/table">
            <a:tbl>
              <a:tblPr/>
              <a:tblGrid>
                <a:gridCol w="7072717"/>
                <a:gridCol w="788595"/>
                <a:gridCol w="563624"/>
              </a:tblGrid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Рекомендации ТПМПК из числа детей с ТНР:   20 детей (100%)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основной общеобразовательной программе НОО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НОО обучающихся  с ТНР, вариант 5.1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НОО обучающихся  с ТНР, вариант 5.2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Из числа детей с ЗПР: 10  детей (100%)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основной общеобразовательной программе НОО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НОО для обучающихся с ТНР, вариант 5.2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 по АООП НОО для  обучающихся с ЗПР, вариант 7.1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НОО для обучающихся с ЗПР, вариант 7.2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образования обучающихся с УО, приказ № 1599, вариант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Из числа детей с УО (интеллектуальными нарушениями): 5  детей (100%)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образования для обучающихся с УО, приказ № 1599, вариант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по АООП образования для обучающихся с УО, приказ № 1599, вариант 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 по АООП НОО для обучающихся с РАС, вариант 8.2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 по АООП НОО для обучающихся с РАС, вариант 8.3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Обучение  по АООП НОО для обучающихся с РАС, вариант 8.4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429684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5184576" cy="626469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Фролова Любовь Валерьевна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ХГУ им. Катанова Н.Ф., г. Абакан 1997г.,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ХГУ им. Катанова Н.Ф., г. Абакан 2007г.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повышении квалификации: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ГАОУ РХ ДПО «Хакасский институт развития образования и повышения квалификации», «Профессиональное развитие педагога в современных условиях: учитель-логопед, учитель-дефектолог ДОО»,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 ч., 2020 г.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категория с 28.05.2020 по 28.05.2025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Общий педагогический стаж работы: </a:t>
            </a:r>
            <a:r>
              <a:rPr lang="ru-RU" sz="2000" b="0" dirty="0" smtClean="0">
                <a:solidFill>
                  <a:schemeClr val="tx1"/>
                </a:solidFill>
              </a:rPr>
              <a:t>24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Стаж работы по специальности: </a:t>
            </a:r>
            <a:r>
              <a:rPr lang="ru-RU" sz="2000" b="0" dirty="0" smtClean="0">
                <a:solidFill>
                  <a:schemeClr val="tx1"/>
                </a:solidFill>
              </a:rPr>
              <a:t>3 года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Рисунок 3" descr="00d864b49e0cf7bf8a115cc1694947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5801"/>
            <a:ext cx="3456384" cy="5198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429684" cy="27363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Международный, всероссийский уровень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518_090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64474" y="611790"/>
            <a:ext cx="2070437" cy="3096345"/>
          </a:xfrm>
          <a:prstGeom prst="rect">
            <a:avLst/>
          </a:prstGeom>
        </p:spPr>
      </p:pic>
      <p:pic>
        <p:nvPicPr>
          <p:cNvPr id="6" name="Рисунок 5" descr="IMG_20220518_09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15898" y="1784502"/>
            <a:ext cx="2075092" cy="2915816"/>
          </a:xfrm>
          <a:prstGeom prst="rect">
            <a:avLst/>
          </a:prstGeom>
        </p:spPr>
      </p:pic>
      <p:pic>
        <p:nvPicPr>
          <p:cNvPr id="7" name="Рисунок 6" descr="IMG_20220518_090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54473" y="2842071"/>
            <a:ext cx="2183134" cy="3068960"/>
          </a:xfrm>
          <a:prstGeom prst="rect">
            <a:avLst/>
          </a:prstGeom>
        </p:spPr>
      </p:pic>
      <p:pic>
        <p:nvPicPr>
          <p:cNvPr id="8" name="Рисунок 7" descr="IMG_20220518_090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389231" y="4019481"/>
            <a:ext cx="2189074" cy="3168352"/>
          </a:xfrm>
          <a:prstGeom prst="rect">
            <a:avLst/>
          </a:prstGeom>
        </p:spPr>
      </p:pic>
      <p:pic>
        <p:nvPicPr>
          <p:cNvPr id="9" name="Рисунок 8" descr="IMG_20220518_090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875289" y="813343"/>
            <a:ext cx="2048172" cy="2814990"/>
          </a:xfrm>
          <a:prstGeom prst="rect">
            <a:avLst/>
          </a:prstGeom>
        </p:spPr>
      </p:pic>
      <p:pic>
        <p:nvPicPr>
          <p:cNvPr id="10" name="Рисунок 9" descr="IMG_20220518_0903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4024313" y="1732189"/>
            <a:ext cx="2031481" cy="2808312"/>
          </a:xfrm>
          <a:prstGeom prst="rect">
            <a:avLst/>
          </a:prstGeom>
        </p:spPr>
      </p:pic>
      <p:pic>
        <p:nvPicPr>
          <p:cNvPr id="11" name="Рисунок 10" descr="IMG_20220518_0906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4333749" y="2731149"/>
            <a:ext cx="1825012" cy="2500635"/>
          </a:xfrm>
          <a:prstGeom prst="rect">
            <a:avLst/>
          </a:prstGeom>
        </p:spPr>
      </p:pic>
      <p:pic>
        <p:nvPicPr>
          <p:cNvPr id="12" name="Рисунок 11" descr="IMG_20220518_0903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052736"/>
            <a:ext cx="2016224" cy="2851833"/>
          </a:xfrm>
          <a:prstGeom prst="rect">
            <a:avLst/>
          </a:prstGeom>
        </p:spPr>
      </p:pic>
      <p:pic>
        <p:nvPicPr>
          <p:cNvPr id="13" name="Рисунок 12" descr="IMG_20220518_0904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2492896"/>
            <a:ext cx="1939273" cy="2708920"/>
          </a:xfrm>
          <a:prstGeom prst="rect">
            <a:avLst/>
          </a:prstGeom>
        </p:spPr>
      </p:pic>
      <p:pic>
        <p:nvPicPr>
          <p:cNvPr id="15" name="Рисунок 14" descr="IMG_20220518_09044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0232" y="3861048"/>
            <a:ext cx="1872208" cy="2718519"/>
          </a:xfrm>
          <a:prstGeom prst="rect">
            <a:avLst/>
          </a:prstGeom>
        </p:spPr>
      </p:pic>
      <p:pic>
        <p:nvPicPr>
          <p:cNvPr id="16" name="Рисунок 15" descr="IMG_20220518_09061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6200000">
            <a:off x="4613159" y="4323945"/>
            <a:ext cx="157386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5328592" cy="645333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Попова Олеся Владимировна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учитель-дефектолог,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 ХГУ им. Катанова Н.Ф., г. Абакан 2004г., магистрант.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профессиональной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переподготовке: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«Столичный учебный центр», г. Москва, по программе профессиональной переподготовки «Учитель-дефектолог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Специальная педагогика и психология», с присвоением квалификации учитель-дефектолог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 ч., 2020 г.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первая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 с 26.05.2022 по 26.05.2027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 работы: 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работы по специальности: 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b0c301526242f2b353aca14db63732d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478435" cy="523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42968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Международный, всероссийский уровень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7.09.21г Ста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043753" cy="2151236"/>
          </a:xfrm>
          <a:prstGeom prst="rect">
            <a:avLst/>
          </a:prstGeom>
        </p:spPr>
      </p:pic>
      <p:pic>
        <p:nvPicPr>
          <p:cNvPr id="6" name="Рисунок 5" descr="15.12.21г.сертификат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836712"/>
            <a:ext cx="1875138" cy="2636912"/>
          </a:xfrm>
          <a:prstGeom prst="rect">
            <a:avLst/>
          </a:prstGeom>
        </p:spPr>
      </p:pic>
      <p:pic>
        <p:nvPicPr>
          <p:cNvPr id="7" name="Рисунок 6" descr="16.02.22г. Вебинар Попова О.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204864"/>
            <a:ext cx="2088232" cy="2951804"/>
          </a:xfrm>
          <a:prstGeom prst="rect">
            <a:avLst/>
          </a:prstGeom>
        </p:spPr>
      </p:pic>
      <p:pic>
        <p:nvPicPr>
          <p:cNvPr id="8" name="Рисунок 7" descr="05.04.22г. Уразов Марат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501008"/>
            <a:ext cx="2088232" cy="2952153"/>
          </a:xfrm>
          <a:prstGeom prst="rect">
            <a:avLst/>
          </a:prstGeom>
        </p:spPr>
      </p:pic>
      <p:pic>
        <p:nvPicPr>
          <p:cNvPr id="9" name="Рисунок 8" descr="вебинар 08.09.21г.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196752"/>
            <a:ext cx="2520280" cy="3564976"/>
          </a:xfrm>
          <a:prstGeom prst="rect">
            <a:avLst/>
          </a:prstGeom>
        </p:spPr>
      </p:pic>
      <p:pic>
        <p:nvPicPr>
          <p:cNvPr id="10" name="Рисунок 9" descr="IMG_20220524_085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26614" y="1613747"/>
            <a:ext cx="2202141" cy="3096344"/>
          </a:xfrm>
          <a:prstGeom prst="rect">
            <a:avLst/>
          </a:prstGeom>
        </p:spPr>
      </p:pic>
      <p:pic>
        <p:nvPicPr>
          <p:cNvPr id="11" name="Рисунок 10" descr="IMG_20220524_085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45936" y="2602536"/>
            <a:ext cx="2346777" cy="3279625"/>
          </a:xfrm>
          <a:prstGeom prst="rect">
            <a:avLst/>
          </a:prstGeom>
        </p:spPr>
      </p:pic>
      <p:pic>
        <p:nvPicPr>
          <p:cNvPr id="12" name="Рисунок 11" descr="IMG_20220524_085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692333" y="3780276"/>
            <a:ext cx="2349316" cy="3230939"/>
          </a:xfrm>
          <a:prstGeom prst="rect">
            <a:avLst/>
          </a:prstGeom>
        </p:spPr>
      </p:pic>
      <p:pic>
        <p:nvPicPr>
          <p:cNvPr id="13" name="Рисунок 12" descr="16.02.22г. Вебинар Попова О.В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1920" y="2276872"/>
            <a:ext cx="2527705" cy="3573016"/>
          </a:xfrm>
          <a:prstGeom prst="rect">
            <a:avLst/>
          </a:prstGeom>
        </p:spPr>
      </p:pic>
      <p:pic>
        <p:nvPicPr>
          <p:cNvPr id="14" name="Рисунок 13" descr="IMG_20220524_0850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3284984"/>
            <a:ext cx="2448272" cy="3378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5472608" cy="5760640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Гончарова Наталья Владимировна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 , магистр ХГУ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 Катанова Н.Ф., г. Абакан 2021 г.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повышении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квалификации: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ДПО "Уральский институт повышения квалификации и переподготовки". Алгоритмизация и содержание деятельности учителя дефектолога в рамках психолого-педагогической комиссии (ПМПК) и психолого-педагогического консилиума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 ч., 2021 г.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высшая категория с 25.10.2018 по 25.10.2023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Общий педагогический стаж работы: </a:t>
            </a:r>
            <a:r>
              <a:rPr lang="ru-RU" sz="2000" b="0" dirty="0" smtClean="0">
                <a:solidFill>
                  <a:schemeClr val="tx1"/>
                </a:solidFill>
              </a:rPr>
              <a:t>2</a:t>
            </a:r>
            <a:r>
              <a:rPr lang="en-US" sz="2000" b="0" dirty="0" smtClean="0">
                <a:solidFill>
                  <a:schemeClr val="tx1"/>
                </a:solidFill>
              </a:rPr>
              <a:t>1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Стаж работы по специальности: </a:t>
            </a:r>
            <a:r>
              <a:rPr lang="ru-RU" sz="2000" b="0" dirty="0" smtClean="0">
                <a:solidFill>
                  <a:schemeClr val="tx1"/>
                </a:solidFill>
              </a:rPr>
              <a:t>18 лет</a:t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7" name="Рисунок 6" descr="13d2c6e219383b559cf2e48049276a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3346541" cy="503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864399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323528" y="2938884"/>
            <a:ext cx="8352928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Международный, всероссийский уровень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518_094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9542" y="581188"/>
            <a:ext cx="1865216" cy="2664297"/>
          </a:xfrm>
          <a:prstGeom prst="rect">
            <a:avLst/>
          </a:prstGeom>
        </p:spPr>
      </p:pic>
      <p:pic>
        <p:nvPicPr>
          <p:cNvPr id="7" name="Рисунок 6" descr="IMG_20220518_094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2559" y="1997841"/>
            <a:ext cx="2106234" cy="2808312"/>
          </a:xfrm>
          <a:prstGeom prst="rect">
            <a:avLst/>
          </a:prstGeom>
        </p:spPr>
      </p:pic>
      <p:pic>
        <p:nvPicPr>
          <p:cNvPr id="9" name="Рисунок 8" descr="IMG_20220518_095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354033" y="614521"/>
            <a:ext cx="2075897" cy="2808312"/>
          </a:xfrm>
          <a:prstGeom prst="rect">
            <a:avLst/>
          </a:prstGeom>
        </p:spPr>
      </p:pic>
      <p:pic>
        <p:nvPicPr>
          <p:cNvPr id="11" name="Рисунок 10" descr="IMG_20220518_095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851304" y="1557410"/>
            <a:ext cx="2233483" cy="3096344"/>
          </a:xfrm>
          <a:prstGeom prst="rect">
            <a:avLst/>
          </a:prstGeom>
        </p:spPr>
      </p:pic>
      <p:pic>
        <p:nvPicPr>
          <p:cNvPr id="12" name="Рисунок 11" descr="IMG_20220518_0950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88640"/>
            <a:ext cx="2069240" cy="3010015"/>
          </a:xfrm>
          <a:prstGeom prst="rect">
            <a:avLst/>
          </a:prstGeom>
        </p:spPr>
      </p:pic>
      <p:pic>
        <p:nvPicPr>
          <p:cNvPr id="13" name="Рисунок 12" descr="IMG_20220518_095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980728"/>
            <a:ext cx="2016224" cy="2850372"/>
          </a:xfrm>
          <a:prstGeom prst="rect">
            <a:avLst/>
          </a:prstGeom>
        </p:spPr>
      </p:pic>
      <p:pic>
        <p:nvPicPr>
          <p:cNvPr id="14" name="Рисунок 13" descr="IMG_2022052_ир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1988840"/>
            <a:ext cx="2201604" cy="3066363"/>
          </a:xfrm>
          <a:prstGeom prst="rect">
            <a:avLst/>
          </a:prstGeom>
        </p:spPr>
      </p:pic>
      <p:pic>
        <p:nvPicPr>
          <p:cNvPr id="15" name="Рисунок 14" descr="IMG_20220518_0951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55471" y="3068960"/>
            <a:ext cx="2388529" cy="3284984"/>
          </a:xfrm>
          <a:prstGeom prst="rect">
            <a:avLst/>
          </a:prstGeom>
        </p:spPr>
      </p:pic>
      <p:pic>
        <p:nvPicPr>
          <p:cNvPr id="16" name="Рисунок 15" descr="IMG_20220518_0950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3501008"/>
            <a:ext cx="2160240" cy="3166401"/>
          </a:xfrm>
          <a:prstGeom prst="rect">
            <a:avLst/>
          </a:prstGeom>
        </p:spPr>
      </p:pic>
      <p:pic>
        <p:nvPicPr>
          <p:cNvPr id="17" name="Рисунок 16" descr="IMG_20220518_09503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3469186" y="3307678"/>
            <a:ext cx="2706600" cy="381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3933056"/>
            <a:ext cx="5616624" cy="2520280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Путинцева</a:t>
            </a:r>
            <a:r>
              <a:rPr lang="ru-RU" sz="2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Васильевна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высшее, ХГУ им. Катанова Н.Ф.,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Абакан 2016 г., магистрант.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повышении :</a:t>
            </a:r>
            <a:r>
              <a:rPr lang="ru-RU" sz="1800" b="0" dirty="0" smtClean="0"/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«Столичный учебный центр», г. Москва, по программе профессиональной переподготовки «Учитель-дефектолог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Специальная педагогика и психология», с присвоением квалификации учитель-дефектолог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 ч., 2020 г.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первая категория с 25.01.2021 по 25.01.2023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Общий педагогический стаж работы: </a:t>
            </a:r>
            <a:r>
              <a:rPr lang="ru-RU" sz="1800" b="0" dirty="0" smtClean="0">
                <a:solidFill>
                  <a:schemeClr val="tx1"/>
                </a:solidFill>
              </a:rPr>
              <a:t>10 лет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Стаж работы по специальности: </a:t>
            </a:r>
            <a:r>
              <a:rPr lang="ru-RU" sz="1800" b="0" dirty="0" smtClean="0">
                <a:solidFill>
                  <a:schemeClr val="tx1"/>
                </a:solidFill>
              </a:rPr>
              <a:t>1 год</a:t>
            </a: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/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6" name="Рисунок 5" descr="84ec9032cee82c3ad9479601f006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3420057" cy="5143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429684" cy="20162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Международный, всероссийский уровень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520_10121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76623" y="527633"/>
            <a:ext cx="2523196" cy="3573402"/>
          </a:xfrm>
          <a:prstGeom prst="rect">
            <a:avLst/>
          </a:prstGeom>
        </p:spPr>
      </p:pic>
      <p:pic>
        <p:nvPicPr>
          <p:cNvPr id="7" name="Рисунок 6" descr="IMG_20220520_1014и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40381" y="1427972"/>
            <a:ext cx="2379271" cy="3356992"/>
          </a:xfrm>
          <a:prstGeom prst="rect">
            <a:avLst/>
          </a:prstGeom>
        </p:spPr>
      </p:pic>
      <p:pic>
        <p:nvPicPr>
          <p:cNvPr id="8" name="Рисунок 7" descr="IMG_20220520_10141и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0584" y="2497888"/>
            <a:ext cx="2502880" cy="3501008"/>
          </a:xfrm>
          <a:prstGeom prst="rect">
            <a:avLst/>
          </a:prstGeom>
        </p:spPr>
      </p:pic>
      <p:pic>
        <p:nvPicPr>
          <p:cNvPr id="9" name="Рисунок 8" descr="IMG_20220520_10135и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76271" y="3552321"/>
            <a:ext cx="2564904" cy="3614406"/>
          </a:xfrm>
          <a:prstGeom prst="rect">
            <a:avLst/>
          </a:prstGeom>
        </p:spPr>
      </p:pic>
      <p:pic>
        <p:nvPicPr>
          <p:cNvPr id="10" name="Рисунок 9" descr="IMG_20220520_10124и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307358" y="669308"/>
            <a:ext cx="1747234" cy="2514091"/>
          </a:xfrm>
          <a:prstGeom prst="rect">
            <a:avLst/>
          </a:prstGeom>
        </p:spPr>
      </p:pic>
      <p:pic>
        <p:nvPicPr>
          <p:cNvPr id="11" name="Рисунок 10" descr="IMG_20220520_10123ир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4457898" y="2102942"/>
            <a:ext cx="1884388" cy="2520280"/>
          </a:xfrm>
          <a:prstGeom prst="rect">
            <a:avLst/>
          </a:prstGeom>
        </p:spPr>
      </p:pic>
      <p:pic>
        <p:nvPicPr>
          <p:cNvPr id="12" name="Рисунок 11" descr="IMG_20220520_10130ир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437112"/>
            <a:ext cx="1584176" cy="2205669"/>
          </a:xfrm>
          <a:prstGeom prst="rect">
            <a:avLst/>
          </a:prstGeom>
        </p:spPr>
      </p:pic>
      <p:pic>
        <p:nvPicPr>
          <p:cNvPr id="13" name="Рисунок 12" descr="IMG_20220520_10133ир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260648"/>
            <a:ext cx="2016224" cy="2896058"/>
          </a:xfrm>
          <a:prstGeom prst="rect">
            <a:avLst/>
          </a:prstGeom>
        </p:spPr>
      </p:pic>
      <p:pic>
        <p:nvPicPr>
          <p:cNvPr id="14" name="Рисунок 13" descr="IMG_20220520_10134ир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1124744"/>
            <a:ext cx="2084718" cy="3012749"/>
          </a:xfrm>
          <a:prstGeom prst="rect">
            <a:avLst/>
          </a:prstGeom>
        </p:spPr>
      </p:pic>
      <p:pic>
        <p:nvPicPr>
          <p:cNvPr id="15" name="Рисунок 14" descr="IMG_20220520_10132ир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2240" y="2132856"/>
            <a:ext cx="2127472" cy="3112914"/>
          </a:xfrm>
          <a:prstGeom prst="rect">
            <a:avLst/>
          </a:prstGeom>
        </p:spPr>
      </p:pic>
      <p:pic>
        <p:nvPicPr>
          <p:cNvPr id="16" name="Рисунок 15" descr="IMG_20220520_10140ир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2240" y="3068960"/>
            <a:ext cx="2135808" cy="3030292"/>
          </a:xfrm>
          <a:prstGeom prst="rect">
            <a:avLst/>
          </a:prstGeom>
        </p:spPr>
      </p:pic>
      <p:pic>
        <p:nvPicPr>
          <p:cNvPr id="17" name="Рисунок 16" descr="IMG_20220520_10153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04248" y="3933056"/>
            <a:ext cx="1944216" cy="2695969"/>
          </a:xfrm>
          <a:prstGeom prst="rect">
            <a:avLst/>
          </a:prstGeom>
        </p:spPr>
      </p:pic>
      <p:pic>
        <p:nvPicPr>
          <p:cNvPr id="18" name="Рисунок 17" descr="ир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4261244" y="2875662"/>
            <a:ext cx="1773644" cy="2448273"/>
          </a:xfrm>
          <a:prstGeom prst="rect">
            <a:avLst/>
          </a:prstGeom>
        </p:spPr>
      </p:pic>
      <p:pic>
        <p:nvPicPr>
          <p:cNvPr id="19" name="Рисунок 18" descr="и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6200000">
            <a:off x="4678931" y="3898133"/>
            <a:ext cx="1462811" cy="2396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344</TotalTime>
  <Words>341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Аналитический отчет  за 2021-2022 учебный год  Подготовили учителя-дефектологи МБДОУ детский сад №20 «Дельфин»: Гончарова Н.В., Путинцева И.В.,  Попова О.В., Фролова Л.В.   </vt:lpstr>
      <vt:lpstr>Фролова Любовь Валерьевна учитель-дефектолог Образование: I-высшее ХГУ им. Катанова Н.Ф., г. Абакан 1997г., II-высшее ХГУ им. Катанова Н.Ф., г. Абакан 2007г. Сведения о повышении квалификации: ГАОУ РХ ДПО «Хакасский институт развития образования и повышения квалификации», «Профессиональное развитие педагога в современных условиях: учитель-логопед, учитель-дефектолог ДОО»,  64 ч., 2020 г. Категория:  высшая категория с 28.05.2020 по 28.05.2025 Общий педагогический стаж работы: 24 Стаж работы по специальности: 3 года     </vt:lpstr>
      <vt:lpstr>Слайд 3</vt:lpstr>
      <vt:lpstr>Попова Олеся Владимировна учитель-дефектолог, олигофренопедагог  Образование: высшее  ХГУ им. Катанова Н.Ф., г. Абакан 2004г., магистрант. Сведения о профессиональной переподготовке:ООО «Столичный учебный центр», г. Москва, по программе профессиональной переподготовки «Учитель-дефектолог (олигофренопедагог): Специальная педагогика и психология», с присвоением квалификации учитель-дефектолог (олигофренопедагог) 600 ч., 2020 г. Категория:  первая категория с 26.05.2022 по 26.05.2027 Общий педагогический стаж работы: 21 Стаж работы по специальности: 2 года      </vt:lpstr>
      <vt:lpstr>Слайд 5</vt:lpstr>
      <vt:lpstr>Гончарова Наталья Владимировна учитель-дефектолог Образование: высшее  , магистр ХГУ  им. Катанова Н.Ф., г. Абакан 2021 г. Сведения о повышении квалификации:АНО ДПО "Уральский институт повышения квалификации и переподготовки". Алгоритмизация и содержание деятельности учителя дефектолога в рамках психолого-педагогической комиссии (ПМПК) и психолого-педагогического консилиума (ППк),  108 ч., 2021 г. Категория:  высшая категория с 25.10.2018 по 25.10.2023  Общий педагогический стаж работы: 21 Стаж работы по специальности: 18 лет     </vt:lpstr>
      <vt:lpstr>Слайд 7</vt:lpstr>
      <vt:lpstr>            Путинцева Ирина Васильевна учитель-дефектолог, олигофренопедагог  Образование: высшее, ХГУ им. Катанова Н.Ф.,  г. Абакан 2016 г., магистрант. Сведения о повышении : ООО «Столичный учебный центр», г. Москва, по программе профессиональной переподготовки «Учитель-дефектолог (олигофренопедагог): Специальная педагогика и психология», с присвоением квалификации учитель-дефектолог (олигофренопедагог),  600 ч., 2020 г.  Категория:  первая категория с 25.01.2021 по 25.01.2023  Общий педагогический стаж работы: 10 лет Стаж работы по специальности: 1 год     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ОТКЛОНЕНИЯ В РАЗВИТИИ</dc:title>
  <dc:creator>Евгения Шишова</dc:creator>
  <cp:lastModifiedBy>Юра Путинцев</cp:lastModifiedBy>
  <cp:revision>45</cp:revision>
  <dcterms:created xsi:type="dcterms:W3CDTF">2017-03-29T10:50:40Z</dcterms:created>
  <dcterms:modified xsi:type="dcterms:W3CDTF">2022-05-24T09:04:07Z</dcterms:modified>
</cp:coreProperties>
</file>