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0" r:id="rId1"/>
  </p:sldMasterIdLst>
  <p:sldIdLst>
    <p:sldId id="256" r:id="rId2"/>
    <p:sldId id="278" r:id="rId3"/>
    <p:sldId id="280" r:id="rId4"/>
    <p:sldId id="281" r:id="rId5"/>
    <p:sldId id="282" r:id="rId6"/>
    <p:sldId id="285" r:id="rId7"/>
    <p:sldId id="284" r:id="rId8"/>
    <p:sldId id="288" r:id="rId9"/>
    <p:sldId id="283" r:id="rId10"/>
    <p:sldId id="286" r:id="rId11"/>
    <p:sldId id="287" r:id="rId12"/>
    <p:sldId id="291" r:id="rId13"/>
    <p:sldId id="289" r:id="rId14"/>
    <p:sldId id="290" r:id="rId15"/>
    <p:sldId id="261" r:id="rId16"/>
    <p:sldId id="26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7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6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2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6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9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3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4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8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4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834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9873" y="1554482"/>
            <a:ext cx="7380515" cy="2638696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Отчёт о проделанной работе за 2021-2022 учебный год 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1" y="4976949"/>
            <a:ext cx="11055531" cy="2181497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– детский сад № 15 «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Снегирёк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 Белая Кристина Владимировна,</a:t>
            </a: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Галайко Алена Михайловна</a:t>
            </a:r>
          </a:p>
        </p:txBody>
      </p:sp>
    </p:spTree>
    <p:extLst>
      <p:ext uri="{BB962C8B-B14F-4D97-AF65-F5344CB8AC3E}">
        <p14:creationId xmlns:p14="http://schemas.microsoft.com/office/powerpoint/2010/main" val="1642574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dirty="0">
                <a:latin typeface="Castellar"/>
              </a:rPr>
              <a:t>V. </a:t>
            </a:r>
            <a:r>
              <a:rPr lang="ru-RU" altLang="ru-RU" b="1" dirty="0">
                <a:latin typeface="Castellar"/>
              </a:rPr>
              <a:t>Участие воспитанников в детских конкурсах</a:t>
            </a:r>
            <a:br>
              <a:rPr lang="ru-RU" altLang="ru-RU" b="1" dirty="0">
                <a:latin typeface="Castellar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376" y="1903937"/>
            <a:ext cx="5937174" cy="2524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100" b="1" dirty="0">
                <a:solidFill>
                  <a:schemeClr val="tx1"/>
                </a:solidFill>
              </a:rPr>
              <a:t>Учитель-логопед: Галайко Алена Михайловна</a:t>
            </a:r>
            <a:endParaRPr lang="ru-RU" sz="21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 smtClean="0"/>
              <a:t>Всероссийский конкурс для детей и молодежи «Берег детства» Название работы: «Эдуард Успенский – Пластилиновая ворона»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 smtClean="0"/>
              <a:t>Конкурс чтецов «Арлекин» 2 место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900" dirty="0"/>
          </a:p>
        </p:txBody>
      </p:sp>
      <p:pic>
        <p:nvPicPr>
          <p:cNvPr id="9" name="Picture 8" descr="https://sun9-27.userapi.com/s/v1/if2/w5oduSqiHMfUwNHmc9DAxIlcY2oMvXq7kWvnnv7upvqzGHQ4hnGxZxWJpevQ1ltrbkKVShhzbyhfB5lhyFOIp8jn.jpg?size=607x108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" t="11275" r="3405" b="5895"/>
          <a:stretch/>
        </p:blipFill>
        <p:spPr bwMode="auto">
          <a:xfrm>
            <a:off x="8686801" y="2220686"/>
            <a:ext cx="3291840" cy="36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sun9-52.userapi.com/s/v1/if2/k5uPth-owYMAOm5dTbzXrVR70qFCaiv3PlzLBJgB4bkoanEMvR2beWIpcp0Rk_vATwSy-zYdaAPzGhkLtX0IRcDb.jpg?size=607x1080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5568" r="-921" b="5582"/>
          <a:stretch/>
        </p:blipFill>
        <p:spPr bwMode="auto">
          <a:xfrm>
            <a:off x="5525588" y="2886891"/>
            <a:ext cx="3161213" cy="38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и поощрения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3" y="1827298"/>
            <a:ext cx="11029615" cy="706395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/>
              <a:t>Учитель-логопед: </a:t>
            </a:r>
            <a:r>
              <a:rPr lang="ru-RU" b="1" u="sng" dirty="0"/>
              <a:t>Белая Кристина Владимировна</a:t>
            </a:r>
          </a:p>
          <a:p>
            <a:endParaRPr lang="ru-RU" dirty="0"/>
          </a:p>
        </p:txBody>
      </p:sp>
      <p:pic>
        <p:nvPicPr>
          <p:cNvPr id="11266" name="Picture 2" descr="https://sun9-85.userapi.com/s/v1/if2/XlSlw8y9DKNwHxD8Se9z4kTRoftKngf73TKg59BGGfMUxn0644_HSM8Rs0JEl56CTe3-xGPWIsvCMWLyBVg7qapx.jpg?size=810x108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t="6773" r="4323" b="3502"/>
          <a:stretch/>
        </p:blipFill>
        <p:spPr bwMode="auto">
          <a:xfrm>
            <a:off x="1724296" y="2180495"/>
            <a:ext cx="3811821" cy="453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2.sibirix.userapi.com/s/v1/if2/enxxo941NxvQkBYjtgJ69AdxVrZYGvYz7OFXRRpg5PoQWpsRrUkHwMoEp35LvebA7tmWaawNB1bYXNWNw6oVELxj.jpg?size=810x1080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1202" r="4034"/>
          <a:stretch/>
        </p:blipFill>
        <p:spPr bwMode="auto">
          <a:xfrm>
            <a:off x="7171508" y="1946426"/>
            <a:ext cx="3918857" cy="46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9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513" y="1720840"/>
            <a:ext cx="111034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коррекционно-логопедической деятельности: создание оптимальных условий для преодоления проблем, связанных с нарушением речи у детей дошкольного возраста, а также, предупреждение у них вторичных нарушений и трудностей в подготовке к обучению в школе.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проводилась по следующим направлениям: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 Диагностическая работа;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 Коррекционно-развивающая логопедическая работа с детьми группы;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 Работа с родителями, воспитателями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 Самообразование.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30250"/>
            <a:ext cx="7391400" cy="987425"/>
          </a:xfrm>
        </p:spPr>
        <p:txBody>
          <a:bodyPr>
            <a:normAutofit/>
          </a:bodyPr>
          <a:lstStyle/>
          <a:p>
            <a:r>
              <a:rPr lang="ru-RU" altLang="ru-RU" b="1" dirty="0">
                <a:latin typeface="Castellar"/>
              </a:rPr>
              <a:t/>
            </a:r>
            <a:br>
              <a:rPr lang="ru-RU" altLang="ru-RU" b="1" dirty="0">
                <a:latin typeface="Castellar"/>
              </a:rPr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54389" y="545584"/>
            <a:ext cx="5747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>
                <a:latin typeface="Castellar"/>
              </a:rPr>
              <a:t>VI. </a:t>
            </a:r>
            <a:r>
              <a:rPr lang="ru-RU" altLang="ru-RU" b="1" dirty="0">
                <a:latin typeface="Castellar"/>
              </a:rPr>
              <a:t>Результаты выпуска </a:t>
            </a:r>
            <a:r>
              <a:rPr lang="ru-RU" altLang="ru-RU" b="1" dirty="0" smtClean="0">
                <a:latin typeface="Castellar"/>
              </a:rPr>
              <a:t>202</a:t>
            </a:r>
            <a:r>
              <a:rPr lang="en-US" altLang="ru-RU" b="1" dirty="0" smtClean="0">
                <a:latin typeface="Castellar"/>
              </a:rPr>
              <a:t>1</a:t>
            </a:r>
            <a:r>
              <a:rPr lang="ru-RU" altLang="ru-RU" b="1" dirty="0" smtClean="0">
                <a:latin typeface="Castellar"/>
              </a:rPr>
              <a:t>-202</a:t>
            </a:r>
            <a:r>
              <a:rPr lang="en-US" altLang="ru-RU" b="1" dirty="0" smtClean="0">
                <a:latin typeface="Castellar"/>
              </a:rPr>
              <a:t>2 </a:t>
            </a:r>
            <a:r>
              <a:rPr lang="ru-RU" altLang="ru-RU" b="1" dirty="0" smtClean="0">
                <a:latin typeface="Castellar"/>
              </a:rPr>
              <a:t>учебного </a:t>
            </a:r>
            <a:r>
              <a:rPr lang="ru-RU" altLang="ru-RU" b="1" dirty="0">
                <a:latin typeface="Castellar"/>
              </a:rPr>
              <a:t>года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564461"/>
              </p:ext>
            </p:extLst>
          </p:nvPr>
        </p:nvGraphicFramePr>
        <p:xfrm>
          <a:off x="5396697" y="1099582"/>
          <a:ext cx="6061165" cy="5674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819">
                  <a:extLst>
                    <a:ext uri="{9D8B030D-6E8A-4147-A177-3AD203B41FA5}">
                      <a16:colId xmlns:a16="http://schemas.microsoft.com/office/drawing/2014/main" val="2053959807"/>
                    </a:ext>
                  </a:extLst>
                </a:gridCol>
                <a:gridCol w="2486826">
                  <a:extLst>
                    <a:ext uri="{9D8B030D-6E8A-4147-A177-3AD203B41FA5}">
                      <a16:colId xmlns:a16="http://schemas.microsoft.com/office/drawing/2014/main" val="3045960634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853859877"/>
                    </a:ext>
                  </a:extLst>
                </a:gridCol>
              </a:tblGrid>
              <a:tr h="2698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Першникова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Варвара Андреевна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речевого развития ООП, 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62551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Полежаева Ольга Дмитриевна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речевого развития ООП, 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083080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Липчук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Евгений Сергеевич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Несформированность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речевого развития,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уровня. АООП вариант 7.2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954720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Мельников Матвей Владимирович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речевого развития ООП, 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718326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Куликов Андрей Евгеньевич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Ротацизм ООП, 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526351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Баклажанский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Иван Романович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речевого развития ООП, 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068878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Моржин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Александр Сергеевич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речевого развития ООП, 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549454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Потехин Артём Романович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речевого развития ООП, 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641567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Брынза Андрей Павлович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Ротацизм ООП, 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45932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Дорофеева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Аделина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Александровна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речевого развития ООП, 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460783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Гущин Михаил Антонович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речевого развития ООП, 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94293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Тилищенко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Ярослав Ильич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речевого развития ООП, 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798158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Тропин Никита Сергеевич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речевого развития ООП, 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649016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Дементьев Владислав Михайлович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Дизартрический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синдром ООП, 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927477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Евдосюк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Лев  Антонович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речевого развития ООП, 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18561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Михайлов Николай Михайлович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Дизартрический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синдром ООП, 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4186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Будайчиева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Ясмин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Таланбековна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ОНР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АООП, НОО вариант 5.1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215863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Ульяновский Мирон Андреевич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ФФНР, АООП, НОО вариант 5.1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452717"/>
                  </a:ext>
                </a:extLst>
              </a:tr>
              <a:tr h="2698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Баленова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Карина Анатольевна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речевого развития ООП, 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324431"/>
                  </a:ext>
                </a:extLst>
              </a:tr>
              <a:tr h="24199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Топоева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Динара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Ченгизовна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речевого развития ООП, 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87928"/>
                  </a:ext>
                </a:extLst>
              </a:tr>
              <a:tr h="3195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Арменьшин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Алексей Иванович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 речевого развития ООП, НОО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05" marR="4160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50272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82239" y="1156485"/>
            <a:ext cx="5530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Учитель-логопед: </a:t>
            </a:r>
            <a:r>
              <a:rPr lang="ru-RU" b="1" u="sng" dirty="0"/>
              <a:t>Белая Кристина Владимировна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7969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5066" y="816429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en-US" altLang="ru-RU" b="1" dirty="0">
                <a:latin typeface="Castellar"/>
              </a:rPr>
              <a:t>VI. </a:t>
            </a:r>
            <a:r>
              <a:rPr lang="ru-RU" altLang="ru-RU" b="1" dirty="0">
                <a:latin typeface="Castellar"/>
              </a:rPr>
              <a:t>Результаты диагностики на конец 202</a:t>
            </a:r>
            <a:r>
              <a:rPr lang="en-US" altLang="ru-RU" b="1" dirty="0">
                <a:latin typeface="Castellar"/>
              </a:rPr>
              <a:t>2 </a:t>
            </a:r>
            <a:r>
              <a:rPr lang="ru-RU" altLang="ru-RU" b="1" dirty="0">
                <a:latin typeface="Castellar"/>
              </a:rPr>
              <a:t>учебного года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0565" y="1323329"/>
            <a:ext cx="6995264" cy="3553097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>
                <a:solidFill>
                  <a:schemeClr val="tx1"/>
                </a:solidFill>
              </a:rPr>
              <a:t>Учитель-логопед: Галайко Алена Михайловна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Старшая группа компенсирующей направленности 22 человека 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</a:rPr>
              <a:t>3 человека </a:t>
            </a:r>
            <a:r>
              <a:rPr lang="ru-RU" dirty="0" smtClean="0">
                <a:solidFill>
                  <a:schemeClr val="tx1"/>
                </a:solidFill>
              </a:rPr>
              <a:t> низкий уровень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</a:rPr>
              <a:t>14 человек </a:t>
            </a:r>
            <a:r>
              <a:rPr lang="ru-RU" dirty="0" smtClean="0">
                <a:solidFill>
                  <a:schemeClr val="tx1"/>
                </a:solidFill>
              </a:rPr>
              <a:t> средне-низким уровень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</a:rPr>
              <a:t>5 человек </a:t>
            </a:r>
            <a:r>
              <a:rPr lang="ru-RU" dirty="0" smtClean="0">
                <a:solidFill>
                  <a:schemeClr val="tx1"/>
                </a:solidFill>
              </a:rPr>
              <a:t> средний уровень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1403" y="1315726"/>
            <a:ext cx="797349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Консультативное направление.</a:t>
            </a:r>
            <a:endParaRPr lang="ru-RU" dirty="0"/>
          </a:p>
          <a:p>
            <a:r>
              <a:rPr lang="ru-RU" dirty="0"/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годовым планом работы, с педагогами детского сада проводились консультации по вопросам планирования работы по развитию речи детей с учётом возрастных норм и лексических тем, оказывалась систематическая помощь воспитателям в организации индивидуальной и групповой работы по развитию речи.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  группе компенсирующей направленности ДОУ оформлены методические стенды (тематические логопедические уголки, правила выполнения артикуляционной гимнастики, правила дыхательной гимнастики) для систематической пропаганды логопедических знаний, приобщения родителей к коррекционно-воспитательной работе по развитию речи ребёнка.       </a:t>
            </a:r>
            <a:r>
              <a:rPr lang="ru-RU" dirty="0"/>
              <a:t/>
            </a:r>
            <a:br>
              <a:rPr lang="ru-RU" dirty="0"/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18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779" y="1512532"/>
            <a:ext cx="113274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Подводя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отметить, что уровень речевого развития 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 заметно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учебный год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над развитием всех компонентов языковой системы у детей с общим недоразвитием речи.  Пересмотреть организацию работы с родителями и продолжить поиск оптимальных форм взаимодействия, повышающих мотивацию родителей в устранении имеющихся нарушений в развитии речи ребёнка и профилактике нарушений. Повышение своего профессионального уровня. Пополнение кабинета играми и пособиями.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3552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436" y="2909455"/>
            <a:ext cx="9171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431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49086"/>
            <a:ext cx="9601196" cy="781353"/>
          </a:xfrm>
        </p:spPr>
        <p:txBody>
          <a:bodyPr>
            <a:noAutofit/>
          </a:bodyPr>
          <a:lstStyle/>
          <a:p>
            <a:pPr algn="ctr"/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городских методических объединениях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5" y="1274605"/>
            <a:ext cx="7759337" cy="4978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400" b="1" dirty="0" smtClean="0"/>
              <a:t>Учитель-логопед</a:t>
            </a:r>
            <a:r>
              <a:rPr lang="ru-RU" altLang="ru-RU" sz="2400" b="1" dirty="0" smtClean="0"/>
              <a:t>: </a:t>
            </a:r>
            <a:r>
              <a:rPr lang="ru-RU" sz="2400" b="1" u="sng" dirty="0" smtClean="0"/>
              <a:t>Белая Кристина Владимировна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Участник ГМО </a:t>
            </a:r>
            <a:r>
              <a:rPr lang="ru-RU" sz="2400" dirty="0">
                <a:solidFill>
                  <a:schemeClr val="tx1"/>
                </a:solidFill>
              </a:rPr>
              <a:t>учителей – логопедов и дефектологов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125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9929078" cy="1609344"/>
          </a:xfrm>
        </p:spPr>
        <p:txBody>
          <a:bodyPr>
            <a:normAutofit/>
          </a:bodyPr>
          <a:lstStyle/>
          <a:p>
            <a:pPr algn="ctr"/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опыта  на различных уровнях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140" y="1519209"/>
            <a:ext cx="7225066" cy="2843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000" b="1" dirty="0">
                <a:solidFill>
                  <a:schemeClr val="tx1"/>
                </a:solidFill>
              </a:rPr>
              <a:t>Учитель-логопед: </a:t>
            </a:r>
            <a:r>
              <a:rPr lang="ru-RU" sz="2000" b="1" dirty="0">
                <a:solidFill>
                  <a:schemeClr val="tx1"/>
                </a:solidFill>
              </a:rPr>
              <a:t>Белая Кристина </a:t>
            </a:r>
            <a:r>
              <a:rPr lang="ru-RU" sz="2000" b="1" dirty="0">
                <a:solidFill>
                  <a:schemeClr val="tx1"/>
                </a:solidFill>
              </a:rPr>
              <a:t>Владимировна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Всероссийская </a:t>
            </a:r>
            <a:r>
              <a:rPr lang="ru-RU" sz="1600" dirty="0">
                <a:solidFill>
                  <a:schemeClr val="tx1"/>
                </a:solidFill>
              </a:rPr>
              <a:t>педагогическая конференция имени </a:t>
            </a:r>
            <a:r>
              <a:rPr lang="ru-RU" sz="1600" dirty="0" err="1">
                <a:solidFill>
                  <a:schemeClr val="tx1"/>
                </a:solidFill>
              </a:rPr>
              <a:t>В.А.Сухомлинского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Тема </a:t>
            </a:r>
            <a:r>
              <a:rPr lang="ru-RU" sz="1600" dirty="0">
                <a:solidFill>
                  <a:schemeClr val="tx1"/>
                </a:solidFill>
              </a:rPr>
              <a:t>выступления «Развитие слоговой структуры слова у детей с ОНР 3 уровня»</a:t>
            </a:r>
          </a:p>
          <a:p>
            <a:r>
              <a:rPr lang="ru-RU" sz="1600" dirty="0" err="1">
                <a:solidFill>
                  <a:schemeClr val="tx1"/>
                </a:solidFill>
              </a:rPr>
              <a:t>Вебинар</a:t>
            </a:r>
            <a:r>
              <a:rPr lang="ru-RU" sz="1600" dirty="0">
                <a:solidFill>
                  <a:schemeClr val="tx1"/>
                </a:solidFill>
              </a:rPr>
              <a:t> «Как быть востребованным педагогом, обучая детей чтению»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3839" y="1645260"/>
            <a:ext cx="2659353" cy="3493963"/>
          </a:xfrm>
          <a:prstGeom prst="rect">
            <a:avLst/>
          </a:prstGeom>
        </p:spPr>
      </p:pic>
      <p:pic>
        <p:nvPicPr>
          <p:cNvPr id="7170" name="Picture 2" descr="https://sun9-13.userapi.com/s/v1/if2/zaGFXPN5_SYlBmg9zipHNAw7tlB0NzYf2j1opfSIPRmYIJ7m4KXrUOqu7K97dc0gAX3WNmrKLtaYj4eMDF75RPTr.jpg?size=745x1080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9" y="3592286"/>
            <a:ext cx="2860766" cy="308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27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5" y="1867988"/>
            <a:ext cx="6831874" cy="1972493"/>
          </a:xfrm>
        </p:spPr>
        <p:txBody>
          <a:bodyPr>
            <a:normAutofit fontScale="55000" lnSpcReduction="20000"/>
          </a:bodyPr>
          <a:lstStyle/>
          <a:p>
            <a:pPr marL="0" indent="0" algn="ctr" fontAlgn="t">
              <a:buNone/>
            </a:pPr>
            <a:r>
              <a:rPr lang="ru-RU" altLang="ru-RU" sz="2600" b="1" dirty="0"/>
              <a:t>Учитель-логопед: Галайко Алена </a:t>
            </a:r>
            <a:r>
              <a:rPr lang="ru-RU" altLang="ru-RU" sz="2600" b="1" dirty="0" smtClean="0"/>
              <a:t>Михайловна</a:t>
            </a:r>
            <a:endParaRPr lang="ru-RU" sz="2600" dirty="0" smtClean="0"/>
          </a:p>
          <a:p>
            <a:pPr fontAlgn="t">
              <a:lnSpc>
                <a:spcPct val="100000"/>
              </a:lnSpc>
            </a:pPr>
            <a:r>
              <a:rPr lang="ru-RU" sz="2600" dirty="0" smtClean="0"/>
              <a:t>Республиканский </a:t>
            </a:r>
            <a:r>
              <a:rPr lang="ru-RU" sz="2600" dirty="0" err="1"/>
              <a:t>вебинар</a:t>
            </a:r>
            <a:r>
              <a:rPr lang="ru-RU" sz="2600" dirty="0"/>
              <a:t> «Современные подходы к сопровождению семьи обучающегося с ограниченными возможностями здоровья в условиях образовательной </a:t>
            </a:r>
            <a:r>
              <a:rPr lang="ru-RU" sz="2600" dirty="0" smtClean="0"/>
              <a:t>организации». С </a:t>
            </a:r>
            <a:r>
              <a:rPr lang="ru-RU" sz="2600" dirty="0"/>
              <a:t>докладом «Сопровождение семьи, воспитывающей ребенка дошкольного возраста с тяжелыми нарушениями речи</a:t>
            </a:r>
            <a:r>
              <a:rPr lang="ru-RU" sz="2600" dirty="0" smtClean="0"/>
              <a:t>»</a:t>
            </a:r>
          </a:p>
          <a:p>
            <a:pPr fontAlgn="t">
              <a:lnSpc>
                <a:spcPct val="100000"/>
              </a:lnSpc>
            </a:pPr>
            <a:r>
              <a:rPr lang="ru-RU" sz="2600" dirty="0" smtClean="0"/>
              <a:t>Республиканский семинар «Технологии социализации детей с ограниченными возможностями здоровья в условиях индивидуального обучения»</a:t>
            </a:r>
          </a:p>
          <a:p>
            <a:pPr fontAlgn="t"/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591" y="1976660"/>
            <a:ext cx="3397357" cy="2360210"/>
          </a:xfrm>
          <a:prstGeom prst="rect">
            <a:avLst/>
          </a:prstGeom>
        </p:spPr>
      </p:pic>
      <p:pic>
        <p:nvPicPr>
          <p:cNvPr id="5122" name="Picture 2" descr="https://sun9-88.userapi.com/s/v1/if2/cfSvuPZVcchJatE-RrG9NnKXFObFlzZZm1sMigfC7vTX_5DRsRxjl4qA08XfbNrKtvwFKxqs99A-cPndLNTqjBq0.jpg?size=1280x970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04" y="3621303"/>
            <a:ext cx="4062550" cy="30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7646" y="950464"/>
            <a:ext cx="10737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опыта  на различных уровнях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46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7391" y="785078"/>
            <a:ext cx="8374598" cy="586522"/>
          </a:xfrm>
        </p:spPr>
        <p:txBody>
          <a:bodyPr>
            <a:normAutofit/>
          </a:bodyPr>
          <a:lstStyle/>
          <a:p>
            <a:pPr algn="ctr"/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23" y="2037807"/>
            <a:ext cx="5878286" cy="233825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000" b="1" dirty="0"/>
              <a:t>Учитель-логопед: </a:t>
            </a:r>
            <a:r>
              <a:rPr lang="ru-RU" sz="2000" b="1" u="sng" dirty="0"/>
              <a:t>Белая Кристина </a:t>
            </a:r>
            <a:r>
              <a:rPr lang="ru-RU" sz="2000" b="1" u="sng" dirty="0" smtClean="0"/>
              <a:t>Владимировна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/>
              <a:t> «Логопедический массаж как средство коррекции тяжелых нарушений речи детей»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s://sun9-14.userapi.com/s/v1/if2/XV8CEAOyaRCCTm21J7dzDGkOzfcKGXe8wLjxX7frRHo3i7coDeOrQoDW9t9i7eJk4FQ8SeIbnpGjN90R5HcYEHli.jpg?size=1280x96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49" y="2220685"/>
            <a:ext cx="5451566" cy="408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74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294224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>
                <a:solidFill>
                  <a:schemeClr val="tx1"/>
                </a:solidFill>
              </a:rPr>
              <a:t>Учитель-логопед: Галайко Алена </a:t>
            </a:r>
            <a:r>
              <a:rPr lang="ru-RU" altLang="ru-RU" b="1" dirty="0" smtClean="0">
                <a:solidFill>
                  <a:schemeClr val="tx1"/>
                </a:solidFill>
              </a:rPr>
              <a:t>Михайловна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Аттестация </a:t>
            </a:r>
            <a:r>
              <a:rPr lang="ru-RU" dirty="0">
                <a:solidFill>
                  <a:schemeClr val="tx1"/>
                </a:solidFill>
              </a:rPr>
              <a:t>на ВКК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7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988" y="536882"/>
            <a:ext cx="9772325" cy="926157"/>
          </a:xfrm>
        </p:spPr>
        <p:txBody>
          <a:bodyPr>
            <a:noAutofit/>
          </a:bodyPr>
          <a:lstStyle/>
          <a:p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профессиональных конкурсах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018" y="2429690"/>
            <a:ext cx="6676428" cy="257338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>
                <a:solidFill>
                  <a:schemeClr val="tx1"/>
                </a:solidFill>
              </a:rPr>
              <a:t>Учитель-логопед: </a:t>
            </a:r>
            <a:r>
              <a:rPr lang="ru-RU" b="1" u="sng" dirty="0">
                <a:solidFill>
                  <a:schemeClr val="tx1"/>
                </a:solidFill>
              </a:rPr>
              <a:t>Белая Кристина </a:t>
            </a:r>
            <a:r>
              <a:rPr lang="ru-RU" b="1" u="sng" dirty="0" smtClean="0">
                <a:solidFill>
                  <a:schemeClr val="tx1"/>
                </a:solidFill>
              </a:rPr>
              <a:t>Владимировна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Муниципальный конкурс электронных методических материалов «ИКТ-технологии в образовательной деятельности ДОО» в номинации «Лучшая мультимедийная презентация для родителей» 1 место</a:t>
            </a:r>
          </a:p>
          <a:p>
            <a:pPr marL="0" indent="0" algn="ctr">
              <a:buNone/>
            </a:pPr>
            <a:endParaRPr lang="ru-RU" b="1" u="sng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2" y="2116181"/>
            <a:ext cx="3775167" cy="45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38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профессиональных конкурсах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683" y="2206623"/>
            <a:ext cx="6302934" cy="29793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ru-RU" sz="1600" b="1" dirty="0">
                <a:solidFill>
                  <a:schemeClr val="tx1"/>
                </a:solidFill>
              </a:rPr>
              <a:t>Учитель-логопед: Галайко Алена 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Михайловна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Муниципальный заочный конкурс «Профессиональный калейдоскоп» в номинации «Дополнительные общеразвивающие программы (для детей с ОВЗ)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Всероссийский конкурс «Педагогические инновации в образовании» Конкурсная работа: Организованная образовательная деятельность по развитию речи с использованием игровых </a:t>
            </a:r>
            <a:r>
              <a:rPr lang="ru-RU" dirty="0" err="1" smtClean="0">
                <a:solidFill>
                  <a:schemeClr val="tx1"/>
                </a:solidFill>
              </a:rPr>
              <a:t>изоритмических</a:t>
            </a:r>
            <a:r>
              <a:rPr lang="ru-RU" dirty="0" smtClean="0">
                <a:solidFill>
                  <a:schemeClr val="tx1"/>
                </a:solidFill>
              </a:rPr>
              <a:t> упражнений «Чудо – пейзаж» в старшей группе компенсирующей направленности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https://sun9-51.userapi.com/s/v1/if2/V7Kx3Jnjk8KeDdR1cmXUwCf7x-CkhxjbnTxw22inpkkONaTttR4Lhs7WXqeQj7DigP6vJDH8KkzHCHj7ZLKjJXXA.jpg?size=607x108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9" t="4486" r="4676" b="4998"/>
          <a:stretch/>
        </p:blipFill>
        <p:spPr bwMode="auto">
          <a:xfrm>
            <a:off x="9529621" y="1827801"/>
            <a:ext cx="2473073" cy="335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13.userapi.com/s/v1/if2/JUon7XiKSRaSU9c1C_GPx8XtbHoYZJxhXg-oS9KrFZsqzCQydrIub13dT_KaCXqlAVsd6dGCAx9AK5XqrGY8FtR2.jpg?size=607x1080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t="7039" b="8225"/>
          <a:stretch/>
        </p:blipFill>
        <p:spPr bwMode="auto">
          <a:xfrm>
            <a:off x="6570617" y="2517296"/>
            <a:ext cx="2860766" cy="39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6728678" cy="1500922"/>
          </a:xfrm>
        </p:spPr>
        <p:txBody>
          <a:bodyPr>
            <a:norm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9" y="2139441"/>
            <a:ext cx="5434149" cy="3046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b="1" dirty="0"/>
              <a:t>Учитель-логопед: </a:t>
            </a:r>
            <a:r>
              <a:rPr lang="ru-RU" b="1" u="sng" dirty="0"/>
              <a:t>Белая Кристина </a:t>
            </a:r>
            <a:r>
              <a:rPr lang="ru-RU" b="1" u="sng" dirty="0" smtClean="0"/>
              <a:t>Владимировна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Всероссийский конкурс для детей и молодежи «Моё любимое стихотворение» Название работы» «Скоро в школу я пойду» 1 место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Всероссийский конкурс для детей и </a:t>
            </a:r>
            <a:r>
              <a:rPr lang="ru-RU" dirty="0" smtClean="0"/>
              <a:t>молодежи «Творчество и интеллект»  1 место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Конкурс «Арлекин» 1 место</a:t>
            </a:r>
          </a:p>
          <a:p>
            <a:pPr marL="0" indent="0">
              <a:buNone/>
            </a:pPr>
            <a:endParaRPr lang="ru-RU" b="1" u="sng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0789" y="1050427"/>
            <a:ext cx="962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chemeClr val="bg1"/>
                </a:solidFill>
                <a:latin typeface="Castellar"/>
              </a:rPr>
              <a:t>V. </a:t>
            </a:r>
            <a:r>
              <a:rPr lang="ru-RU" altLang="ru-RU" sz="2800" b="1" dirty="0">
                <a:solidFill>
                  <a:schemeClr val="bg1"/>
                </a:solidFill>
                <a:latin typeface="Castellar"/>
              </a:rPr>
              <a:t>Участие воспитанников в детских конкурсах</a:t>
            </a:r>
            <a:endParaRPr lang="ru-RU" altLang="ru-RU" sz="2800" b="1" dirty="0">
              <a:solidFill>
                <a:schemeClr val="bg1"/>
              </a:solidFill>
              <a:latin typeface="Castellar"/>
            </a:endParaRPr>
          </a:p>
        </p:txBody>
      </p:sp>
      <p:pic>
        <p:nvPicPr>
          <p:cNvPr id="8194" name="Picture 2" descr="https://sun9-2.userapi.com/s/v1/if2/WeqoYV891_lMalDJs6373NecUqCZ7qf0Lxd7hGJT8Rc7uBlXY8rOq4qoHzpbt6JPdN4QGwo9kW-R_zs1R1SbhK2s.jpg?size=816x108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328" y="2009434"/>
            <a:ext cx="2390503" cy="322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70.userapi.com/s/v1/if2/XD27nxIdS08D6APNogajkOOeftYW04ExhRgtGDKuQWL1j4uf3gvabd6Zx666X7bSW4swLxt3m36EFUmUj5PbUEXm.jpg?size=752x1080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19" y="4087563"/>
            <a:ext cx="2295227" cy="277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61.userapi.com/s/v1/if2/BzD8Y_zx4kXl8SM005cFdS2A7092GEXD0wfNDssXyB1cNUTN2SVK6doOHpYrjOLsnDjllJUkVEOwLtj6yxZdTloH.jpg?size=1280x960&amp;quality=95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73977" y="3021443"/>
            <a:ext cx="3064022" cy="252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03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705</TotalTime>
  <Words>790</Words>
  <Application>Microsoft Office PowerPoint</Application>
  <PresentationFormat>Широкоэкранный</PresentationFormat>
  <Paragraphs>126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Castellar</vt:lpstr>
      <vt:lpstr>Corbel</vt:lpstr>
      <vt:lpstr>Gill Sans MT</vt:lpstr>
      <vt:lpstr>Times New Roman</vt:lpstr>
      <vt:lpstr>Wingdings 2</vt:lpstr>
      <vt:lpstr>Дивиденд</vt:lpstr>
      <vt:lpstr>Отчёт о проделанной работе за 2021-2022 учебный год </vt:lpstr>
      <vt:lpstr>I. Участие в городских методических объединениях</vt:lpstr>
      <vt:lpstr>II. Обобщение и распространение опыта  на различных уровнях </vt:lpstr>
      <vt:lpstr>Презентация PowerPoint</vt:lpstr>
      <vt:lpstr>III. Повышение квалификации</vt:lpstr>
      <vt:lpstr>III. Повышение квалификации</vt:lpstr>
      <vt:lpstr>IV. Участие в профессиональных конкурсах.</vt:lpstr>
      <vt:lpstr>IV. Участие в профессиональных конкурсах</vt:lpstr>
      <vt:lpstr> </vt:lpstr>
      <vt:lpstr>V. Участие воспитанников в детских конкурсах </vt:lpstr>
      <vt:lpstr>VII. Награды и поощрения </vt:lpstr>
      <vt:lpstr>Презентация PowerPoint</vt:lpstr>
      <vt:lpstr> </vt:lpstr>
      <vt:lpstr> VI. Результаты диагностики на конец 2022 учебного года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проделанной работе за 2020-2021 учебный год</dc:title>
  <dc:creator>Home</dc:creator>
  <cp:lastModifiedBy>RePack by Diakov</cp:lastModifiedBy>
  <cp:revision>46</cp:revision>
  <dcterms:created xsi:type="dcterms:W3CDTF">2021-05-21T01:10:27Z</dcterms:created>
  <dcterms:modified xsi:type="dcterms:W3CDTF">2022-05-23T06:12:02Z</dcterms:modified>
</cp:coreProperties>
</file>