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D09426-2E36-443C-A90F-01F202FA34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Отчет о работе учителя-логопеда за 2021-2022 учебный год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53597D2-4064-4835-BD10-EAF1F5D0E2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/>
              <a:t>Выполнил: Белая Е.М. МБДОУ д/с №16 </a:t>
            </a:r>
          </a:p>
        </p:txBody>
      </p:sp>
    </p:spTree>
    <p:extLst>
      <p:ext uri="{BB962C8B-B14F-4D97-AF65-F5344CB8AC3E}">
        <p14:creationId xmlns:p14="http://schemas.microsoft.com/office/powerpoint/2010/main" val="649701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F80DA1-C179-47E7-9C21-830E396FA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План работы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7F6D6FA-BD89-4F01-BB29-1D625CE97E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b="1" dirty="0"/>
              <a:t>Цель:</a:t>
            </a:r>
            <a:r>
              <a:rPr lang="ru-RU" dirty="0"/>
              <a:t> создание условий для коррекции и профилактики речевых нарушений детей, полноценного проживания ребенком дошкольного детства.</a:t>
            </a:r>
          </a:p>
          <a:p>
            <a:pPr marL="0" indent="0">
              <a:buNone/>
            </a:pPr>
            <a:r>
              <a:rPr lang="ru-RU" b="1" dirty="0"/>
              <a:t>Задачи:</a:t>
            </a:r>
            <a:endParaRPr lang="ru-RU" dirty="0"/>
          </a:p>
          <a:p>
            <a:pPr lvl="0"/>
            <a:r>
              <a:rPr lang="ru-RU" dirty="0"/>
              <a:t>Обеспечить общее развитие дошкольников с нарушениями речевого развития, коррекцию их психофизического и речевого развития.</a:t>
            </a:r>
          </a:p>
          <a:p>
            <a:pPr lvl="0"/>
            <a:r>
              <a:rPr lang="ru-RU" dirty="0"/>
              <a:t>Обеспечить поддержку семьи и повышение родительской компетентности в вопросах развития и образования детей с нарушениями речи, создать условия для использования единых подходов к воспитанию детей в условиях семьи и ДОО.</a:t>
            </a:r>
          </a:p>
          <a:p>
            <a:pPr lvl="0"/>
            <a:r>
              <a:rPr lang="ru-RU" dirty="0"/>
              <a:t>Способствовать формированию у педагогических работников ДОО умений и навыков в области применения специальных методов и приёмов оказания помощи детям, имеющим отклонения и нарушения в речевом развитии.</a:t>
            </a:r>
          </a:p>
          <a:p>
            <a:pPr lvl="0"/>
            <a:r>
              <a:rPr lang="ru-RU" dirty="0"/>
              <a:t>Повысить качество коррекционно-развивающей работы через индивидуализацию образования и создание социальной ситуации развития детей.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7701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693B4F-488B-4E4D-B069-38918B8D9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Диагностическая работа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389C86F-FE47-404F-B763-8FE207A69A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6363" y="1275127"/>
            <a:ext cx="9725637" cy="558287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Запланировано: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Выполнено: </a:t>
            </a:r>
          </a:p>
          <a:p>
            <a:pPr>
              <a:buAutoNum type="arabicPeriod"/>
            </a:pPr>
            <a:r>
              <a:rPr lang="ru-RU" dirty="0"/>
              <a:t>Обследовано 30 детей. В сентябре выявлено ВУ – 2 ребенка, ВСУ – 5 детей, СУ – 12 детей, НСУ – 9 детей , НУ – 2 ребенка. В мае: ВУ – 6 детей, ВСУ – 15 детей, СУ – 8 детей, НУ – 1 ребенок.</a:t>
            </a:r>
          </a:p>
          <a:p>
            <a:pPr>
              <a:buAutoNum type="arabicPeriod"/>
            </a:pPr>
            <a:r>
              <a:rPr lang="ru-RU" dirty="0"/>
              <a:t>Обследовано 24 ребенка 5-6 лет, из них 2 ребенка переведены в группу компенсирующей направленности на место выбывших. Обследовано 26 детей 3-4 лет.</a:t>
            </a:r>
          </a:p>
          <a:p>
            <a:pPr>
              <a:buAutoNum type="arabicPeriod"/>
            </a:pPr>
            <a:r>
              <a:rPr lang="ru-RU" dirty="0"/>
              <a:t>В рамках консультационного пункта не было обращений родителей неорганизованных детей, проживающих в прикрепленном микрорайоне.</a:t>
            </a:r>
          </a:p>
        </p:txBody>
      </p:sp>
      <p:graphicFrame>
        <p:nvGraphicFramePr>
          <p:cNvPr id="8" name="Объект 3">
            <a:extLst>
              <a:ext uri="{FF2B5EF4-FFF2-40B4-BE49-F238E27FC236}">
                <a16:creationId xmlns:a16="http://schemas.microsoft.com/office/drawing/2014/main" id="{CDB1BF63-E54D-4139-ADCE-F994CCEF8A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6888234"/>
              </p:ext>
            </p:extLst>
          </p:nvPr>
        </p:nvGraphicFramePr>
        <p:xfrm>
          <a:off x="2692866" y="1600200"/>
          <a:ext cx="8811745" cy="256912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71611">
                  <a:extLst>
                    <a:ext uri="{9D8B030D-6E8A-4147-A177-3AD203B41FA5}">
                      <a16:colId xmlns:a16="http://schemas.microsoft.com/office/drawing/2014/main" val="2438643352"/>
                    </a:ext>
                  </a:extLst>
                </a:gridCol>
                <a:gridCol w="4176848">
                  <a:extLst>
                    <a:ext uri="{9D8B030D-6E8A-4147-A177-3AD203B41FA5}">
                      <a16:colId xmlns:a16="http://schemas.microsoft.com/office/drawing/2014/main" val="499701593"/>
                    </a:ext>
                  </a:extLst>
                </a:gridCol>
                <a:gridCol w="1262766">
                  <a:extLst>
                    <a:ext uri="{9D8B030D-6E8A-4147-A177-3AD203B41FA5}">
                      <a16:colId xmlns:a16="http://schemas.microsoft.com/office/drawing/2014/main" val="2616771124"/>
                    </a:ext>
                  </a:extLst>
                </a:gridCol>
                <a:gridCol w="3000520">
                  <a:extLst>
                    <a:ext uri="{9D8B030D-6E8A-4147-A177-3AD203B41FA5}">
                      <a16:colId xmlns:a16="http://schemas.microsoft.com/office/drawing/2014/main" val="4053062844"/>
                    </a:ext>
                  </a:extLst>
                </a:gridCol>
              </a:tblGrid>
              <a:tr h="2569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№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Содержание работы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Сроки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Обеспечение деятельности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3584031"/>
                  </a:ext>
                </a:extLst>
              </a:tr>
              <a:tr h="7707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Логопедическое обследование детей 5-6 лет групп компенсирующей направленности, определение особенностей речевого, психомоторного, общего развития детей.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01.09.-17.09.2021;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май - июнь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Речевые карты, диагностический материал, речевой профиль группы, мониторинг динамики речевого развития детей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6417908"/>
                  </a:ext>
                </a:extLst>
              </a:tr>
              <a:tr h="8991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Профилактическая работа. Выявление детей с нарушениями речи (обследование детей общеразвивающих групп). Направление детей на консультацию к неврологу, психиатру, ортодонту, отоларингологу 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09.2021 – 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5-6 лет;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04.2022 – 3-4 года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Журнал первичного обследования речи детей ДОО,  диагностический материал, протокол обследования.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9707823"/>
                  </a:ext>
                </a:extLst>
              </a:tr>
              <a:tr h="6422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Диагностическое логопедическое обследование детей по запросу родителей и в рамках консультационного пункта ДОО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- май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Протокол логопедического обследования, журнал учета консультирования родителей.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88003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5480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C908D4-9FB4-4390-B671-22869861B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3693" y="624110"/>
            <a:ext cx="10024844" cy="592294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Коррекционно-развивающая работа с детьми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6E44F93-FDDA-4C0D-A129-0DA205C4B1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8975" y="1359016"/>
            <a:ext cx="9583024" cy="564159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Запланировано: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Выполнено: </a:t>
            </a:r>
          </a:p>
          <a:p>
            <a:pPr>
              <a:buAutoNum type="arabicPeriod"/>
            </a:pPr>
            <a:r>
              <a:rPr lang="ru-RU" dirty="0"/>
              <a:t>Внесены изменения в РУП в августе. В течение учебного года проведено 35 занятий по ОГ, занятия по РР проводились воспитателями групп (с целью выделения времени для индивидуальной работы логопеда с детьми).</a:t>
            </a:r>
          </a:p>
          <a:p>
            <a:pPr>
              <a:buAutoNum type="arabicPeriod"/>
            </a:pPr>
            <a:r>
              <a:rPr lang="ru-RU" dirty="0"/>
              <a:t>Разработаны индивидуальные планы на 3 периода обучения, занятия с детьми проводились в течение года в соответствие с циклограммой рабочего времени и расписанием индивидуальных занятий с детьми. В индивидуальные тетради детей вносились рекомендации по коррекции звукопроизношения, фонематического слуха и слоговой структуры слова. Упражнения по развитию фонематического восприятия и подготовке к обучению грамоте представлены в отдельных папках формата А5 на каждого ребенка.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A3E8E39A-FA4C-4EFE-A4FE-B09DE93EE9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9914342"/>
              </p:ext>
            </p:extLst>
          </p:nvPr>
        </p:nvGraphicFramePr>
        <p:xfrm>
          <a:off x="2608976" y="1603135"/>
          <a:ext cx="9583023" cy="20802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42308">
                  <a:extLst>
                    <a:ext uri="{9D8B030D-6E8A-4147-A177-3AD203B41FA5}">
                      <a16:colId xmlns:a16="http://schemas.microsoft.com/office/drawing/2014/main" val="1677408349"/>
                    </a:ext>
                  </a:extLst>
                </a:gridCol>
                <a:gridCol w="4297472">
                  <a:extLst>
                    <a:ext uri="{9D8B030D-6E8A-4147-A177-3AD203B41FA5}">
                      <a16:colId xmlns:a16="http://schemas.microsoft.com/office/drawing/2014/main" val="327714636"/>
                    </a:ext>
                  </a:extLst>
                </a:gridCol>
                <a:gridCol w="1166070">
                  <a:extLst>
                    <a:ext uri="{9D8B030D-6E8A-4147-A177-3AD203B41FA5}">
                      <a16:colId xmlns:a16="http://schemas.microsoft.com/office/drawing/2014/main" val="3450675478"/>
                    </a:ext>
                  </a:extLst>
                </a:gridCol>
                <a:gridCol w="3677173">
                  <a:extLst>
                    <a:ext uri="{9D8B030D-6E8A-4147-A177-3AD203B41FA5}">
                      <a16:colId xmlns:a16="http://schemas.microsoft.com/office/drawing/2014/main" val="2535296494"/>
                    </a:ext>
                  </a:extLst>
                </a:gridCol>
              </a:tblGrid>
              <a:tr h="1143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№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Содержание работы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Сроки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Обеспечение деятельности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41807204"/>
                  </a:ext>
                </a:extLst>
              </a:tr>
              <a:tr h="5848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1.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Организация фронтальной логопедической организованной образовательной деятельности по формированию правильного звукопроизношения и развитию фонематических процессов у детей с ТНР 5-6 лет (групп компенсирующей направленности).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20.09.2021-31.05.2022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Календарно-тематическое планирование организованной образовательной деятельности, конспекты мероприятий.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7651926"/>
                  </a:ext>
                </a:extLst>
              </a:tr>
              <a:tr h="4883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2.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Индивидуально-подгрупповая коррекционная логопедическая  организованная образовательная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деятельность с детьми групп компенсирующей направленности для детей с ТНР 5-6 лет.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20.09.2021-31.05.2022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Индивидуальный план коррекционно-развивающей работы с ребенком на год; ежедневное планирование индивидуальной, подгрупповой логопедической ООД, учет посещаемости детьми индивидуальных/подгрупповых занятий; индивидуальные тетради детей.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033576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4633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170BBA-9D17-4EC9-BA2D-C539C6280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254995"/>
            <a:ext cx="8911687" cy="516793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Организационно-методическая работа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4FB00D9-38BD-4E76-B490-D883E9DF3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2866" y="771788"/>
            <a:ext cx="9499134" cy="6086212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Запланировано: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Выполнено:</a:t>
            </a:r>
          </a:p>
          <a:p>
            <a:pPr>
              <a:buAutoNum type="arabicPeriod"/>
            </a:pPr>
            <a:r>
              <a:rPr lang="ru-RU" dirty="0"/>
              <a:t>Введено в группы 2 ребенка, которым исполнилось 5 лет осенью.</a:t>
            </a:r>
          </a:p>
          <a:p>
            <a:pPr>
              <a:buAutoNum type="arabicPeriod"/>
            </a:pPr>
            <a:r>
              <a:rPr lang="ru-RU" dirty="0"/>
              <a:t>Составлена РУП для детей старшего возраста. Дети обследованы и на каждого написано логопедическое заключение и составлен индивидуальный план работы.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55BBAB81-95A3-47D9-9465-FFC1BE89BD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8846546"/>
              </p:ext>
            </p:extLst>
          </p:nvPr>
        </p:nvGraphicFramePr>
        <p:xfrm>
          <a:off x="2800394" y="1096931"/>
          <a:ext cx="9391606" cy="29260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87532">
                  <a:extLst>
                    <a:ext uri="{9D8B030D-6E8A-4147-A177-3AD203B41FA5}">
                      <a16:colId xmlns:a16="http://schemas.microsoft.com/office/drawing/2014/main" val="802670370"/>
                    </a:ext>
                  </a:extLst>
                </a:gridCol>
                <a:gridCol w="7207160">
                  <a:extLst>
                    <a:ext uri="{9D8B030D-6E8A-4147-A177-3AD203B41FA5}">
                      <a16:colId xmlns:a16="http://schemas.microsoft.com/office/drawing/2014/main" val="525262065"/>
                    </a:ext>
                  </a:extLst>
                </a:gridCol>
                <a:gridCol w="1696914">
                  <a:extLst>
                    <a:ext uri="{9D8B030D-6E8A-4147-A177-3AD203B41FA5}">
                      <a16:colId xmlns:a16="http://schemas.microsoft.com/office/drawing/2014/main" val="1038393586"/>
                    </a:ext>
                  </a:extLst>
                </a:gridCol>
              </a:tblGrid>
              <a:tr h="1428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№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Содержание работы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Сроки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7630084"/>
                  </a:ext>
                </a:extLst>
              </a:tr>
              <a:tr h="1447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Направление детей 5 лет на ТПМПК (заполнение протоколов обследования в ППк, подготовка списков детей, заполнение индивидуального пакета документов детей).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август – сентябрь 2021 (далее по запросу)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85783566"/>
                  </a:ext>
                </a:extLst>
              </a:tr>
              <a:tr h="1447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Составление рабочей учебной программы фронтальной ООД, годового плана работы учителя-логопеда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август 2021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23911662"/>
                  </a:ext>
                </a:extLst>
              </a:tr>
              <a:tr h="1447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Заполнение индивидуальных речевых карт детей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сентябрь  2021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3173567"/>
                  </a:ext>
                </a:extLst>
              </a:tr>
              <a:tr h="1447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Составление планов индивидуальной работы с детьми на год по итогам диагностического обследования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сентябрь  2021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7021249"/>
                  </a:ext>
                </a:extLst>
              </a:tr>
              <a:tr h="3187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Составление циклограммы рабочего времени, регламента фронтальной  логопедической ООД на год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сентябрь 2021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46036320"/>
                  </a:ext>
                </a:extLst>
              </a:tr>
              <a:tr h="3187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Составление  регламента  индивидуально-подгрупповой логопедической ООД на квартал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сентябрь, ноябрь 2021, февраль 2022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04423793"/>
                  </a:ext>
                </a:extLst>
              </a:tr>
              <a:tr h="2152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Планирование и подготовка к логопедической фронтальной, подгрупповой, индивидуальной ООД, заполнение журнала учета посещаемости детьми индивидуальных логопедических занятий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20.09.2021-31.05.2022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855588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2874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F78BF2-FCA2-475D-8CB9-F43371077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8525" y="624110"/>
            <a:ext cx="9466087" cy="609072"/>
          </a:xfrm>
        </p:spPr>
        <p:txBody>
          <a:bodyPr>
            <a:normAutofit fontScale="90000"/>
          </a:bodyPr>
          <a:lstStyle/>
          <a:p>
            <a:r>
              <a:rPr lang="x-none" b="1" dirty="0"/>
              <a:t>Работа с педагогами ДОО</a:t>
            </a:r>
            <a:r>
              <a:rPr lang="ru-RU" b="1" dirty="0"/>
              <a:t> в течение года</a:t>
            </a:r>
            <a:br>
              <a:rPr lang="ru-RU" b="1" dirty="0"/>
            </a:b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5A07B4D9-01B5-4092-91EB-747B01E585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61314" y="1429337"/>
            <a:ext cx="7558480" cy="5453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648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740E94-9DF5-4AB7-8788-2FA4D42D7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Повышение профессиональной компетентности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6CDAC044-0313-4318-9C71-1BFAA32170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429405"/>
              </p:ext>
            </p:extLst>
          </p:nvPr>
        </p:nvGraphicFramePr>
        <p:xfrm>
          <a:off x="2818700" y="1845577"/>
          <a:ext cx="9286613" cy="344822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99804">
                  <a:extLst>
                    <a:ext uri="{9D8B030D-6E8A-4147-A177-3AD203B41FA5}">
                      <a16:colId xmlns:a16="http://schemas.microsoft.com/office/drawing/2014/main" val="479270235"/>
                    </a:ext>
                  </a:extLst>
                </a:gridCol>
                <a:gridCol w="7327644">
                  <a:extLst>
                    <a:ext uri="{9D8B030D-6E8A-4147-A177-3AD203B41FA5}">
                      <a16:colId xmlns:a16="http://schemas.microsoft.com/office/drawing/2014/main" val="826937835"/>
                    </a:ext>
                  </a:extLst>
                </a:gridCol>
                <a:gridCol w="1459165">
                  <a:extLst>
                    <a:ext uri="{9D8B030D-6E8A-4147-A177-3AD203B41FA5}">
                      <a16:colId xmlns:a16="http://schemas.microsoft.com/office/drawing/2014/main" val="4274575288"/>
                    </a:ext>
                  </a:extLst>
                </a:gridCol>
              </a:tblGrid>
              <a:tr h="2898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 Black" panose="020B0A04020102020204" pitchFamily="34" charset="0"/>
                        </a:rPr>
                        <a:t>№</a:t>
                      </a:r>
                      <a:endParaRPr lang="ru-RU" sz="11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 Black" panose="020B0A04020102020204" pitchFamily="34" charset="0"/>
                        </a:rPr>
                        <a:t>Содержание работы</a:t>
                      </a:r>
                      <a:endParaRPr lang="ru-RU" sz="11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 Black" panose="020B0A04020102020204" pitchFamily="34" charset="0"/>
                        </a:rPr>
                        <a:t>Сроки</a:t>
                      </a:r>
                      <a:endParaRPr lang="ru-RU" sz="11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30033910"/>
                  </a:ext>
                </a:extLst>
              </a:tr>
              <a:tr h="5796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 Black" panose="020B0A04020102020204" pitchFamily="34" charset="0"/>
                        </a:rPr>
                        <a:t>1.</a:t>
                      </a:r>
                      <a:endParaRPr lang="ru-RU" sz="11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Публикация научной статьи «Специфические принципы и подходы воспитания и обучения дошкольников с дизартрией» в журнале «Поиск»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№3 (76) 2021г.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15440144"/>
                  </a:ext>
                </a:extLst>
              </a:tr>
              <a:tr h="5483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 Black" panose="020B0A04020102020204" pitchFamily="34" charset="0"/>
                        </a:rPr>
                        <a:t>2. </a:t>
                      </a:r>
                      <a:endParaRPr lang="ru-RU" sz="11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 Black" panose="020B0A04020102020204" pitchFamily="34" charset="0"/>
                        </a:rPr>
                        <a:t>Выступление на республиканской конференции работников образования «Специфические принципы и подходы в воспитании и обучении детей с дизартрией» (дистанционный режим)</a:t>
                      </a:r>
                      <a:endParaRPr lang="ru-RU" sz="11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 Black" panose="020B0A04020102020204" pitchFamily="34" charset="0"/>
                        </a:rPr>
                        <a:t>Август </a:t>
                      </a:r>
                      <a:endParaRPr lang="ru-RU" sz="11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28514627"/>
                  </a:ext>
                </a:extLst>
              </a:tr>
              <a:tr h="3343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 Black" panose="020B0A04020102020204" pitchFamily="34" charset="0"/>
                        </a:rPr>
                        <a:t>3.</a:t>
                      </a:r>
                      <a:endParaRPr lang="ru-RU" sz="11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Член жюри муниципального  конкурса «ИКТ технологии в дошкольном образовании»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r>
                        <a:rPr lang="ru-RU" sz="1100" dirty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21.01.2022-21.02.2022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65952995"/>
                  </a:ext>
                </a:extLst>
              </a:tr>
              <a:tr h="3022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 Black" panose="020B0A04020102020204" pitchFamily="34" charset="0"/>
                        </a:rPr>
                        <a:t>4.</a:t>
                      </a:r>
                      <a:endParaRPr lang="ru-RU" sz="11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Победитель конкурса на уровне ДОО «Лучший сайт педагога ДОО»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Arial Black" panose="020B0A04020102020204" pitchFamily="34" charset="0"/>
                        </a:rPr>
                        <a:t>Апрель 2022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5984114"/>
                  </a:ext>
                </a:extLst>
              </a:tr>
              <a:tr h="4437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 Black" panose="020B0A04020102020204" pitchFamily="34" charset="0"/>
                        </a:rPr>
                        <a:t>5.</a:t>
                      </a:r>
                      <a:endParaRPr lang="ru-RU" sz="11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Призовое место (2е) и приз зрительских симпатий жителей города присвоен воспитаннице в муниципальном конкурсе «Хрустальный ключик» номинации </a:t>
                      </a:r>
                      <a:r>
                        <a:rPr lang="ru-RU" sz="1100" dirty="0" err="1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АБВГДейка</a:t>
                      </a:r>
                      <a:r>
                        <a:rPr lang="ru-RU" sz="1100" dirty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(5-6 лет)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Arial Black" panose="020B0A04020102020204" pitchFamily="34" charset="0"/>
                        </a:rPr>
                        <a:t>Апрель 2022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04903599"/>
                  </a:ext>
                </a:extLst>
              </a:tr>
              <a:tr h="3103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 Black" panose="020B0A04020102020204" pitchFamily="34" charset="0"/>
                        </a:rPr>
                        <a:t>6.</a:t>
                      </a:r>
                      <a:endParaRPr lang="ru-RU" sz="11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Рукодитель</a:t>
                      </a:r>
                      <a:r>
                        <a:rPr lang="ru-RU" sz="1100" dirty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практики студента магистратуры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Март 2022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88368367"/>
                  </a:ext>
                </a:extLst>
              </a:tr>
              <a:tr h="5796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 Black" panose="020B0A04020102020204" pitchFamily="34" charset="0"/>
                        </a:rPr>
                        <a:t>7. </a:t>
                      </a:r>
                      <a:endParaRPr lang="ru-RU" sz="11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 Black" panose="020B0A04020102020204" pitchFamily="34" charset="0"/>
                        </a:rPr>
                        <a:t>Окончание магистратуры  по направлению «Логопедическое сопровождение лиц с нарушением речи» (красный диплом)</a:t>
                      </a:r>
                      <a:endParaRPr lang="ru-RU" sz="11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Декабрь 2021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62073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5319765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90</TotalTime>
  <Words>883</Words>
  <Application>Microsoft Office PowerPoint</Application>
  <PresentationFormat>Широкоэкранный</PresentationFormat>
  <Paragraphs>129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Arial Black</vt:lpstr>
      <vt:lpstr>Calibri</vt:lpstr>
      <vt:lpstr>Century Gothic</vt:lpstr>
      <vt:lpstr>Times New Roman</vt:lpstr>
      <vt:lpstr>Wingdings 3</vt:lpstr>
      <vt:lpstr>Легкий дым</vt:lpstr>
      <vt:lpstr>Отчет о работе учителя-логопеда за 2021-2022 учебный год</vt:lpstr>
      <vt:lpstr>План работы </vt:lpstr>
      <vt:lpstr>Диагностическая работа</vt:lpstr>
      <vt:lpstr>Коррекционно-развивающая работа с детьми </vt:lpstr>
      <vt:lpstr>Организационно-методическая работа </vt:lpstr>
      <vt:lpstr>Работа с педагогами ДОО в течение года </vt:lpstr>
      <vt:lpstr>Повышение профессиональной компетентности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 работе учителя-логопеда за 2021-2022 учебный год</dc:title>
  <dc:creator>ПК</dc:creator>
  <cp:lastModifiedBy>ПК</cp:lastModifiedBy>
  <cp:revision>10</cp:revision>
  <dcterms:created xsi:type="dcterms:W3CDTF">2022-05-21T16:57:24Z</dcterms:created>
  <dcterms:modified xsi:type="dcterms:W3CDTF">2022-05-22T15:25:15Z</dcterms:modified>
</cp:coreProperties>
</file>