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21a63dd52151ce89" providerId="LiveId" clId="{A8BFAC5D-2166-4945-B057-20D830CDF2BB}"/>
    <pc:docChg chg="undo custSel delSld modSld">
      <pc:chgData name="" userId="21a63dd52151ce89" providerId="LiveId" clId="{A8BFAC5D-2166-4945-B057-20D830CDF2BB}" dt="2023-05-24T14:27:08.204" v="792" actId="20577"/>
      <pc:docMkLst>
        <pc:docMk/>
      </pc:docMkLst>
      <pc:sldChg chg="addSp modSp">
        <pc:chgData name="" userId="21a63dd52151ce89" providerId="LiveId" clId="{A8BFAC5D-2166-4945-B057-20D830CDF2BB}" dt="2023-05-24T14:13:36.935" v="722" actId="27636"/>
        <pc:sldMkLst>
          <pc:docMk/>
          <pc:sldMk cId="0" sldId="256"/>
        </pc:sldMkLst>
        <pc:spChg chg="mod">
          <ac:chgData name="" userId="21a63dd52151ce89" providerId="LiveId" clId="{A8BFAC5D-2166-4945-B057-20D830CDF2BB}" dt="2023-05-24T13:39:07.195" v="5" actId="276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" userId="21a63dd52151ce89" providerId="LiveId" clId="{A8BFAC5D-2166-4945-B057-20D830CDF2BB}" dt="2023-05-24T14:13:36.935" v="722" actId="27636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" userId="21a63dd52151ce89" providerId="LiveId" clId="{A8BFAC5D-2166-4945-B057-20D830CDF2BB}" dt="2023-05-24T14:13:25.767" v="718" actId="6549"/>
          <ac:spMkLst>
            <pc:docMk/>
            <pc:sldMk cId="0" sldId="256"/>
            <ac:spMk id="4" creationId="{B4095964-5F20-44F8-BF73-AE77CC82D5F5}"/>
          </ac:spMkLst>
        </pc:spChg>
      </pc:sldChg>
      <pc:sldChg chg="modSp">
        <pc:chgData name="" userId="21a63dd52151ce89" providerId="LiveId" clId="{A8BFAC5D-2166-4945-B057-20D830CDF2BB}" dt="2023-05-24T14:27:08.204" v="792" actId="20577"/>
        <pc:sldMkLst>
          <pc:docMk/>
          <pc:sldMk cId="0" sldId="257"/>
        </pc:sldMkLst>
        <pc:spChg chg="mod">
          <ac:chgData name="" userId="21a63dd52151ce89" providerId="LiveId" clId="{A8BFAC5D-2166-4945-B057-20D830CDF2BB}" dt="2023-05-24T13:45:14.254" v="147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" userId="21a63dd52151ce89" providerId="LiveId" clId="{A8BFAC5D-2166-4945-B057-20D830CDF2BB}" dt="2023-05-24T14:27:08.204" v="792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" userId="21a63dd52151ce89" providerId="LiveId" clId="{A8BFAC5D-2166-4945-B057-20D830CDF2BB}" dt="2023-05-24T14:15:01.372" v="724" actId="113"/>
        <pc:sldMkLst>
          <pc:docMk/>
          <pc:sldMk cId="0" sldId="258"/>
        </pc:sldMkLst>
        <pc:spChg chg="mod">
          <ac:chgData name="" userId="21a63dd52151ce89" providerId="LiveId" clId="{A8BFAC5D-2166-4945-B057-20D830CDF2BB}" dt="2023-05-24T14:15:01.372" v="724" actId="113"/>
          <ac:spMkLst>
            <pc:docMk/>
            <pc:sldMk cId="0" sldId="258"/>
            <ac:spMk id="2" creationId="{00000000-0000-0000-0000-000000000000}"/>
          </ac:spMkLst>
        </pc:spChg>
        <pc:spChg chg="mod">
          <ac:chgData name="" userId="21a63dd52151ce89" providerId="LiveId" clId="{A8BFAC5D-2166-4945-B057-20D830CDF2BB}" dt="2023-05-24T14:03:09.825" v="441" actId="114"/>
          <ac:spMkLst>
            <pc:docMk/>
            <pc:sldMk cId="0" sldId="258"/>
            <ac:spMk id="3" creationId="{00000000-0000-0000-0000-000000000000}"/>
          </ac:spMkLst>
        </pc:spChg>
      </pc:sldChg>
      <pc:sldChg chg="addSp delSp modSp">
        <pc:chgData name="" userId="21a63dd52151ce89" providerId="LiveId" clId="{A8BFAC5D-2166-4945-B057-20D830CDF2BB}" dt="2023-05-24T14:14:51.884" v="723" actId="113"/>
        <pc:sldMkLst>
          <pc:docMk/>
          <pc:sldMk cId="0" sldId="259"/>
        </pc:sldMkLst>
        <pc:spChg chg="mod">
          <ac:chgData name="" userId="21a63dd52151ce89" providerId="LiveId" clId="{A8BFAC5D-2166-4945-B057-20D830CDF2BB}" dt="2023-05-24T14:14:51.884" v="723" actId="113"/>
          <ac:spMkLst>
            <pc:docMk/>
            <pc:sldMk cId="0" sldId="259"/>
            <ac:spMk id="2" creationId="{00000000-0000-0000-0000-000000000000}"/>
          </ac:spMkLst>
        </pc:spChg>
        <pc:spChg chg="mod">
          <ac:chgData name="" userId="21a63dd52151ce89" providerId="LiveId" clId="{A8BFAC5D-2166-4945-B057-20D830CDF2BB}" dt="2023-05-24T14:11:35.201" v="701" actId="14100"/>
          <ac:spMkLst>
            <pc:docMk/>
            <pc:sldMk cId="0" sldId="259"/>
            <ac:spMk id="3" creationId="{00000000-0000-0000-0000-000000000000}"/>
          </ac:spMkLst>
        </pc:spChg>
        <pc:spChg chg="add del mod">
          <ac:chgData name="" userId="21a63dd52151ce89" providerId="LiveId" clId="{A8BFAC5D-2166-4945-B057-20D830CDF2BB}" dt="2023-05-24T14:12:13.694" v="703"/>
          <ac:spMkLst>
            <pc:docMk/>
            <pc:sldMk cId="0" sldId="259"/>
            <ac:spMk id="4" creationId="{5FABD5A6-8967-4BD6-8822-062D3FBC2A39}"/>
          </ac:spMkLst>
        </pc:spChg>
      </pc:sldChg>
      <pc:sldChg chg="del">
        <pc:chgData name="" userId="21a63dd52151ce89" providerId="LiveId" clId="{A8BFAC5D-2166-4945-B057-20D830CDF2BB}" dt="2023-05-24T14:12:38.909" v="704" actId="2696"/>
        <pc:sldMkLst>
          <pc:docMk/>
          <pc:sldMk cId="0" sldId="260"/>
        </pc:sldMkLst>
      </pc:sldChg>
      <pc:sldChg chg="del">
        <pc:chgData name="" userId="21a63dd52151ce89" providerId="LiveId" clId="{A8BFAC5D-2166-4945-B057-20D830CDF2BB}" dt="2023-05-24T14:12:41.507" v="705" actId="2696"/>
        <pc:sldMkLst>
          <pc:docMk/>
          <pc:sldMk cId="0" sldId="261"/>
        </pc:sldMkLst>
      </pc:sldChg>
      <pc:sldChg chg="del">
        <pc:chgData name="" userId="21a63dd52151ce89" providerId="LiveId" clId="{A8BFAC5D-2166-4945-B057-20D830CDF2BB}" dt="2023-05-24T14:12:45.531" v="706" actId="2696"/>
        <pc:sldMkLst>
          <pc:docMk/>
          <pc:sldMk cId="0" sldId="262"/>
        </pc:sldMkLst>
      </pc:sldChg>
      <pc:sldChg chg="del">
        <pc:chgData name="" userId="21a63dd52151ce89" providerId="LiveId" clId="{A8BFAC5D-2166-4945-B057-20D830CDF2BB}" dt="2023-05-24T14:12:48.802" v="707" actId="2696"/>
        <pc:sldMkLst>
          <pc:docMk/>
          <pc:sldMk cId="0" sldId="263"/>
        </pc:sldMkLst>
      </pc:sldChg>
      <pc:sldChg chg="del">
        <pc:chgData name="" userId="21a63dd52151ce89" providerId="LiveId" clId="{A8BFAC5D-2166-4945-B057-20D830CDF2BB}" dt="2023-05-24T14:12:52.339" v="708" actId="2696"/>
        <pc:sldMkLst>
          <pc:docMk/>
          <pc:sldMk cId="0" sldId="264"/>
        </pc:sldMkLst>
      </pc:sldChg>
      <pc:sldChg chg="del">
        <pc:chgData name="" userId="21a63dd52151ce89" providerId="LiveId" clId="{A8BFAC5D-2166-4945-B057-20D830CDF2BB}" dt="2023-05-24T14:12:55.220" v="709" actId="2696"/>
        <pc:sldMkLst>
          <pc:docMk/>
          <pc:sldMk cId="0" sldId="265"/>
        </pc:sldMkLst>
      </pc:sldChg>
      <pc:sldChg chg="del">
        <pc:chgData name="" userId="21a63dd52151ce89" providerId="LiveId" clId="{A8BFAC5D-2166-4945-B057-20D830CDF2BB}" dt="2023-05-24T14:12:58.035" v="710" actId="2696"/>
        <pc:sldMkLst>
          <pc:docMk/>
          <pc:sldMk cId="0" sldId="266"/>
        </pc:sldMkLst>
      </pc:sldChg>
      <pc:sldChg chg="del">
        <pc:chgData name="" userId="21a63dd52151ce89" providerId="LiveId" clId="{A8BFAC5D-2166-4945-B057-20D830CDF2BB}" dt="2023-05-24T14:13:00.931" v="711" actId="2696"/>
        <pc:sldMkLst>
          <pc:docMk/>
          <pc:sldMk cId="0" sldId="267"/>
        </pc:sldMkLst>
      </pc:sldChg>
      <pc:sldChg chg="del">
        <pc:chgData name="" userId="21a63dd52151ce89" providerId="LiveId" clId="{A8BFAC5D-2166-4945-B057-20D830CDF2BB}" dt="2023-05-24T14:13:04.315" v="712" actId="2696"/>
        <pc:sldMkLst>
          <pc:docMk/>
          <pc:sldMk cId="0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438C3-A20E-4153-A498-819E3D2BCEE9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42577-CB5C-491F-B47A-5314EA39A4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Av7ijUmrdY4gag53dWc3GBhPJZM2QVq6/view?usp=drive_link" TargetMode="External"/><Relationship Id="rId2" Type="http://schemas.openxmlformats.org/officeDocument/2006/relationships/hyperlink" Target="https://drive.google.com/file/d/1zR09Nu8YvsNV3boq9Pd-0kwHSHOT9Zq1/view?usp=drive_lin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058459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098" y="1340769"/>
            <a:ext cx="7343804" cy="208823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ru-RU" b="1" dirty="0">
                <a:solidFill>
                  <a:schemeClr val="tx1"/>
                </a:solidFill>
                <a:latin typeface="Comic Sans MS" panose="030F0702030302020204" pitchFamily="66" charset="0"/>
              </a:rPr>
              <a:t>«Коррекция нарушений </a:t>
            </a:r>
          </a:p>
          <a:p>
            <a:pPr>
              <a:lnSpc>
                <a:spcPct val="110000"/>
              </a:lnSpc>
            </a:pPr>
            <a:r>
              <a:rPr lang="ru-RU" b="1" dirty="0">
                <a:solidFill>
                  <a:schemeClr val="tx1"/>
                </a:solidFill>
                <a:latin typeface="Comic Sans MS" panose="030F0702030302020204" pitchFamily="66" charset="0"/>
              </a:rPr>
              <a:t>слоговой структуры слова у детей</a:t>
            </a:r>
          </a:p>
          <a:p>
            <a:pPr>
              <a:lnSpc>
                <a:spcPct val="110000"/>
              </a:lnSpc>
            </a:pPr>
            <a:r>
              <a:rPr lang="ru-RU" b="1" dirty="0">
                <a:solidFill>
                  <a:schemeClr val="tx1"/>
                </a:solidFill>
                <a:latin typeface="Comic Sans MS" panose="030F0702030302020204" pitchFamily="66" charset="0"/>
              </a:rPr>
              <a:t> старшего дошкольного возраста </a:t>
            </a:r>
          </a:p>
          <a:p>
            <a:pPr>
              <a:lnSpc>
                <a:spcPct val="110000"/>
              </a:lnSpc>
            </a:pPr>
            <a:r>
              <a:rPr lang="ru-RU" b="1" dirty="0">
                <a:solidFill>
                  <a:schemeClr val="tx1"/>
                </a:solidFill>
                <a:latin typeface="Comic Sans MS" panose="030F0702030302020204" pitchFamily="66" charset="0"/>
              </a:rPr>
              <a:t>с тяжелыми нарушениями речи»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4095964-5F20-44F8-BF73-AE77CC82D5F5}"/>
              </a:ext>
            </a:extLst>
          </p:cNvPr>
          <p:cNvSpPr/>
          <p:nvPr/>
        </p:nvSpPr>
        <p:spPr>
          <a:xfrm>
            <a:off x="183976" y="227923"/>
            <a:ext cx="8780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Comic Sans MS" panose="030F0702030302020204" pitchFamily="66" charset="0"/>
              </a:rPr>
              <a:t>ГМО учителей-логопедов и дефектологов дошкольных образовательных организаций МО г. Саяногорск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74638"/>
            <a:ext cx="8712968" cy="615475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Comic Sans MS" panose="030F0702030302020204" pitchFamily="66" charset="0"/>
              </a:rPr>
              <a:t>Среди разнообразных нарушений речи у детей дошкольного возраста одним из наиболее трудных для коррекции является такое особое проявление речевой патологии, как нарушение слоговой структуры слов.</a:t>
            </a:r>
          </a:p>
          <a:p>
            <a:pPr algn="just"/>
            <a:endParaRPr lang="ru-RU" dirty="0">
              <a:latin typeface="Comic Sans MS" panose="030F0702030302020204" pitchFamily="66" charset="0"/>
            </a:endParaRPr>
          </a:p>
          <a:p>
            <a:pPr algn="just"/>
            <a:r>
              <a:rPr lang="ru-RU" dirty="0">
                <a:latin typeface="Comic Sans MS" panose="030F0702030302020204" pitchFamily="66" charset="0"/>
              </a:rPr>
              <a:t> Этот дефект речевого развития характеризуется трудностями в произношении слов различного слогового состава (нарушение порядка слогов в слове, пропуски либо добавление новых слогов или звуков). </a:t>
            </a:r>
          </a:p>
          <a:p>
            <a:pPr algn="just"/>
            <a:endParaRPr lang="ru-RU" dirty="0">
              <a:latin typeface="Comic Sans MS" panose="030F0702030302020204" pitchFamily="66" charset="0"/>
            </a:endParaRPr>
          </a:p>
          <a:p>
            <a:pPr algn="just"/>
            <a:r>
              <a:rPr lang="ru-RU" dirty="0">
                <a:latin typeface="Comic Sans MS" panose="030F0702030302020204" pitchFamily="66" charset="0"/>
              </a:rPr>
              <a:t>Нарушение слоговой структуры слов обычно выявляется при логопедическом обследовании детей с общим недоразвитием речи, с моторной алалией, фонетико-фонематическим недоразвитием. </a:t>
            </a:r>
          </a:p>
          <a:p>
            <a:pPr algn="just"/>
            <a:endParaRPr lang="ru-RU" dirty="0">
              <a:latin typeface="Comic Sans MS" panose="030F0702030302020204" pitchFamily="66" charset="0"/>
            </a:endParaRPr>
          </a:p>
          <a:p>
            <a:pPr algn="just"/>
            <a:r>
              <a:rPr lang="ru-RU" dirty="0">
                <a:latin typeface="Comic Sans MS" panose="030F0702030302020204" pitchFamily="66" charset="0"/>
              </a:rPr>
              <a:t>Впоследствии приводит к возникновению у школьников </a:t>
            </a:r>
            <a:r>
              <a:rPr lang="ru-RU" dirty="0" err="1">
                <a:latin typeface="Comic Sans MS" panose="030F0702030302020204" pitchFamily="66" charset="0"/>
              </a:rPr>
              <a:t>дисграфии</a:t>
            </a:r>
            <a:r>
              <a:rPr lang="ru-RU" dirty="0">
                <a:latin typeface="Comic Sans MS" panose="030F0702030302020204" pitchFamily="66" charset="0"/>
              </a:rPr>
              <a:t>, а также вызывает появление так называемых вторичных психических наслоений, связанных </a:t>
            </a:r>
            <a:r>
              <a:rPr lang="ru-RU">
                <a:latin typeface="Comic Sans MS" panose="030F0702030302020204" pitchFamily="66" charset="0"/>
              </a:rPr>
              <a:t>с болезненным </a:t>
            </a:r>
            <a:r>
              <a:rPr lang="ru-RU" dirty="0">
                <a:latin typeface="Comic Sans MS" panose="030F0702030302020204" pitchFamily="66" charset="0"/>
              </a:rPr>
              <a:t>переживанием этих явлений.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712968" cy="1844824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Comic Sans MS" panose="030F0702030302020204" pitchFamily="66" charset="0"/>
              </a:rPr>
              <a:t>В результате работы творческой группы по теме </a:t>
            </a:r>
            <a:br>
              <a:rPr lang="ru-RU" sz="1600" b="1" dirty="0">
                <a:latin typeface="Comic Sans MS" panose="030F0702030302020204" pitchFamily="66" charset="0"/>
              </a:rPr>
            </a:br>
            <a:r>
              <a:rPr lang="ru-RU" sz="1600" b="1" dirty="0">
                <a:latin typeface="Comic Sans MS" panose="030F0702030302020204" pitchFamily="66" charset="0"/>
              </a:rPr>
              <a:t>заседания ГМО «Коррекция нарушений слоговой структуры слова у детей старшего дошкольного возраста с тяжелыми нарушениями речи» были разработаны: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>
                <a:latin typeface="Comic Sans MS" panose="030F0702030302020204" pitchFamily="66" charset="0"/>
              </a:rPr>
              <a:t>Копилка традиционных и современных методических находок для коррекции слоговой структуры слова на подготовительном этапе.</a:t>
            </a:r>
          </a:p>
          <a:p>
            <a:pPr marL="0" indent="0" algn="just">
              <a:buNone/>
            </a:pPr>
            <a:r>
              <a:rPr lang="ru-RU" sz="1800" dirty="0">
                <a:latin typeface="Comic Sans MS" panose="030F0702030302020204" pitchFamily="66" charset="0"/>
              </a:rPr>
              <a:t>Цель: формирование функционального базиса, психологических механизмов, необходимых для усвоения звуко-слоговой структуры слова родного языка на невербальном уровне. </a:t>
            </a:r>
          </a:p>
          <a:p>
            <a:pPr marL="0" indent="0" algn="just">
              <a:buNone/>
            </a:pPr>
            <a:r>
              <a:rPr lang="ru-RU" sz="1800" dirty="0">
                <a:latin typeface="Comic Sans MS" panose="030F0702030302020204" pitchFamily="66" charset="0"/>
              </a:rPr>
              <a:t>Ссылка: </a:t>
            </a:r>
            <a:endParaRPr lang="ru-RU" sz="1800" dirty="0" smtClean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000" u="sng" dirty="0" smtClean="0">
                <a:hlinkClick r:id="rId2"/>
              </a:rPr>
              <a:t>https</a:t>
            </a:r>
            <a:r>
              <a:rPr lang="ru-RU" sz="2000" u="sng" dirty="0" smtClean="0">
                <a:hlinkClick r:id="rId2"/>
              </a:rPr>
              <a:t>://</a:t>
            </a:r>
            <a:r>
              <a:rPr lang="ru-RU" sz="2000" u="sng" dirty="0" smtClean="0">
                <a:hlinkClick r:id="rId2"/>
              </a:rPr>
              <a:t>drive.google.com/file/d/1zR09Nu8YvsNV3boq9Pd-0kwHSHOT9Zq1/view?usp=drive_link</a:t>
            </a:r>
            <a:endParaRPr lang="ru-RU" sz="2000" dirty="0">
              <a:latin typeface="Comic Sans MS" panose="030F0702030302020204" pitchFamily="66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>
                <a:latin typeface="Comic Sans MS" panose="030F0702030302020204" pitchFamily="66" charset="0"/>
              </a:rPr>
              <a:t>Копилка традиционных и современных методических находок для коррекции слоговой структуры слова. Основной (речевой) блок.</a:t>
            </a:r>
          </a:p>
          <a:p>
            <a:pPr algn="just">
              <a:buNone/>
            </a:pPr>
            <a:r>
              <a:rPr lang="ru-RU" sz="1800" dirty="0">
                <a:latin typeface="Comic Sans MS" panose="030F0702030302020204" pitchFamily="66" charset="0"/>
              </a:rPr>
              <a:t>Цель: формирование умения воспроизводить слова различной слоговой структуры в самостоятельной речи детей.</a:t>
            </a:r>
          </a:p>
          <a:p>
            <a:pPr>
              <a:buNone/>
            </a:pPr>
            <a:r>
              <a:rPr lang="ru-RU" sz="1800" dirty="0">
                <a:latin typeface="Comic Sans MS" panose="030F0702030302020204" pitchFamily="66" charset="0"/>
              </a:rPr>
              <a:t>		Ссылка</a:t>
            </a:r>
            <a:r>
              <a:rPr lang="ru-RU" sz="1800">
                <a:latin typeface="Comic Sans MS" panose="030F0702030302020204" pitchFamily="66" charset="0"/>
              </a:rPr>
              <a:t>: </a:t>
            </a:r>
            <a:r>
              <a:rPr lang="ru-RU" sz="1800" u="sng" smtClean="0">
                <a:hlinkClick r:id="rId3"/>
              </a:rPr>
              <a:t>https://drive.google.com/file/d/1Av7ijUmrdY4gag53dWc3GBhPJZM2QVq6/view?usp=drive_link</a:t>
            </a:r>
            <a:endParaRPr lang="ru-RU" sz="1800" smtClean="0"/>
          </a:p>
          <a:p>
            <a:pPr>
              <a:buNone/>
            </a:pPr>
            <a:endParaRPr lang="ru-RU" sz="18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endParaRPr lang="ru-RU" sz="1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200" b="1" dirty="0"/>
              <a:t>Авторы материалов к заседанию ГМО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«Коррекция нарушений слоговой структуры слова у детей старшего дошкольного возраста с тяжелыми нарушениями речи»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348880"/>
            <a:ext cx="8784976" cy="38662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latin typeface="Comic Sans MS" panose="030F0702030302020204" pitchFamily="66" charset="0"/>
              </a:rPr>
              <a:t>Копычева Е.В., учитель-логопед МБДОУ  д/с № 22 «Почемучка»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>
                <a:latin typeface="Comic Sans MS" panose="030F0702030302020204" pitchFamily="66" charset="0"/>
              </a:rPr>
              <a:t>Арнаутова</a:t>
            </a:r>
            <a:r>
              <a:rPr lang="ru-RU" sz="2000" dirty="0">
                <a:latin typeface="Comic Sans MS" panose="030F0702030302020204" pitchFamily="66" charset="0"/>
              </a:rPr>
              <a:t> Л.В., учитель-логопед МБДОУ  д/с № 27 «Сказка»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latin typeface="Comic Sans MS" panose="030F0702030302020204" pitchFamily="66" charset="0"/>
              </a:rPr>
              <a:t>Беспалова Р.Л., учитель-логопед МБДОУ  д/с № 28 «Жемчужинка»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latin typeface="Comic Sans MS" panose="030F0702030302020204" pitchFamily="66" charset="0"/>
              </a:rPr>
              <a:t>Домнина Е.С., учитель-логопед МБДОУ  д/с № 28 «Жемчужинка»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latin typeface="Comic Sans MS" panose="030F0702030302020204" pitchFamily="66" charset="0"/>
              </a:rPr>
              <a:t>Матвеева Е.В., учитель-логопед МБДОУ  д/с № 3 «Фонарик»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latin typeface="Comic Sans MS" panose="030F0702030302020204" pitchFamily="66" charset="0"/>
              </a:rPr>
              <a:t>Серова М.Н., учитель-логопед МБДОУ  д/с № 11 «Росинка»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281</Words>
  <Application>Microsoft Office PowerPoint</Application>
  <PresentationFormat>Экран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</vt:lpstr>
      <vt:lpstr>Слайд 2</vt:lpstr>
      <vt:lpstr>В результате работы творческой группы по теме  заседания ГМО «Коррекция нарушений слоговой структуры слова у детей старшего дошкольного возраста с тяжелыми нарушениями речи» были разработаны: </vt:lpstr>
      <vt:lpstr>Авторы материалов к заседанию ГМО  «Коррекция нарушений слоговой структуры слова у детей старшего дошкольного возраста с тяжелыми нарушениями речи»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игровых технологий в работе над слоговой структурой слова у старших дошкольников с ОНР.</dc:title>
  <dc:creator>елена</dc:creator>
  <cp:lastModifiedBy>DIMA</cp:lastModifiedBy>
  <cp:revision>11</cp:revision>
  <dcterms:created xsi:type="dcterms:W3CDTF">2019-12-12T15:13:05Z</dcterms:created>
  <dcterms:modified xsi:type="dcterms:W3CDTF">2023-06-14T02:35:57Z</dcterms:modified>
</cp:coreProperties>
</file>