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64" r:id="rId2"/>
    <p:sldId id="267" r:id="rId3"/>
    <p:sldId id="265" r:id="rId4"/>
    <p:sldId id="268" r:id="rId5"/>
    <p:sldId id="280" r:id="rId6"/>
    <p:sldId id="281" r:id="rId7"/>
    <p:sldId id="271" r:id="rId8"/>
    <p:sldId id="270" r:id="rId9"/>
    <p:sldId id="262" r:id="rId10"/>
    <p:sldId id="272" r:id="rId11"/>
    <p:sldId id="274" r:id="rId12"/>
    <p:sldId id="275" r:id="rId13"/>
    <p:sldId id="273" r:id="rId14"/>
    <p:sldId id="257" r:id="rId15"/>
    <p:sldId id="259" r:id="rId16"/>
    <p:sldId id="277" r:id="rId17"/>
    <p:sldId id="276" r:id="rId18"/>
    <p:sldId id="261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340768"/>
            <a:ext cx="6460232" cy="189436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подготовить руку ребенка к письму»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221088"/>
            <a:ext cx="6172200" cy="1371600"/>
          </a:xfrm>
        </p:spPr>
        <p:txBody>
          <a:bodyPr/>
          <a:lstStyle/>
          <a:p>
            <a:pPr algn="r"/>
            <a:r>
              <a:rPr lang="ru-RU" dirty="0"/>
              <a:t>Городской методический кабинет</a:t>
            </a:r>
          </a:p>
          <a:p>
            <a:pPr algn="r"/>
            <a:r>
              <a:rPr lang="ru-RU" dirty="0"/>
              <a:t>Заседание секции ГМО «Учителя-логопеды и дефектологи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9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68" y="620688"/>
            <a:ext cx="7529264" cy="65293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захвата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0124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неожиданная новость для многих родителей: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придется учить держать ручку или ложку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изначально правильно развивался.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получается? С самого первого и важного рефлекса младенцев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хватания.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45" y="3501008"/>
            <a:ext cx="411507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6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548680"/>
            <a:ext cx="67687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Примерно в 3-4 месяца у ребенка появляется </a:t>
            </a:r>
            <a:r>
              <a:rPr lang="ru-RU" dirty="0" err="1"/>
              <a:t>локтево</a:t>
            </a:r>
            <a:r>
              <a:rPr lang="ru-RU" dirty="0"/>
              <a:t>-ладонная хватка. Малыш способен удерживать предмет тремя пальчиками — мизинцем, безымянным и средним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 5-6 месяцев появляется ладонная хватка. Младенец держит предмет захватом из четырех пальцев, кроме большого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 6-7 месяцев появляется радиально-ладонная хватка. Это когда предмет находится между большим, указательным и средним пальцами. Безымянный и мизинец прижаты к </a:t>
            </a:r>
            <a:r>
              <a:rPr lang="ru-RU" dirty="0" smtClean="0"/>
              <a:t>ладошке.</a:t>
            </a:r>
          </a:p>
          <a:p>
            <a:pPr fontAlgn="base"/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 7-8 месяцев появляется захват в движении. Малыш двигает игрушку по поверхности в ладошку. Накрывает предмет ладошкой и захватывает</a:t>
            </a:r>
            <a:r>
              <a:rPr lang="ru-RU" dirty="0" smtClean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 8-10 месяцев появляется пинцетный трехпальцевый захват.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К 12 месяцам формируется щипковый захват — с помощью указательного и большого пальца.</a:t>
            </a:r>
          </a:p>
        </p:txBody>
      </p:sp>
    </p:spTree>
    <p:extLst>
      <p:ext uri="{BB962C8B-B14F-4D97-AF65-F5344CB8AC3E}">
        <p14:creationId xmlns:p14="http://schemas.microsoft.com/office/powerpoint/2010/main" val="10970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529264" cy="5997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 сожалению, часто встречаются </a:t>
            </a:r>
            <a:r>
              <a:rPr lang="ru-RU" dirty="0"/>
              <a:t>дети старшего дошкольного </a:t>
            </a:r>
            <a:r>
              <a:rPr lang="ru-RU" dirty="0" smtClean="0"/>
              <a:t>возраста, которые </a:t>
            </a:r>
            <a:r>
              <a:rPr lang="ru-RU" dirty="0"/>
              <a:t>держат ложку в кулаке, с трудом правильно берут кисточку, ножницы, </a:t>
            </a:r>
            <a:r>
              <a:rPr lang="ru-RU" dirty="0" smtClean="0"/>
              <a:t>карандаш.</a:t>
            </a:r>
            <a:endParaRPr lang="ru-RU" dirty="0"/>
          </a:p>
        </p:txBody>
      </p:sp>
      <p:pic>
        <p:nvPicPr>
          <p:cNvPr id="4098" name="Picture 2" descr="C:\Users\aleks\Desktop\2D3D9202-88B7-4B3E-9AB0-F8B583DDF93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060754" cy="37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ks\Desktop\xRouBnQdr3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3784"/>
            <a:ext cx="1584176" cy="16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ks\Desktop\9F91DB58-AAB5-4CC4-B8A4-A3E84FBC35F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3" y="2132856"/>
            <a:ext cx="397230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leks\Desktop\scale_12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6" y="2121172"/>
            <a:ext cx="1267836" cy="8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Формируем правильный захват пишущего предмета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898776" cy="4091136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ts val="0"/>
              </a:spcBef>
              <a:buClrTx/>
              <a:buSzTx/>
            </a:pPr>
            <a:r>
              <a:rPr lang="ru-RU" sz="1800" dirty="0" smtClean="0">
                <a:solidFill>
                  <a:prstClr val="black"/>
                </a:solidFill>
              </a:rPr>
              <a:t>При </a:t>
            </a:r>
            <a:r>
              <a:rPr lang="ru-RU" sz="1800" dirty="0">
                <a:solidFill>
                  <a:prstClr val="black"/>
                </a:solidFill>
              </a:rPr>
              <a:t>письме большой палец оказывается заметно ниже указательного</a:t>
            </a:r>
            <a:r>
              <a:rPr lang="ru-RU" sz="1800" dirty="0" smtClean="0">
                <a:solidFill>
                  <a:prstClr val="black"/>
                </a:solidFill>
              </a:rPr>
              <a:t>.</a:t>
            </a:r>
          </a:p>
          <a:p>
            <a:pPr marL="0" indent="0" fontAlgn="base">
              <a:spcBef>
                <a:spcPts val="0"/>
              </a:spcBef>
              <a:buClrTx/>
              <a:buSzTx/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fontAlgn="base">
              <a:spcBef>
                <a:spcPts val="0"/>
              </a:spcBef>
              <a:buClrTx/>
              <a:buSzTx/>
            </a:pPr>
            <a:r>
              <a:rPr lang="ru-RU" sz="1800" dirty="0" smtClean="0">
                <a:solidFill>
                  <a:prstClr val="black"/>
                </a:solidFill>
              </a:rPr>
              <a:t> Карандаш лежит </a:t>
            </a:r>
            <a:r>
              <a:rPr lang="ru-RU" sz="1800" dirty="0">
                <a:solidFill>
                  <a:prstClr val="black"/>
                </a:solidFill>
              </a:rPr>
              <a:t>на безымянном или указательном пальце, а не на среднем</a:t>
            </a:r>
            <a:r>
              <a:rPr lang="ru-RU" sz="1800" dirty="0" smtClean="0">
                <a:solidFill>
                  <a:prstClr val="black"/>
                </a:solidFill>
              </a:rPr>
              <a:t>.</a:t>
            </a:r>
          </a:p>
          <a:p>
            <a:pPr marL="0" indent="0" fontAlgn="base">
              <a:spcBef>
                <a:spcPts val="0"/>
              </a:spcBef>
              <a:buClrTx/>
              <a:buSzTx/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fontAlgn="base">
              <a:spcBef>
                <a:spcPts val="0"/>
              </a:spcBef>
              <a:buClrTx/>
              <a:buSzTx/>
            </a:pPr>
            <a:r>
              <a:rPr lang="ru-RU" sz="1800" dirty="0" smtClean="0">
                <a:solidFill>
                  <a:prstClr val="black"/>
                </a:solidFill>
              </a:rPr>
              <a:t>Карандаш удерживается всеми пальцами.</a:t>
            </a:r>
          </a:p>
          <a:p>
            <a:pPr marL="0" indent="0" fontAlgn="base">
              <a:spcBef>
                <a:spcPts val="0"/>
              </a:spcBef>
              <a:buClrTx/>
              <a:buSzTx/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fontAlgn="base">
              <a:spcBef>
                <a:spcPts val="0"/>
              </a:spcBef>
              <a:buClrTx/>
              <a:buSzTx/>
            </a:pPr>
            <a:r>
              <a:rPr lang="ru-RU" sz="1800" dirty="0" smtClean="0">
                <a:solidFill>
                  <a:prstClr val="black"/>
                </a:solidFill>
              </a:rPr>
              <a:t>Пальцы </a:t>
            </a:r>
            <a:r>
              <a:rPr lang="ru-RU" sz="1800" dirty="0">
                <a:solidFill>
                  <a:prstClr val="black"/>
                </a:solidFill>
              </a:rPr>
              <a:t>располагаются либо слишком </a:t>
            </a:r>
            <a:r>
              <a:rPr lang="ru-RU" sz="1800" dirty="0" smtClean="0">
                <a:solidFill>
                  <a:prstClr val="black"/>
                </a:solidFill>
              </a:rPr>
              <a:t>близко к нижнему кончику, </a:t>
            </a:r>
            <a:r>
              <a:rPr lang="ru-RU" sz="1800" dirty="0">
                <a:solidFill>
                  <a:prstClr val="black"/>
                </a:solidFill>
              </a:rPr>
              <a:t>либо очень высоко</a:t>
            </a:r>
            <a:r>
              <a:rPr lang="ru-RU" sz="1800" dirty="0" smtClean="0">
                <a:solidFill>
                  <a:prstClr val="black"/>
                </a:solidFill>
              </a:rPr>
              <a:t>.</a:t>
            </a:r>
          </a:p>
          <a:p>
            <a:pPr marL="0" indent="0" fontAlgn="base">
              <a:spcBef>
                <a:spcPts val="0"/>
              </a:spcBef>
              <a:buClrTx/>
              <a:buSzTx/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fontAlgn="base">
              <a:spcBef>
                <a:spcPts val="0"/>
              </a:spcBef>
              <a:buClrTx/>
              <a:buSzTx/>
            </a:pPr>
            <a:r>
              <a:rPr lang="ru-RU" sz="1800" dirty="0" smtClean="0">
                <a:solidFill>
                  <a:prstClr val="black"/>
                </a:solidFill>
              </a:rPr>
              <a:t>Свободный </a:t>
            </a:r>
            <a:r>
              <a:rPr lang="ru-RU" sz="1800" dirty="0">
                <a:solidFill>
                  <a:prstClr val="black"/>
                </a:solidFill>
              </a:rPr>
              <a:t>кончик ручки направлен в сторону шеи, а не плеча</a:t>
            </a:r>
            <a:r>
              <a:rPr lang="ru-RU" sz="1800" dirty="0" smtClean="0">
                <a:solidFill>
                  <a:prstClr val="black"/>
                </a:solidFill>
              </a:rPr>
              <a:t>.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4232474" cy="4019128"/>
          </a:xfrm>
        </p:spPr>
        <p:txBody>
          <a:bodyPr>
            <a:normAutofit fontScale="62500" lnSpcReduction="20000"/>
          </a:bodyPr>
          <a:lstStyle/>
          <a:p>
            <a:pPr fontAlgn="base">
              <a:spcBef>
                <a:spcPts val="0"/>
              </a:spcBef>
            </a:pPr>
            <a:r>
              <a:rPr lang="ru-RU" sz="2700" dirty="0" smtClean="0"/>
              <a:t> Карандаш укладывается </a:t>
            </a:r>
            <a:r>
              <a:rPr lang="ru-RU" sz="2700" dirty="0"/>
              <a:t>на подушечку верхней фаланги среднего пальца</a:t>
            </a:r>
            <a:r>
              <a:rPr lang="ru-RU" sz="2700" dirty="0" smtClean="0"/>
              <a:t>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2700" dirty="0" smtClean="0"/>
          </a:p>
          <a:p>
            <a:pPr fontAlgn="base">
              <a:spcBef>
                <a:spcPts val="0"/>
              </a:spcBef>
            </a:pPr>
            <a:r>
              <a:rPr lang="ru-RU" sz="2700" dirty="0" smtClean="0"/>
              <a:t>Большой </a:t>
            </a:r>
            <a:r>
              <a:rPr lang="ru-RU" sz="2700" dirty="0"/>
              <a:t>палец удерживает </a:t>
            </a:r>
            <a:r>
              <a:rPr lang="ru-RU" sz="2700" dirty="0" smtClean="0"/>
              <a:t>карандаш </a:t>
            </a:r>
            <a:r>
              <a:rPr lang="ru-RU" sz="2700" dirty="0"/>
              <a:t>слева. Если ведущая рука левая, то захват зеркальный</a:t>
            </a:r>
            <a:r>
              <a:rPr lang="ru-RU" sz="2700" dirty="0" smtClean="0"/>
              <a:t>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2700" dirty="0"/>
          </a:p>
          <a:p>
            <a:pPr fontAlgn="base">
              <a:spcBef>
                <a:spcPts val="0"/>
              </a:spcBef>
            </a:pPr>
            <a:r>
              <a:rPr lang="ru-RU" sz="2700" dirty="0" smtClean="0"/>
              <a:t>Указательный </a:t>
            </a:r>
            <a:r>
              <a:rPr lang="ru-RU" sz="2700" dirty="0"/>
              <a:t>палец ложится на </a:t>
            </a:r>
            <a:r>
              <a:rPr lang="ru-RU" sz="2700" dirty="0" smtClean="0"/>
              <a:t>карандаш сверху</a:t>
            </a:r>
            <a:r>
              <a:rPr lang="ru-RU" sz="2700" dirty="0"/>
              <a:t>. </a:t>
            </a:r>
            <a:endParaRPr lang="ru-RU" sz="2700" dirty="0" smtClean="0"/>
          </a:p>
          <a:p>
            <a:pPr marL="0" indent="0" fontAlgn="base">
              <a:spcBef>
                <a:spcPts val="0"/>
              </a:spcBef>
              <a:buNone/>
            </a:pPr>
            <a:endParaRPr lang="ru-RU" sz="2700" dirty="0" smtClean="0"/>
          </a:p>
          <a:p>
            <a:pPr fontAlgn="base">
              <a:spcBef>
                <a:spcPts val="0"/>
              </a:spcBef>
            </a:pPr>
            <a:r>
              <a:rPr lang="ru-RU" sz="2700" dirty="0" smtClean="0"/>
              <a:t>Безымянный </a:t>
            </a:r>
            <a:r>
              <a:rPr lang="ru-RU" sz="2700" dirty="0"/>
              <a:t>и мизинчик могут располагаться свободно или прижиматься к ладошке</a:t>
            </a:r>
            <a:r>
              <a:rPr lang="ru-RU" sz="2700" dirty="0" smtClean="0"/>
              <a:t>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2700" dirty="0"/>
          </a:p>
          <a:p>
            <a:pPr fontAlgn="base">
              <a:spcBef>
                <a:spcPts val="0"/>
              </a:spcBef>
            </a:pPr>
            <a:r>
              <a:rPr lang="ru-RU" sz="2700" dirty="0" smtClean="0"/>
              <a:t> </a:t>
            </a:r>
            <a:r>
              <a:rPr lang="ru-RU" sz="2700" dirty="0"/>
              <a:t>Кисть при этом расслаблена.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schemeClr val="bg1"/>
                </a:solidFill>
              </a:rPr>
              <a:t>Что значит </a:t>
            </a:r>
            <a:r>
              <a:rPr lang="ru-RU" dirty="0" smtClean="0">
                <a:solidFill>
                  <a:schemeClr val="bg1"/>
                </a:solidFill>
              </a:rPr>
              <a:t>НЕПРАВИЛЬНО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756992" cy="658368"/>
          </a:xfrm>
        </p:spPr>
        <p:txBody>
          <a:bodyPr/>
          <a:lstStyle/>
          <a:p>
            <a:pPr algn="ctr"/>
            <a:r>
              <a:rPr lang="ru-RU" dirty="0"/>
              <a:t>Как </a:t>
            </a:r>
            <a:r>
              <a:rPr lang="ru-RU" dirty="0" smtClean="0"/>
              <a:t>ПРАВИЛЬНО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7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96624"/>
            <a:ext cx="8280920" cy="6213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4" name="Рисунок 3" descr="C:\Users\aleks\Desktop\6F0B17E8-2BE1-43C7-85AE-43843FD3E94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4428"/>
            <a:ext cx="2698552" cy="28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leks\Desktop\xRouBnQdr3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15841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aleks\Desktop\305C3865-1780-4F7C-9223-96B3858C481E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14428"/>
            <a:ext cx="2520280" cy="28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leks\Desktop\6D9CE03B-B592-4F0C-BCA2-F4FB7ADA5F0B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9" y="584684"/>
            <a:ext cx="3030957" cy="29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leks\Desktop\pravilno-derzhat-karandash1 (1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00" y="3861048"/>
            <a:ext cx="759509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aleks\Desktop\xRouBnQdr3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15841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leks\Desktop\scale_1200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6646"/>
            <a:ext cx="1055754" cy="7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leks\Desktop\scale_1200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69" y="559824"/>
            <a:ext cx="1055754" cy="7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leks\Desktop\scale_1200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4684"/>
            <a:ext cx="1055754" cy="7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скованности 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кисти </a:t>
            </a: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письме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детей расстройства ручного </a:t>
            </a:r>
            <a:r>
              <a:rPr lang="ru-RU" dirty="0" err="1"/>
              <a:t>праксиса</a:t>
            </a:r>
            <a:r>
              <a:rPr lang="ru-RU" dirty="0"/>
              <a:t> чаще всего вызываются следующими факторами:</a:t>
            </a:r>
          </a:p>
          <a:p>
            <a:pPr lvl="0" fontAlgn="base"/>
            <a:r>
              <a:rPr lang="ru-RU" b="1" dirty="0"/>
              <a:t>Перинатальная </a:t>
            </a:r>
            <a:r>
              <a:rPr lang="ru-RU" b="1" dirty="0" smtClean="0"/>
              <a:t>патология</a:t>
            </a:r>
          </a:p>
          <a:p>
            <a:pPr lvl="0" fontAlgn="base"/>
            <a:r>
              <a:rPr lang="ru-RU" b="1" dirty="0" smtClean="0"/>
              <a:t>Недоношенность</a:t>
            </a:r>
            <a:r>
              <a:rPr lang="ru-RU" b="1" dirty="0"/>
              <a:t> </a:t>
            </a:r>
            <a:endParaRPr lang="ru-RU" dirty="0"/>
          </a:p>
          <a:p>
            <a:pPr lvl="0" fontAlgn="base"/>
            <a:r>
              <a:rPr lang="ru-RU" b="1" dirty="0" err="1" smtClean="0"/>
              <a:t>Нейроинфекции</a:t>
            </a:r>
            <a:r>
              <a:rPr lang="ru-RU" b="1" dirty="0"/>
              <a:t> </a:t>
            </a:r>
            <a:endParaRPr lang="ru-RU" dirty="0"/>
          </a:p>
          <a:p>
            <a:pPr lvl="0" fontAlgn="base"/>
            <a:r>
              <a:rPr lang="ru-RU" b="1" dirty="0"/>
              <a:t>Травмы головы</a:t>
            </a:r>
            <a:endParaRPr lang="ru-RU" dirty="0"/>
          </a:p>
          <a:p>
            <a:pPr lvl="0" fontAlgn="base"/>
            <a:r>
              <a:rPr lang="ru-RU" b="1" dirty="0"/>
              <a:t>Травмы и патологии верхних </a:t>
            </a:r>
            <a:r>
              <a:rPr lang="ru-RU" b="1" dirty="0" smtClean="0"/>
              <a:t>конечностей</a:t>
            </a:r>
            <a:endParaRPr lang="ru-RU" dirty="0"/>
          </a:p>
          <a:p>
            <a:pPr lvl="0" fontAlgn="base"/>
            <a:r>
              <a:rPr lang="ru-RU" b="1" dirty="0"/>
              <a:t>Наследственные </a:t>
            </a:r>
            <a:r>
              <a:rPr lang="ru-RU" b="1" dirty="0" smtClean="0"/>
              <a:t>заболевания</a:t>
            </a:r>
            <a:endParaRPr lang="ru-RU" dirty="0"/>
          </a:p>
          <a:p>
            <a:pPr lvl="0" fontAlgn="base"/>
            <a:r>
              <a:rPr lang="ru-RU" b="1" dirty="0"/>
              <a:t>Нарушения </a:t>
            </a:r>
            <a:r>
              <a:rPr lang="ru-RU" b="1" dirty="0" smtClean="0"/>
              <a:t>зрения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5. </a:t>
            </a:r>
            <a:r>
              <a:rPr lang="ru-RU" b="1" dirty="0" smtClean="0"/>
              <a:t>Развитие </a:t>
            </a:r>
            <a:r>
              <a:rPr lang="ru-RU" b="1" dirty="0"/>
              <a:t>графо-моторных </a:t>
            </a:r>
            <a:r>
              <a:rPr lang="ru-RU" b="1" dirty="0" smtClean="0"/>
              <a:t>навыков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421088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работа по подготовке руки ребёнка к письму не может осуществляться без выработки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графических навыков.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эффективной работы в этом направлении педагогами активно используются следующие методы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i="1" dirty="0"/>
              <a:t>р</a:t>
            </a:r>
            <a:r>
              <a:rPr lang="ru-RU" b="1" i="1" dirty="0" smtClean="0"/>
              <a:t>исование </a:t>
            </a:r>
            <a:endParaRPr lang="ru-RU" b="1" i="1" dirty="0"/>
          </a:p>
          <a:p>
            <a:r>
              <a:rPr lang="ru-RU" b="1" i="1" dirty="0" smtClean="0"/>
              <a:t>раскрашивание картинок</a:t>
            </a:r>
          </a:p>
          <a:p>
            <a:r>
              <a:rPr lang="ru-RU" b="1" i="1" dirty="0" smtClean="0"/>
              <a:t>обведение трафаретов</a:t>
            </a:r>
          </a:p>
          <a:p>
            <a:r>
              <a:rPr lang="ru-RU" b="1" i="1" dirty="0" smtClean="0"/>
              <a:t>графические диктанты</a:t>
            </a:r>
          </a:p>
          <a:p>
            <a:r>
              <a:rPr lang="ru-RU" b="1" i="1" dirty="0"/>
              <a:t>ш</a:t>
            </a:r>
            <a:r>
              <a:rPr lang="ru-RU" b="1" i="1" dirty="0" smtClean="0"/>
              <a:t>триховка</a:t>
            </a:r>
            <a:r>
              <a:rPr lang="ru-RU" b="1" dirty="0" smtClean="0"/>
              <a:t> </a:t>
            </a:r>
          </a:p>
          <a:p>
            <a:r>
              <a:rPr lang="ru-RU" b="1" i="1" dirty="0"/>
              <a:t>прописи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068960"/>
            <a:ext cx="345638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Пособия для дошкольников: польза или вред для подготовки руки к </a:t>
            </a:r>
            <a:r>
              <a:rPr lang="ru-RU" b="1" dirty="0" smtClean="0">
                <a:solidFill>
                  <a:schemeClr val="tx1"/>
                </a:solidFill>
              </a:rPr>
              <a:t>письму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208912" cy="5349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перейти к курсивному письму, ребенок должен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писать линии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(ровную, прямую, наклонную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(право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лево, верх, низ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строке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 дифференцировать элементы печатных букв.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буквенных,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существует несколько разновидностей прописей:</a:t>
            </a:r>
          </a:p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 descr="Первые прописи для малышей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2920" r="3914" b="4818"/>
          <a:stretch/>
        </p:blipFill>
        <p:spPr bwMode="auto">
          <a:xfrm>
            <a:off x="1115616" y="3573016"/>
            <a:ext cx="3312368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Первые прописи для малышей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1460" r="4262" b="4233"/>
          <a:stretch/>
        </p:blipFill>
        <p:spPr bwMode="auto">
          <a:xfrm>
            <a:off x="5292080" y="3429000"/>
            <a:ext cx="2736304" cy="2770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21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264795"/>
            <a:ext cx="2232248" cy="4956048"/>
          </a:xfrm>
        </p:spPr>
        <p:txBody>
          <a:bodyPr>
            <a:normAutofit/>
          </a:bodyPr>
          <a:lstStyle/>
          <a:p>
            <a:r>
              <a:rPr lang="ru-RU" b="1" i="1" dirty="0"/>
              <a:t> </a:t>
            </a:r>
            <a:endParaRPr lang="ru-RU" dirty="0"/>
          </a:p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Необходимы для детей, возраста от 5 лет и старше. Включают в себя решение простейших задач на сложение и вычитание. Между задачами включены прописи на обведение образов геометрических фигур, чтобы ребенок мог отвлечься.</a:t>
            </a:r>
          </a:p>
          <a:p>
            <a:endParaRPr lang="ru-RU" dirty="0"/>
          </a:p>
        </p:txBody>
      </p:sp>
      <p:pic>
        <p:nvPicPr>
          <p:cNvPr id="6" name="Рисунок 5" descr="https://image.jimcdn.com/app/cms/image/transf/dimension=600x10000:format=jpg/path/sf278732f8691ebec/image/ibc99e40e9b28e03c/version/1341348470/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66429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ages.ru.prom.st/607688422_w640_h640_rudova-s-s.jpg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r="11660"/>
          <a:stretch>
            <a:fillRect/>
          </a:stretch>
        </p:blipFill>
        <p:spPr bwMode="auto">
          <a:xfrm>
            <a:off x="3347864" y="332656"/>
            <a:ext cx="266429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p.userapi.com/Xy2cswjlARvWim6y-LRaDBgH5c57LVEnPd4DBA/2o7-eHmvJj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237626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6" y="2996953"/>
            <a:ext cx="3225134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285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/>
                <a:ea typeface="Calibri"/>
              </a:rPr>
              <a:t>Для </a:t>
            </a:r>
            <a:r>
              <a:rPr lang="ru-RU" sz="2000" dirty="0">
                <a:latin typeface="Times New Roman"/>
                <a:ea typeface="Calibri"/>
              </a:rPr>
              <a:t>удобства, ребенку важны прописи в </a:t>
            </a:r>
            <a:r>
              <a:rPr lang="ru-RU" sz="2000" b="1" dirty="0">
                <a:latin typeface="Times New Roman"/>
                <a:ea typeface="Calibri"/>
              </a:rPr>
              <a:t>крупную клетку. </a:t>
            </a:r>
            <a:endParaRPr lang="ru-RU" sz="2000" b="1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/>
                <a:ea typeface="Calibri"/>
              </a:rPr>
              <a:t>Выбирая </a:t>
            </a:r>
            <a:r>
              <a:rPr lang="ru-RU" sz="2000" dirty="0">
                <a:latin typeface="Times New Roman"/>
                <a:ea typeface="Calibri"/>
              </a:rPr>
              <a:t>метод обучения по прописям, важно, чтобы ребенок учился </a:t>
            </a:r>
            <a:r>
              <a:rPr lang="ru-RU" sz="2000" b="1" dirty="0">
                <a:latin typeface="Times New Roman"/>
                <a:ea typeface="Calibri"/>
              </a:rPr>
              <a:t>печатать</a:t>
            </a:r>
            <a:r>
              <a:rPr lang="ru-RU" sz="2000" dirty="0">
                <a:latin typeface="Times New Roman"/>
                <a:ea typeface="Calibri"/>
              </a:rPr>
              <a:t>,</a:t>
            </a:r>
            <a:r>
              <a:rPr lang="ru-RU" sz="2000" b="1" dirty="0">
                <a:latin typeface="Times New Roman"/>
                <a:ea typeface="Calibri"/>
              </a:rPr>
              <a:t> </a:t>
            </a:r>
            <a:r>
              <a:rPr lang="ru-RU" sz="2000" dirty="0" smtClean="0">
                <a:latin typeface="Times New Roman"/>
                <a:ea typeface="Calibri"/>
              </a:rPr>
              <a:t>т.е</a:t>
            </a:r>
            <a:r>
              <a:rPr lang="ru-RU" sz="2000" dirty="0">
                <a:latin typeface="Times New Roman"/>
                <a:ea typeface="Calibri"/>
              </a:rPr>
              <a:t>. только печатные </a:t>
            </a:r>
            <a:r>
              <a:rPr lang="ru-RU" sz="2000" dirty="0" smtClean="0">
                <a:latin typeface="Times New Roman"/>
                <a:ea typeface="Calibri"/>
              </a:rPr>
              <a:t>буквы,  </a:t>
            </a:r>
            <a:r>
              <a:rPr lang="ru-RU" sz="2000" dirty="0">
                <a:latin typeface="Times New Roman"/>
                <a:ea typeface="Calibri"/>
              </a:rPr>
              <a:t>начиная с простого, и к более </a:t>
            </a:r>
            <a:r>
              <a:rPr lang="ru-RU" sz="2000" dirty="0" smtClean="0">
                <a:latin typeface="Times New Roman"/>
                <a:ea typeface="Calibri"/>
              </a:rPr>
              <a:t>сложному, от крупного к мелкому. </a:t>
            </a:r>
            <a:endParaRPr lang="ru-RU" sz="2000" dirty="0"/>
          </a:p>
        </p:txBody>
      </p:sp>
      <p:pic>
        <p:nvPicPr>
          <p:cNvPr id="4" name="Рисунок 3" descr="https://avatars.mds.yandex.net/get-mpic/4012481/img_id7207832324208690801.jpeg/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r="9420"/>
          <a:stretch/>
        </p:blipFill>
        <p:spPr bwMode="auto">
          <a:xfrm>
            <a:off x="539552" y="2299642"/>
            <a:ext cx="3672408" cy="4081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ds04.infourok.ru/uploads/ex/0639/00104660-fe4ab0a2/hello_html_30f1357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49308"/>
            <a:ext cx="3600400" cy="386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aleks\Desktop\scale_12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61768"/>
            <a:ext cx="1565367" cy="10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leks\Desktop\scale_12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99642"/>
            <a:ext cx="1499793" cy="99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560" y="188640"/>
            <a:ext cx="7313240" cy="85998"/>
          </a:xfrm>
        </p:spPr>
        <p:txBody>
          <a:bodyPr>
            <a:normAutofit fontScale="9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screen2.jpg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1" t="8889" r="2232" b="2222"/>
          <a:stretch/>
        </p:blipFill>
        <p:spPr bwMode="auto">
          <a:xfrm>
            <a:off x="617406" y="260648"/>
            <a:ext cx="8203066" cy="6213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53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нужно, чтобы овладеть техникой письма?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для формирования письма: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речью, способность к аналитико-синтетической речевой деятельности.								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пространственного восприятия, ощущение схемы тела, «правого и левого».						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тонких движений руки, предметных действий, подвижности, переключаемости и др.					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поведения: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 за действиями, намерением,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поведения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32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в подготовке руки 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7601272" cy="4917160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нейропсихология позволяют нам взглянуть на формирование базовых способностей графической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писчего хвата через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действий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/>
                <a:ea typeface="Times New Roman"/>
              </a:rPr>
              <a:t>Сегодня можно </a:t>
            </a:r>
            <a:r>
              <a:rPr lang="ru-RU" sz="2000" dirty="0">
                <a:latin typeface="Times New Roman"/>
                <a:ea typeface="Times New Roman"/>
              </a:rPr>
              <a:t>найти множество </a:t>
            </a:r>
            <a:r>
              <a:rPr lang="ru-RU" sz="2000" dirty="0" err="1" smtClean="0">
                <a:latin typeface="Times New Roman"/>
                <a:ea typeface="Times New Roman"/>
              </a:rPr>
              <a:t>кинезиологических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комплексов, </a:t>
            </a:r>
            <a:r>
              <a:rPr lang="ru-RU" sz="2000" dirty="0" smtClean="0">
                <a:latin typeface="Times New Roman"/>
                <a:ea typeface="Times New Roman"/>
              </a:rPr>
              <a:t>позволяющих </a:t>
            </a:r>
            <a:r>
              <a:rPr lang="ru-RU" sz="2000" dirty="0">
                <a:latin typeface="Times New Roman"/>
                <a:ea typeface="Times New Roman"/>
              </a:rPr>
              <a:t>активизировать </a:t>
            </a:r>
            <a:r>
              <a:rPr lang="ru-RU" sz="2000" dirty="0" smtClean="0">
                <a:latin typeface="Times New Roman"/>
                <a:ea typeface="Times New Roman"/>
              </a:rPr>
              <a:t>оба </a:t>
            </a:r>
            <a:r>
              <a:rPr lang="ru-RU" sz="2000" dirty="0">
                <a:latin typeface="Times New Roman"/>
                <a:ea typeface="Times New Roman"/>
              </a:rPr>
              <a:t>полушария мозга </a:t>
            </a:r>
            <a:r>
              <a:rPr lang="ru-RU" sz="2000" dirty="0" smtClean="0">
                <a:latin typeface="Times New Roman"/>
                <a:ea typeface="Times New Roman"/>
              </a:rPr>
              <a:t>и способных повлиять </a:t>
            </a:r>
            <a:r>
              <a:rPr lang="ru-RU" sz="2000" dirty="0">
                <a:latin typeface="Times New Roman"/>
                <a:ea typeface="Times New Roman"/>
              </a:rPr>
              <a:t>на развитие руки ребенка в частности. 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Например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мячи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мешочки</a:t>
            </a:r>
            <a:r>
              <a:rPr lang="ru-RU" sz="2000" b="1" dirty="0" smtClean="0"/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3933056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7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2636912"/>
            <a:ext cx="48965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620688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Арт-терапевтические методы помогают вовлечь ребёнка в графическую деятельность, запускают через рисование правильное формирование графического навыка.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3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Этапы подготовки руки ребёнка к письму</a:t>
            </a:r>
            <a:endParaRPr lang="ru-RU" dirty="0"/>
          </a:p>
        </p:txBody>
      </p:sp>
      <p:sp>
        <p:nvSpPr>
          <p:cNvPr id="6" name="Подзаголовок 2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мелкой моторики рук.</a:t>
            </a:r>
            <a:endParaRPr lang="ru-RU" sz="3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8C723"/>
              </a:buClr>
            </a:pPr>
            <a:r>
              <a:rPr lang="ru-RU" i="1" dirty="0">
                <a:solidFill>
                  <a:schemeClr val="tx1"/>
                </a:solidFill>
              </a:rPr>
              <a:t>Пассивная гимнастика. </a:t>
            </a:r>
          </a:p>
          <a:p>
            <a:pPr lvl="0">
              <a:buClr>
                <a:srgbClr val="98C723"/>
              </a:buClr>
            </a:pPr>
            <a:r>
              <a:rPr lang="ru-RU" dirty="0">
                <a:solidFill>
                  <a:schemeClr val="tx1"/>
                </a:solidFill>
              </a:rPr>
              <a:t>Простейший метод — </a:t>
            </a:r>
            <a:r>
              <a:rPr lang="ru-RU" i="1" dirty="0">
                <a:solidFill>
                  <a:schemeClr val="tx1"/>
                </a:solidFill>
              </a:rPr>
              <a:t>массаж и самомассаж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lvl="0">
              <a:buClr>
                <a:srgbClr val="98C723"/>
              </a:buClr>
            </a:pPr>
            <a:r>
              <a:rPr lang="ru-RU" dirty="0">
                <a:solidFill>
                  <a:schemeClr val="tx1"/>
                </a:solidFill>
              </a:rPr>
              <a:t>Самомассаж с использованием специального </a:t>
            </a:r>
          </a:p>
          <a:p>
            <a:pPr lvl="0">
              <a:buClr>
                <a:srgbClr val="98C723"/>
              </a:buClr>
            </a:pPr>
            <a:r>
              <a:rPr lang="ru-RU" dirty="0">
                <a:solidFill>
                  <a:schemeClr val="tx1"/>
                </a:solidFill>
              </a:rPr>
              <a:t>мячика с шипами, с «ребристым» карандашом, </a:t>
            </a:r>
          </a:p>
          <a:p>
            <a:pPr lvl="0">
              <a:buClr>
                <a:srgbClr val="98C723"/>
              </a:buClr>
            </a:pPr>
            <a:r>
              <a:rPr lang="ru-RU" dirty="0">
                <a:solidFill>
                  <a:schemeClr val="tx1"/>
                </a:solidFill>
              </a:rPr>
              <a:t>Су-</a:t>
            </a:r>
            <a:r>
              <a:rPr lang="ru-RU" dirty="0" err="1">
                <a:solidFill>
                  <a:schemeClr val="tx1"/>
                </a:solidFill>
              </a:rPr>
              <a:t>Джок</a:t>
            </a:r>
            <a:r>
              <a:rPr lang="ru-RU" dirty="0">
                <a:solidFill>
                  <a:schemeClr val="tx1"/>
                </a:solidFill>
              </a:rPr>
              <a:t> тренажеров.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304256" cy="193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4479"/>
            <a:ext cx="2937894" cy="260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aleks\Desktop\img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700300" cy="2117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16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86409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самые простые упражнения, основанные на сгибании и разгибании пальцев, сжимании кисти в кулак, постукивании пальцев по поверхности стола.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686800" cy="50611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упражнений – укрепить мышцы кисти, снять их излишнее напряжение, исключить дрожание руки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«Весёлый карандашик»       Упражнение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Пальчики здороваются»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Пальцеход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pic>
        <p:nvPicPr>
          <p:cNvPr id="4" name="Рисунок 3" descr="C:\Users\Irma\Desktop\detsad-544262-14852956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4052"/>
            <a:ext cx="2872352" cy="205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Irma\Desktop\12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1885950" cy="2016224"/>
          </a:xfrm>
          <a:prstGeom prst="rect">
            <a:avLst/>
          </a:prstGeom>
          <a:noFill/>
          <a:extLst/>
        </p:spPr>
      </p:pic>
      <p:pic>
        <p:nvPicPr>
          <p:cNvPr id="7" name="Picture 4" descr="C:\Users\Irma\Desktop\Без названия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40" y="2492896"/>
            <a:ext cx="2825745" cy="1944216"/>
          </a:xfrm>
          <a:prstGeom prst="rect">
            <a:avLst/>
          </a:prstGeom>
          <a:noFill/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54" y="4753550"/>
            <a:ext cx="3093087" cy="200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2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8689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Инструментальная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147248" cy="5133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предстоит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действовать при помощи инструмента: копать песок лопаткой, забивать гвоздь игрушечным молотком, кормить куклу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ложки. Необходимость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подстраивать кисть под разные положения инструмента, сохраняя контроль над ним, способствует росту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кисти, наработке самых разных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хватов.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26240"/>
            <a:ext cx="2880320" cy="189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96952"/>
            <a:ext cx="2520280" cy="204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5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0880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Предметно-практическая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практические действия с предметами, обеспечивающие ребенку чувственное (сенсорное) познание действительности. </a:t>
            </a:r>
          </a:p>
        </p:txBody>
      </p:sp>
      <p:pic>
        <p:nvPicPr>
          <p:cNvPr id="3" name="Picture 3" descr="C:\Users\Irma\Desktop\unnamed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32" y="2049432"/>
            <a:ext cx="2542024" cy="1935004"/>
          </a:xfrm>
          <a:prstGeom prst="rect">
            <a:avLst/>
          </a:prstGeom>
          <a:noFill/>
          <a:extLst/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237833" y="1798165"/>
            <a:ext cx="2736304" cy="455138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</a:p>
          <a:p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зготовление поделок из природного материала (желудей, шишек и др.)</a:t>
            </a:r>
          </a:p>
          <a:p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 игры с предметами (мозаика, паззл, конструктор)</a:t>
            </a:r>
          </a:p>
          <a:p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разнообразное нанизывание (пуговицы, бусы, макароны и т.п.)</a:t>
            </a:r>
          </a:p>
          <a:p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застегивание и расстегивание пуговиц, крючков, кнопок</a:t>
            </a:r>
          </a:p>
          <a:p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переборка круп.</a:t>
            </a:r>
            <a:endParaRPr lang="ru-RU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aleks\Desktop\1613683449_28-p-fon-dlya-prezentatsii-lepka-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1" y="2025340"/>
            <a:ext cx="2918161" cy="195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73" y="4177644"/>
            <a:ext cx="2829692" cy="232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leks\Desktop\fotolia-59670408-s-wd-pt-4912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02" y="4268522"/>
            <a:ext cx="2776318" cy="21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384</TotalTime>
  <Words>710</Words>
  <Application>Microsoft Office PowerPoint</Application>
  <PresentationFormat>Экран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«Как подготовить руку ребенка к письму» </vt:lpstr>
      <vt:lpstr>Презентация PowerPoint</vt:lpstr>
      <vt:lpstr>Что же нужно, чтобы овладеть техникой письма?</vt:lpstr>
      <vt:lpstr>Комплексный подход в подготовке руки к письму</vt:lpstr>
      <vt:lpstr>Презентация PowerPoint</vt:lpstr>
      <vt:lpstr>Этапы подготовки руки ребёнка к письму</vt:lpstr>
      <vt:lpstr>Пальчиковая гимнастика – это самые простые упражнения, основанные на сгибании и разгибании пальцев, сжимании кисти в кулак, постукивании пальцев по поверхности стола. </vt:lpstr>
      <vt:lpstr>2. Инструментальная деятельность.</vt:lpstr>
      <vt:lpstr>3. Предметно-практическая деятельность   это практические действия с предметами, обеспечивающие ребенку чувственное (сенсорное) познание действительности. </vt:lpstr>
      <vt:lpstr>4. Формирование правильного захвата</vt:lpstr>
      <vt:lpstr>Презентация PowerPoint</vt:lpstr>
      <vt:lpstr>Презентация PowerPoint</vt:lpstr>
      <vt:lpstr>Формируем правильный захват пишущего предмета</vt:lpstr>
      <vt:lpstr>Презентация PowerPoint</vt:lpstr>
      <vt:lpstr>Причины скованности кисти при письме</vt:lpstr>
      <vt:lpstr>5. Развитие графо-моторных навыков</vt:lpstr>
      <vt:lpstr>Пособия для дошкольников: польза или вред для подготовки руки к письму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</dc:creator>
  <cp:lastModifiedBy>aleks</cp:lastModifiedBy>
  <cp:revision>39</cp:revision>
  <dcterms:created xsi:type="dcterms:W3CDTF">2021-11-15T08:08:13Z</dcterms:created>
  <dcterms:modified xsi:type="dcterms:W3CDTF">2021-11-20T03:51:49Z</dcterms:modified>
</cp:coreProperties>
</file>