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7" r:id="rId3"/>
    <p:sldId id="274" r:id="rId4"/>
    <p:sldId id="275" r:id="rId5"/>
    <p:sldId id="273" r:id="rId6"/>
    <p:sldId id="293" r:id="rId7"/>
    <p:sldId id="294" r:id="rId8"/>
    <p:sldId id="260" r:id="rId9"/>
    <p:sldId id="261" r:id="rId10"/>
    <p:sldId id="276" r:id="rId11"/>
    <p:sldId id="295" r:id="rId12"/>
    <p:sldId id="292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501D95D5-7959-4540-9082-7522D88ABA35}">
          <p14:sldIdLst>
            <p14:sldId id="256"/>
            <p14:sldId id="257"/>
            <p14:sldId id="273"/>
            <p14:sldId id="270"/>
            <p14:sldId id="259"/>
            <p14:sldId id="260"/>
            <p14:sldId id="261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3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начало года "Умка"</c:v>
                </c:pt>
                <c:pt idx="1">
                  <c:v>конец года "Умка"</c:v>
                </c:pt>
                <c:pt idx="2">
                  <c:v>начало года "Почемучка"</c:v>
                </c:pt>
                <c:pt idx="3">
                  <c:v>конец года "Почемучка"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 formatCode="0.00%">
                  <c:v>0.22500000000000006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начало года "Умка"</c:v>
                </c:pt>
                <c:pt idx="1">
                  <c:v>конец года "Умка"</c:v>
                </c:pt>
                <c:pt idx="2">
                  <c:v>начало года "Почемучка"</c:v>
                </c:pt>
                <c:pt idx="3">
                  <c:v>конец года "Почемучка"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0.22000000000000006</c:v>
                </c:pt>
                <c:pt idx="1">
                  <c:v>0.70000000000000018</c:v>
                </c:pt>
                <c:pt idx="2">
                  <c:v>0.22000000000000006</c:v>
                </c:pt>
                <c:pt idx="3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начало года "Умка"</c:v>
                </c:pt>
                <c:pt idx="1">
                  <c:v>конец года "Умка"</c:v>
                </c:pt>
                <c:pt idx="2">
                  <c:v>начало года "Почемучка"</c:v>
                </c:pt>
                <c:pt idx="3">
                  <c:v>конец года "Почемучка"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0.78</c:v>
                </c:pt>
                <c:pt idx="1">
                  <c:v>0.2</c:v>
                </c:pt>
                <c:pt idx="2">
                  <c:v>0.78</c:v>
                </c:pt>
                <c:pt idx="3" formatCode="0.00%">
                  <c:v>0.22500000000000006</c:v>
                </c:pt>
              </c:numCache>
            </c:numRef>
          </c:val>
        </c:ser>
        <c:axId val="51750400"/>
        <c:axId val="51751936"/>
      </c:barChart>
      <c:catAx>
        <c:axId val="51750400"/>
        <c:scaling>
          <c:orientation val="minMax"/>
        </c:scaling>
        <c:axPos val="b"/>
        <c:majorTickMark val="none"/>
        <c:tickLblPos val="nextTo"/>
        <c:crossAx val="51751936"/>
        <c:crosses val="autoZero"/>
        <c:auto val="1"/>
        <c:lblAlgn val="ctr"/>
        <c:lblOffset val="100"/>
      </c:catAx>
      <c:valAx>
        <c:axId val="517519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517504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</c:v>
                </c:pt>
                <c:pt idx="1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 formatCode="0%">
                  <c:v>0.19</c:v>
                </c:pt>
                <c:pt idx="1">
                  <c:v>0.87500000000000022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0.81</c:v>
                </c:pt>
                <c:pt idx="1">
                  <c:v>0</c:v>
                </c:pt>
              </c:numCache>
            </c:numRef>
          </c:val>
        </c:ser>
        <c:axId val="98600064"/>
        <c:axId val="98601600"/>
      </c:barChart>
      <c:catAx>
        <c:axId val="98600064"/>
        <c:scaling>
          <c:orientation val="minMax"/>
        </c:scaling>
        <c:axPos val="b"/>
        <c:majorTickMark val="none"/>
        <c:tickLblPos val="nextTo"/>
        <c:crossAx val="98601600"/>
        <c:crosses val="autoZero"/>
        <c:auto val="1"/>
        <c:lblAlgn val="ctr"/>
        <c:lblOffset val="100"/>
      </c:catAx>
      <c:valAx>
        <c:axId val="9860160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986000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начало года "Золотой ключик"</c:v>
                </c:pt>
                <c:pt idx="1">
                  <c:v>конец года "Золотой ключик"</c:v>
                </c:pt>
                <c:pt idx="2">
                  <c:v>начало года "Солнышко"</c:v>
                </c:pt>
                <c:pt idx="3">
                  <c:v>конец года "Солнышко"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6.0000000000000019E-2</c:v>
                </c:pt>
                <c:pt idx="1">
                  <c:v>0.88</c:v>
                </c:pt>
                <c:pt idx="2">
                  <c:v>6.0000000000000019E-2</c:v>
                </c:pt>
                <c:pt idx="3">
                  <c:v>0.75000000000000022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начало года "Золотой ключик"</c:v>
                </c:pt>
                <c:pt idx="1">
                  <c:v>конец года "Золотой ключик"</c:v>
                </c:pt>
                <c:pt idx="2">
                  <c:v>начало года "Солнышко"</c:v>
                </c:pt>
                <c:pt idx="3">
                  <c:v>конец года "Солнышко"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0.88</c:v>
                </c:pt>
                <c:pt idx="1">
                  <c:v>0.12000000000000002</c:v>
                </c:pt>
                <c:pt idx="2">
                  <c:v>0.59</c:v>
                </c:pt>
                <c:pt idx="3">
                  <c:v>6.0000000000000019E-2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начало года "Золотой ключик"</c:v>
                </c:pt>
                <c:pt idx="1">
                  <c:v>конец года "Золотой ключик"</c:v>
                </c:pt>
                <c:pt idx="2">
                  <c:v>начало года "Солнышко"</c:v>
                </c:pt>
                <c:pt idx="3">
                  <c:v>конец года "Солнышко"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6.0000000000000019E-2</c:v>
                </c:pt>
                <c:pt idx="1">
                  <c:v>0</c:v>
                </c:pt>
                <c:pt idx="2">
                  <c:v>0.35000000000000009</c:v>
                </c:pt>
                <c:pt idx="3">
                  <c:v>0.19</c:v>
                </c:pt>
              </c:numCache>
            </c:numRef>
          </c:val>
        </c:ser>
        <c:axId val="99136640"/>
        <c:axId val="99138176"/>
      </c:barChart>
      <c:catAx>
        <c:axId val="99136640"/>
        <c:scaling>
          <c:orientation val="minMax"/>
        </c:scaling>
        <c:axPos val="b"/>
        <c:majorTickMark val="none"/>
        <c:tickLblPos val="nextTo"/>
        <c:crossAx val="99138176"/>
        <c:crosses val="autoZero"/>
        <c:auto val="1"/>
        <c:lblAlgn val="ctr"/>
        <c:lblOffset val="100"/>
      </c:catAx>
      <c:valAx>
        <c:axId val="9913817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1366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ru-RU" dirty="0" smtClean="0"/>
            <a:t>Диагностическое</a:t>
          </a:r>
          <a:r>
            <a:rPr lang="ru-RU" baseline="0" dirty="0" smtClean="0"/>
            <a:t> 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ru-RU" dirty="0" smtClean="0"/>
            <a:t>К</a:t>
          </a:r>
          <a:r>
            <a:rPr lang="ru" dirty="0" smtClean="0"/>
            <a:t>оррекционно</a:t>
          </a:r>
          <a:r>
            <a:rPr lang="ru" baseline="0" dirty="0" smtClean="0"/>
            <a:t> - развивающее</a:t>
          </a:r>
          <a:endParaRPr lang="ru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ru-RU" dirty="0" smtClean="0"/>
            <a:t>К</a:t>
          </a:r>
          <a:r>
            <a:rPr lang="ru" dirty="0" smtClean="0"/>
            <a:t>онсультативное</a:t>
          </a:r>
          <a:r>
            <a:rPr lang="ru" baseline="0" dirty="0" smtClean="0"/>
            <a:t> направление</a:t>
          </a:r>
          <a:endParaRPr lang="ru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ru-RU" dirty="0" smtClean="0"/>
            <a:t>М</a:t>
          </a:r>
          <a:r>
            <a:rPr lang="ru" dirty="0" smtClean="0"/>
            <a:t>етодическая</a:t>
          </a:r>
          <a:r>
            <a:rPr lang="ru" baseline="0" dirty="0" smtClean="0"/>
            <a:t> работа</a:t>
          </a:r>
          <a:endParaRPr lang="ru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r>
            <a:rPr lang="ru-RU" dirty="0" smtClean="0"/>
            <a:t>Д</a:t>
          </a:r>
          <a:r>
            <a:rPr lang="ru" dirty="0" smtClean="0"/>
            <a:t>окументация</a:t>
          </a:r>
          <a:r>
            <a:rPr lang="ru" baseline="0" dirty="0" smtClean="0"/>
            <a:t> </a:t>
          </a:r>
          <a:endParaRPr lang="ru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 custLinFactNeighborX="-29" custLinFactNeighborY="2480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LinFactNeighborX="1147" custLinFactNeighborY="954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6B6D3-330D-494B-A42B-2EB8B940C612}" type="presOf" srcId="{41DDEAAE-DE55-45A3-A4F7-3874E0140D37}" destId="{EB3CB291-E23A-4667-A32E-A640A76557A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0A325FDA-4665-4D92-8451-5C9C2F329025}" type="presOf" srcId="{05F1A7D0-6E45-49DA-80B3-7FF4B8783E58}" destId="{D81336A4-814F-45EF-B582-2466B0D2E2A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26C4580-35E7-445C-A818-83F6F3315D78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B4BA740-8904-4295-B8B7-6A2E49E06DB9}" type="presOf" srcId="{778AA374-0E17-4AEA-8EB6-0C342D57D8D8}" destId="{AFC6068B-131B-444D-AF53-A5A2A6DC9AE7}" srcOrd="0" destOrd="0" presId="urn:microsoft.com/office/officeart/2009/3/layout/StepUpProcess"/>
    <dgm:cxn modelId="{9B1EBEEC-0E1E-445E-94CB-A04514697876}" type="presOf" srcId="{EF034794-D109-40B6-8FA2-8971C3123AB6}" destId="{18F7A15A-3ED1-4A32-B700-36B8D6BBE441}" srcOrd="0" destOrd="0" presId="urn:microsoft.com/office/officeart/2009/3/layout/StepUpProcess"/>
    <dgm:cxn modelId="{9BB04A51-C872-41E4-8264-19187ED55B7A}" type="presOf" srcId="{E4D23657-D1E8-4B22-974B-8DC90813F51B}" destId="{80B372F1-8EF3-4532-ACC6-E65E1D63ACA2}" srcOrd="0" destOrd="0" presId="urn:microsoft.com/office/officeart/2009/3/layout/StepUpProcess"/>
    <dgm:cxn modelId="{7622D338-526A-4C1F-AC86-51A837E2DBC0}" type="presParOf" srcId="{EB3CB291-E23A-4667-A32E-A640A76557A1}" destId="{01035298-0CF7-4145-8EE2-24DBFEAF33BB}" srcOrd="0" destOrd="0" presId="urn:microsoft.com/office/officeart/2009/3/layout/StepUpProcess"/>
    <dgm:cxn modelId="{13F50D2A-53F2-4043-A872-E6F44EFF4112}" type="presParOf" srcId="{01035298-0CF7-4145-8EE2-24DBFEAF33BB}" destId="{21E1F518-1190-4883-914B-1FB66E6D3A63}" srcOrd="0" destOrd="0" presId="urn:microsoft.com/office/officeart/2009/3/layout/StepUpProcess"/>
    <dgm:cxn modelId="{9447D045-43BD-429C-8AA3-8233AB49EF9B}" type="presParOf" srcId="{01035298-0CF7-4145-8EE2-24DBFEAF33BB}" destId="{80B372F1-8EF3-4532-ACC6-E65E1D63ACA2}" srcOrd="1" destOrd="0" presId="urn:microsoft.com/office/officeart/2009/3/layout/StepUpProcess"/>
    <dgm:cxn modelId="{E85CAB9C-F2F0-4E86-9D69-9D59B9DF2708}" type="presParOf" srcId="{01035298-0CF7-4145-8EE2-24DBFEAF33BB}" destId="{B746139E-4627-4CCC-9299-5653D77ED24D}" srcOrd="2" destOrd="0" presId="urn:microsoft.com/office/officeart/2009/3/layout/StepUpProcess"/>
    <dgm:cxn modelId="{B1DFD5CC-3D18-45AC-9A57-1D421F53E6DC}" type="presParOf" srcId="{EB3CB291-E23A-4667-A32E-A640A76557A1}" destId="{780BC64D-2F67-498A-99F6-7EB28080D705}" srcOrd="1" destOrd="0" presId="urn:microsoft.com/office/officeart/2009/3/layout/StepUpProcess"/>
    <dgm:cxn modelId="{2F6E3BD9-CF24-48C1-A55B-940F76B5D6EC}" type="presParOf" srcId="{780BC64D-2F67-498A-99F6-7EB28080D705}" destId="{68E230FA-2656-4C78-B827-58AFD214F445}" srcOrd="0" destOrd="0" presId="urn:microsoft.com/office/officeart/2009/3/layout/StepUpProcess"/>
    <dgm:cxn modelId="{29984A9D-2D8D-4C1F-A943-2D3BCC930AEB}" type="presParOf" srcId="{EB3CB291-E23A-4667-A32E-A640A76557A1}" destId="{B07824BD-C1CB-4098-8E38-D3E1F721DF31}" srcOrd="2" destOrd="0" presId="urn:microsoft.com/office/officeart/2009/3/layout/StepUpProcess"/>
    <dgm:cxn modelId="{0BC29560-19CE-4428-B919-73A075047042}" type="presParOf" srcId="{B07824BD-C1CB-4098-8E38-D3E1F721DF31}" destId="{85769F8C-5820-4CB5-B01D-69A648973D8F}" srcOrd="0" destOrd="0" presId="urn:microsoft.com/office/officeart/2009/3/layout/StepUpProcess"/>
    <dgm:cxn modelId="{1647C46E-871D-4E84-B1D9-151A7FE1845B}" type="presParOf" srcId="{B07824BD-C1CB-4098-8E38-D3E1F721DF31}" destId="{18F7A15A-3ED1-4A32-B700-36B8D6BBE441}" srcOrd="1" destOrd="0" presId="urn:microsoft.com/office/officeart/2009/3/layout/StepUpProcess"/>
    <dgm:cxn modelId="{2F1B0B85-B591-4BFC-A834-2D91D1B76D8B}" type="presParOf" srcId="{B07824BD-C1CB-4098-8E38-D3E1F721DF31}" destId="{F6F2BEFC-1674-4E8D-98FF-DE4432BB887C}" srcOrd="2" destOrd="0" presId="urn:microsoft.com/office/officeart/2009/3/layout/StepUpProcess"/>
    <dgm:cxn modelId="{695C92B0-51F2-42D0-998F-3B7A6EF011C2}" type="presParOf" srcId="{EB3CB291-E23A-4667-A32E-A640A76557A1}" destId="{E26373E0-D095-405B-9F4A-CC7FBB5BEBD2}" srcOrd="3" destOrd="0" presId="urn:microsoft.com/office/officeart/2009/3/layout/StepUpProcess"/>
    <dgm:cxn modelId="{D84C0457-E10E-4BE4-BAB9-76A1F88C5E3E}" type="presParOf" srcId="{E26373E0-D095-405B-9F4A-CC7FBB5BEBD2}" destId="{8B10941C-73F0-477C-9F3D-EB0A4525ACBE}" srcOrd="0" destOrd="0" presId="urn:microsoft.com/office/officeart/2009/3/layout/StepUpProcess"/>
    <dgm:cxn modelId="{D6616EE4-3BA0-43F1-ADF7-1D47B69A1F82}" type="presParOf" srcId="{EB3CB291-E23A-4667-A32E-A640A76557A1}" destId="{DF2F85E9-6BAE-40EA-8F18-DAFCA3EFFB69}" srcOrd="4" destOrd="0" presId="urn:microsoft.com/office/officeart/2009/3/layout/StepUpProcess"/>
    <dgm:cxn modelId="{02FC57E1-1044-4042-B6E1-E3B2024FCCA9}" type="presParOf" srcId="{DF2F85E9-6BAE-40EA-8F18-DAFCA3EFFB69}" destId="{A5E67CF4-39ED-4CC8-A27F-E45EA5D3AC44}" srcOrd="0" destOrd="0" presId="urn:microsoft.com/office/officeart/2009/3/layout/StepUpProcess"/>
    <dgm:cxn modelId="{F52EA630-E4EF-47A1-B926-3718CE303A69}" type="presParOf" srcId="{DF2F85E9-6BAE-40EA-8F18-DAFCA3EFFB69}" destId="{F0124EB5-2136-46F3-B2F4-41A5196C24A0}" srcOrd="1" destOrd="0" presId="urn:microsoft.com/office/officeart/2009/3/layout/StepUpProcess"/>
    <dgm:cxn modelId="{7D6A8D4D-CB29-4183-9400-8510BBF6E9AE}" type="presParOf" srcId="{DF2F85E9-6BAE-40EA-8F18-DAFCA3EFFB69}" destId="{D5E82CFA-3F05-41CB-A66C-3A904CCE06CE}" srcOrd="2" destOrd="0" presId="urn:microsoft.com/office/officeart/2009/3/layout/StepUpProcess"/>
    <dgm:cxn modelId="{5B465956-6834-4F7E-A6FC-22FF9102ECCB}" type="presParOf" srcId="{EB3CB291-E23A-4667-A32E-A640A76557A1}" destId="{F5574CB1-AC1C-4773-A4A7-C4CE14EF6374}" srcOrd="5" destOrd="0" presId="urn:microsoft.com/office/officeart/2009/3/layout/StepUpProcess"/>
    <dgm:cxn modelId="{6859C184-CD8C-4ADB-B0F0-0C7DAC601E52}" type="presParOf" srcId="{F5574CB1-AC1C-4773-A4A7-C4CE14EF6374}" destId="{14FCF07D-F999-4928-B62C-1135C3080FD1}" srcOrd="0" destOrd="0" presId="urn:microsoft.com/office/officeart/2009/3/layout/StepUpProcess"/>
    <dgm:cxn modelId="{9EB9C5E5-D0D5-45C7-AB86-5FED4E8C15C1}" type="presParOf" srcId="{EB3CB291-E23A-4667-A32E-A640A76557A1}" destId="{2489F161-D1CF-4A3D-8E95-6382395DC25B}" srcOrd="6" destOrd="0" presId="urn:microsoft.com/office/officeart/2009/3/layout/StepUpProcess"/>
    <dgm:cxn modelId="{C42AEB5B-24F0-4A73-A9FA-27F923DA9CC6}" type="presParOf" srcId="{2489F161-D1CF-4A3D-8E95-6382395DC25B}" destId="{06EAFCDC-2041-4C37-BE64-7627BAA16382}" srcOrd="0" destOrd="0" presId="urn:microsoft.com/office/officeart/2009/3/layout/StepUpProcess"/>
    <dgm:cxn modelId="{6EE31C8A-E4DB-42A8-8796-A81F04CCA5EA}" type="presParOf" srcId="{2489F161-D1CF-4A3D-8E95-6382395DC25B}" destId="{AFC6068B-131B-444D-AF53-A5A2A6DC9AE7}" srcOrd="1" destOrd="0" presId="urn:microsoft.com/office/officeart/2009/3/layout/StepUpProcess"/>
    <dgm:cxn modelId="{A90071EE-B3F2-41DB-9A11-A28F97D9B89D}" type="presParOf" srcId="{2489F161-D1CF-4A3D-8E95-6382395DC25B}" destId="{F62C0D9F-BF11-4D63-A28B-80FA21343A28}" srcOrd="2" destOrd="0" presId="urn:microsoft.com/office/officeart/2009/3/layout/StepUpProcess"/>
    <dgm:cxn modelId="{48505723-F6FE-4D5C-8CE3-460E6EDFD397}" type="presParOf" srcId="{EB3CB291-E23A-4667-A32E-A640A76557A1}" destId="{F5EC4F6A-2B4F-420C-9BEA-A14EFB832731}" srcOrd="7" destOrd="0" presId="urn:microsoft.com/office/officeart/2009/3/layout/StepUpProcess"/>
    <dgm:cxn modelId="{774E60AC-0886-46A2-A0E8-4AFAC0C54B29}" type="presParOf" srcId="{F5EC4F6A-2B4F-420C-9BEA-A14EFB832731}" destId="{41DC2B0B-BD37-48C1-BB85-7F75AC60BB5F}" srcOrd="0" destOrd="0" presId="urn:microsoft.com/office/officeart/2009/3/layout/StepUpProcess"/>
    <dgm:cxn modelId="{A3B7FA2F-5C1D-4C06-8D67-148C536925A5}" type="presParOf" srcId="{EB3CB291-E23A-4667-A32E-A640A76557A1}" destId="{D2C6C114-9E17-4E64-9FCF-9C4365FE25B7}" srcOrd="8" destOrd="0" presId="urn:microsoft.com/office/officeart/2009/3/layout/StepUpProcess"/>
    <dgm:cxn modelId="{2DD93D47-F024-4197-98CB-4F1C06D09A7B}" type="presParOf" srcId="{D2C6C114-9E17-4E64-9FCF-9C4365FE25B7}" destId="{BA06DEFD-3E20-41CA-8CC7-585BE7A02A00}" srcOrd="0" destOrd="0" presId="urn:microsoft.com/office/officeart/2009/3/layout/StepUpProcess"/>
    <dgm:cxn modelId="{12124E83-E0BA-43B7-8A10-B20966B838CB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42244" y="2186441"/>
          <a:ext cx="1316038" cy="218985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23199" y="2808099"/>
          <a:ext cx="1977015" cy="17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Диагностическое</a:t>
          </a:r>
          <a:r>
            <a:rPr lang="ru-RU" sz="1800" kern="1200" baseline="0" dirty="0" smtClean="0"/>
            <a:t> </a:t>
          </a:r>
          <a:endParaRPr lang="en-US" sz="1800" kern="1200" dirty="0"/>
        </a:p>
      </dsp:txBody>
      <dsp:txXfrm>
        <a:off x="223199" y="2808099"/>
        <a:ext cx="1977015" cy="1732970"/>
      </dsp:txXfrm>
    </dsp:sp>
    <dsp:sp modelId="{B746139E-4627-4CCC-9299-5653D77ED24D}">
      <dsp:nvSpPr>
        <dsp:cNvPr id="0" name=""/>
        <dsp:cNvSpPr/>
      </dsp:nvSpPr>
      <dsp:spPr>
        <a:xfrm>
          <a:off x="1827193" y="1992583"/>
          <a:ext cx="373021" cy="37302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888250" y="1567464"/>
          <a:ext cx="1316038" cy="21898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643453" y="2209204"/>
          <a:ext cx="1977015" cy="17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</a:t>
          </a:r>
          <a:r>
            <a:rPr lang="ru" sz="1800" kern="1200" dirty="0" smtClean="0"/>
            <a:t>оррекционно</a:t>
          </a:r>
          <a:r>
            <a:rPr lang="ru" sz="1800" kern="1200" baseline="0" dirty="0" smtClean="0"/>
            <a:t> - развивающее</a:t>
          </a:r>
          <a:endParaRPr lang="ru" sz="1800" kern="1200" dirty="0"/>
        </a:p>
      </dsp:txBody>
      <dsp:txXfrm>
        <a:off x="2643453" y="2209204"/>
        <a:ext cx="1977015" cy="1732970"/>
      </dsp:txXfrm>
    </dsp:sp>
    <dsp:sp modelId="{F6F2BEFC-1674-4E8D-98FF-DE4432BB887C}">
      <dsp:nvSpPr>
        <dsp:cNvPr id="0" name=""/>
        <dsp:cNvSpPr/>
      </dsp:nvSpPr>
      <dsp:spPr>
        <a:xfrm>
          <a:off x="4247447" y="1393689"/>
          <a:ext cx="373021" cy="37302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283386" y="956015"/>
          <a:ext cx="1316038" cy="218985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063707" y="1610310"/>
          <a:ext cx="1977015" cy="17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</a:t>
          </a:r>
          <a:r>
            <a:rPr lang="ru" sz="1800" kern="1200" dirty="0" smtClean="0"/>
            <a:t>онсультативное</a:t>
          </a:r>
          <a:r>
            <a:rPr lang="ru" sz="1800" kern="1200" baseline="0" dirty="0" smtClean="0"/>
            <a:t> направление</a:t>
          </a:r>
          <a:endParaRPr lang="ru" sz="1800" kern="1200" dirty="0"/>
        </a:p>
      </dsp:txBody>
      <dsp:txXfrm>
        <a:off x="5063707" y="1610310"/>
        <a:ext cx="1977015" cy="1732970"/>
      </dsp:txXfrm>
    </dsp:sp>
    <dsp:sp modelId="{D5E82CFA-3F05-41CB-A66C-3A904CCE06CE}">
      <dsp:nvSpPr>
        <dsp:cNvPr id="0" name=""/>
        <dsp:cNvSpPr/>
      </dsp:nvSpPr>
      <dsp:spPr>
        <a:xfrm>
          <a:off x="6667701" y="794795"/>
          <a:ext cx="373021" cy="373021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703640" y="357120"/>
          <a:ext cx="1316038" cy="218985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483960" y="1011416"/>
          <a:ext cx="1977015" cy="17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</a:t>
          </a:r>
          <a:r>
            <a:rPr lang="ru" sz="1800" kern="1200" dirty="0" smtClean="0"/>
            <a:t>етодическая</a:t>
          </a:r>
          <a:r>
            <a:rPr lang="ru" sz="1800" kern="1200" baseline="0" dirty="0" smtClean="0"/>
            <a:t> работа</a:t>
          </a:r>
          <a:endParaRPr lang="ru" sz="1800" kern="1200" dirty="0"/>
        </a:p>
      </dsp:txBody>
      <dsp:txXfrm>
        <a:off x="7483960" y="1011416"/>
        <a:ext cx="1977015" cy="1732970"/>
      </dsp:txXfrm>
    </dsp:sp>
    <dsp:sp modelId="{F62C0D9F-BF11-4D63-A28B-80FA21343A28}">
      <dsp:nvSpPr>
        <dsp:cNvPr id="0" name=""/>
        <dsp:cNvSpPr/>
      </dsp:nvSpPr>
      <dsp:spPr>
        <a:xfrm>
          <a:off x="9087954" y="195901"/>
          <a:ext cx="373021" cy="373021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10123894" y="-241773"/>
          <a:ext cx="1316038" cy="218985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9904214" y="412522"/>
          <a:ext cx="1977015" cy="173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</a:t>
          </a:r>
          <a:r>
            <a:rPr lang="ru" sz="1800" kern="1200" dirty="0" smtClean="0"/>
            <a:t>окументация</a:t>
          </a:r>
          <a:r>
            <a:rPr lang="ru" sz="1800" kern="1200" baseline="0" dirty="0" smtClean="0"/>
            <a:t> </a:t>
          </a:r>
          <a:endParaRPr lang="ru" sz="1800" kern="1200" dirty="0"/>
        </a:p>
      </dsp:txBody>
      <dsp:txXfrm>
        <a:off x="9904214" y="412522"/>
        <a:ext cx="1977015" cy="173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865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334" y="1120461"/>
            <a:ext cx="11771291" cy="212501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325" y="1777042"/>
            <a:ext cx="9592573" cy="4485972"/>
          </a:xfrm>
        </p:spPr>
        <p:txBody>
          <a:bodyPr rtlCol="0"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Годовой аналитический отчёт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учебный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>
              <a:lnSpc>
                <a:spcPct val="150000"/>
              </a:lnSpc>
            </a:pPr>
            <a:endParaRPr lang="ru-RU" sz="1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Учителя-логопеды : Титова А.Н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Кокоткина</a:t>
            </a:r>
            <a:r>
              <a:rPr lang="ru-RU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А.В       </a:t>
            </a:r>
            <a:endParaRPr lang="ru-RU" sz="1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838" y="379562"/>
            <a:ext cx="10346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г.Саяногорск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детский сад №29 «У Лукоморья»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етодическая работа </a:t>
            </a:r>
            <a:r>
              <a:rPr lang="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Admin\Desktop\IMG_20220525_12311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485288">
            <a:off x="5768568" y="1564037"/>
            <a:ext cx="5339150" cy="406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IMG_20220525_1229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2941">
            <a:off x="1005577" y="1602521"/>
            <a:ext cx="3865694" cy="319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7849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воспитанников</a:t>
            </a:r>
            <a:endParaRPr lang="ru-RU" dirty="0"/>
          </a:p>
        </p:txBody>
      </p:sp>
      <p:pic>
        <p:nvPicPr>
          <p:cNvPr id="4" name="Содержимое 3" descr="C:\Users\Admin\Desktop\IMG_20220525_1233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780776" y="1114816"/>
            <a:ext cx="6863255" cy="460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ages.myshared.ru/28/1304189/slide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4" b="69067"/>
          <a:stretch/>
        </p:blipFill>
        <p:spPr bwMode="auto">
          <a:xfrm>
            <a:off x="2546405" y="5972908"/>
            <a:ext cx="7620000" cy="885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39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0"/>
            <a:ext cx="9372600" cy="824248"/>
          </a:xfrm>
        </p:spPr>
        <p:txBody>
          <a:bodyPr rtlCol="0"/>
          <a:lstStyle/>
          <a:p>
            <a:pPr rtl="0"/>
            <a:r>
              <a:rPr lang="ru-RU" dirty="0" smtClean="0"/>
              <a:t>                    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679" y="1095554"/>
            <a:ext cx="9247031" cy="5640095"/>
          </a:xfrm>
        </p:spPr>
        <p:txBody>
          <a:bodyPr rtlCol="0">
            <a:normAutofit/>
          </a:bodyPr>
          <a:lstStyle/>
          <a:p>
            <a:endParaRPr lang="ru-RU" b="1" dirty="0" smtClean="0"/>
          </a:p>
          <a:p>
            <a:pPr algn="just"/>
            <a:r>
              <a:rPr lang="ru-RU" b="1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устранить дефекты звукопроизношения; создать условия для      формирования правильного речевого развития дошкольников.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-своевременное выявление нарушений развития речи воспитанников;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-определение их уровня и характера;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-устранение выявленных нарушений;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-распространение специальных знаний по логопедии среди педагогических работников и родителей.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921" y="202597"/>
            <a:ext cx="108779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2021-2022 учебного года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141667"/>
            <a:ext cx="9372600" cy="566669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FF0000"/>
                </a:solidFill>
              </a:rPr>
              <a:t>Направления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14" descr="Схема восходящего процесса: показаны пять этапов по возрастанию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7994554"/>
              </p:ext>
            </p:extLst>
          </p:nvPr>
        </p:nvGraphicFramePr>
        <p:xfrm>
          <a:off x="141668" y="708337"/>
          <a:ext cx="11887200" cy="47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655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03" y="244699"/>
            <a:ext cx="10241410" cy="56667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rgbClr val="FF0000"/>
                </a:solidFill>
              </a:rPr>
              <a:t>           Д</a:t>
            </a:r>
            <a:r>
              <a:rPr lang="ru" dirty="0" smtClean="0">
                <a:solidFill>
                  <a:srgbClr val="FF0000"/>
                </a:solidFill>
              </a:rPr>
              <a:t>иагностическое направление</a:t>
            </a:r>
            <a:endParaRPr lang="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38" y="1380226"/>
            <a:ext cx="11359167" cy="43347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огопедическое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обследование детей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учебного года;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оставление индивидуальных маршрутов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развивающей работы по результатам логопедического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обследование детей в середине года с целью выявления динамики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коррекции образовательных маршрутов развития детей;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Логопедическое обследование детей в конце учебного года.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fontAlgn="ctr">
              <a:spcBef>
                <a:spcPts val="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576" y="209006"/>
            <a:ext cx="8634549" cy="1162594"/>
          </a:xfrm>
        </p:spPr>
        <p:txBody>
          <a:bodyPr rtlCol="0">
            <a:no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Эффективность коррекционно-логопедической работы с детьми старших групп комбинированной  направленности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«Умка» и  «Почемучка» за 2021-2022г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3851" y="571480"/>
            <a:ext cx="8229600" cy="84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841864" y="1600200"/>
          <a:ext cx="97389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2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57" y="304799"/>
            <a:ext cx="9033556" cy="88392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Эффективность коррекционно-логопедической работы с детьми старшей группы компенсирующей  направленности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«Колокольчик» за 2021-2022г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59429" y="1600200"/>
          <a:ext cx="962138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251" y="304800"/>
            <a:ext cx="9242562" cy="101454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Эффективность коррекционно-логопедической работы с детьми подготовительных групп компенсирующей направленности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«Золотой ключик» и  «Солнышко» за 2021-2022г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59429" y="1600200"/>
          <a:ext cx="962138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09" y="206062"/>
            <a:ext cx="10810105" cy="81284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      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оррекционно – развивающее направление</a:t>
            </a:r>
            <a:endParaRPr lang="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177" y="1658982"/>
            <a:ext cx="9522823" cy="3435531"/>
          </a:xfrm>
        </p:spPr>
        <p:txBody>
          <a:bodyPr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правильного звукопроизношения;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фонематических процессов;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лексико-грамматических категорий и связной речи;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навыка звукового анализа и синтеза.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365" y="257579"/>
            <a:ext cx="3721994" cy="6323525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2551" t="5770" r="4149"/>
          <a:stretch/>
        </p:blipFill>
        <p:spPr>
          <a:xfrm rot="21016721">
            <a:off x="10352721" y="238006"/>
            <a:ext cx="1506828" cy="21154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9670" y="758999"/>
            <a:ext cx="68929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Консультативное направление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Ознакомление </a:t>
            </a: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воспитателей и специалистов с итогами диагностики детей группы</a:t>
            </a:r>
            <a:r>
              <a:rPr 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Совместное </a:t>
            </a: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по взаимодействию в реализации коррекционных мероприятий специалистов ОУ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для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для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Размещение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для родителей в папке групп по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темам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/>
          </a:p>
        </p:txBody>
      </p:sp>
      <p:pic>
        <p:nvPicPr>
          <p:cNvPr id="1026" name="Picture 2" descr="http://skupiknigi.ru/image/Large/multimedia/books_covers/1010902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474">
            <a:off x="8581927" y="152148"/>
            <a:ext cx="1467163" cy="2247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IMG_20200810_111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2980" y="2675880"/>
            <a:ext cx="2583402" cy="1937551"/>
          </a:xfrm>
          <a:prstGeom prst="rect">
            <a:avLst/>
          </a:prstGeom>
          <a:noFill/>
        </p:spPr>
      </p:pic>
      <p:pic>
        <p:nvPicPr>
          <p:cNvPr id="1027" name="Picture 3" descr="C:\Users\admin\Desktop\IMG_20200810_111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9676" y="4834628"/>
            <a:ext cx="2425582" cy="1819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732</TotalTime>
  <Words>218</Words>
  <Application>Microsoft Office PowerPoint</Application>
  <PresentationFormat>Произвольный</PresentationFormat>
  <Paragraphs>55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Играющие дети 16 х 9</vt:lpstr>
      <vt:lpstr>     </vt:lpstr>
      <vt:lpstr>                     </vt:lpstr>
      <vt:lpstr>         Направления деятельности</vt:lpstr>
      <vt:lpstr>           Диагностическое направление</vt:lpstr>
      <vt:lpstr>    Эффективность коррекционно-логопедической работы с детьми старших групп комбинированной  направленности  «Умка» и  «Почемучка» за 2021-2022г </vt:lpstr>
      <vt:lpstr>Эффективность коррекционно-логопедической работы с детьми старшей группы компенсирующей  направленности   «Колокольчик» за 2021-2022г</vt:lpstr>
      <vt:lpstr>Эффективность коррекционно-логопедической работы с детьми подготовительных групп компенсирующей направленности  «Золотой ключик» и  «Солнышко» за 2021-2022г</vt:lpstr>
      <vt:lpstr>       Коррекционно – развивающее направление</vt:lpstr>
      <vt:lpstr>-</vt:lpstr>
      <vt:lpstr>Методическая работа  </vt:lpstr>
      <vt:lpstr>Достижения воспитанников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учителя – логопеда            Гамадовой С.В.</dc:title>
  <dc:creator>user</dc:creator>
  <cp:lastModifiedBy>Admin</cp:lastModifiedBy>
  <cp:revision>69</cp:revision>
  <dcterms:created xsi:type="dcterms:W3CDTF">2018-04-03T12:09:31Z</dcterms:created>
  <dcterms:modified xsi:type="dcterms:W3CDTF">2022-05-25T05:45:00Z</dcterms:modified>
</cp:coreProperties>
</file>