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122" y="-6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8208912" cy="4248472"/>
          </a:xfrm>
        </p:spPr>
        <p:txBody>
          <a:bodyPr/>
          <a:lstStyle/>
          <a:p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000" dirty="0" smtClean="0">
                <a:solidFill>
                  <a:srgbClr val="FFFFFF"/>
                </a:solidFill>
              </a:rPr>
              <a:t>Логопедический кабинет –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пространство для творчества педагога.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 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«Дети должны жить в мире красоты, игры, сказки,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музыки, рисунка, фантазии, творчества.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Этот мир должен окружать ребёнка и тогда,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когда мы хотим научить его читать и писать.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Да, от того, как будет чувствовать себя ребёнок,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поднимаясь на первую ступеньку лестницы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познания, что он будет переживать, зависит весь его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дальнейший путь к знаниям».</a:t>
            </a:r>
            <a:r>
              <a:rPr lang="ru-RU" sz="2000" dirty="0" smtClean="0">
                <a:solidFill>
                  <a:srgbClr val="FFFFFF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FFFF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FFFF"/>
                </a:solidFill>
              </a:rPr>
              <a:t>Сухомлинский В.А</a:t>
            </a:r>
            <a:r>
              <a:rPr lang="ru-RU" sz="2000" dirty="0" smtClean="0">
                <a:solidFill>
                  <a:srgbClr val="FF6600"/>
                </a:solidFill>
              </a:rPr>
              <a:t>.</a:t>
            </a:r>
            <a:r>
              <a:rPr lang="ru-RU" sz="2000" dirty="0" smtClean="0">
                <a:solidFill>
                  <a:srgbClr val="FF6600"/>
                </a:solidFill>
              </a:rPr>
              <a:t/>
            </a:r>
            <a:br>
              <a:rPr lang="ru-RU" sz="2000" dirty="0" smtClean="0">
                <a:solidFill>
                  <a:srgbClr val="FF6600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1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Kristina\Desktop\Новая папка (3)\20200128_102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9798"/>
            <a:ext cx="6084168" cy="3398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0" y="4500570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Miriam" pitchFamily="34" charset="-79"/>
              </a:rPr>
              <a:t>Учитель-логопед </a:t>
            </a:r>
          </a:p>
          <a:p>
            <a:pPr algn="ctr"/>
            <a:r>
              <a:rPr lang="ru-RU" dirty="0" smtClean="0">
                <a:cs typeface="Miriam" pitchFamily="34" charset="-79"/>
              </a:rPr>
              <a:t>МДОАУ №124 </a:t>
            </a:r>
          </a:p>
          <a:p>
            <a:pPr algn="ctr"/>
            <a:r>
              <a:rPr lang="ru-RU" dirty="0" smtClean="0">
                <a:cs typeface="Miriam" pitchFamily="34" charset="-79"/>
              </a:rPr>
              <a:t>Орешкина </a:t>
            </a:r>
          </a:p>
          <a:p>
            <a:pPr algn="ctr"/>
            <a:r>
              <a:rPr lang="ru-RU" dirty="0" smtClean="0">
                <a:cs typeface="Miriam" pitchFamily="34" charset="-79"/>
              </a:rPr>
              <a:t>Кристина Олеговна</a:t>
            </a:r>
            <a:endParaRPr lang="ru-RU" dirty="0">
              <a:cs typeface="Miriam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8872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кабинете имеется зона индивидуальной работы здесь проводится коррекция звукопроизношения.</a:t>
            </a:r>
            <a:endParaRPr lang="ru-RU" sz="2000" dirty="0"/>
          </a:p>
        </p:txBody>
      </p:sp>
      <p:pic>
        <p:nvPicPr>
          <p:cNvPr id="2050" name="Picture 2" descr="C:\Users\Kristina\Desktop\Новая папка (3)\20200128_102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384376" cy="4512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772816"/>
            <a:ext cx="42484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Представлен:</a:t>
            </a:r>
          </a:p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-мебельным комплексом </a:t>
            </a:r>
          </a:p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 зеркалом и дополнительной</a:t>
            </a:r>
          </a:p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подсветкой;</a:t>
            </a:r>
          </a:p>
          <a:p>
            <a:pPr>
              <a:buFontTx/>
              <a:buChar char="-"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речевым материалом </a:t>
            </a:r>
          </a:p>
          <a:p>
            <a:pPr>
              <a:buFontTx/>
              <a:buChar char="-"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по автоматизации звуков;</a:t>
            </a:r>
          </a:p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- дидактическими пособиями по автоматизации и</a:t>
            </a:r>
          </a:p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дифференциации звуков.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зона образовательная по преодолению ОНР, здесь проводятся  групповые и подгрупповые занятия.</a:t>
            </a:r>
            <a:endParaRPr lang="ru-RU" sz="2000" dirty="0"/>
          </a:p>
        </p:txBody>
      </p:sp>
      <p:pic>
        <p:nvPicPr>
          <p:cNvPr id="3074" name="Picture 2" descr="C:\Users\Kristina\Desktop\Новая папка (3)\20200128_102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634979" cy="48466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700808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Представлен:</a:t>
            </a:r>
          </a:p>
          <a:p>
            <a:pPr>
              <a:buFontTx/>
              <a:buChar char="-"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доской,</a:t>
            </a:r>
          </a:p>
          <a:p>
            <a:pPr>
              <a:buFontTx/>
              <a:buChar char="-"/>
            </a:pPr>
            <a:r>
              <a:rPr lang="ru-RU" sz="2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Буквоград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,</a:t>
            </a:r>
          </a:p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-столами со стульчиками, для подгрупповых и индивидуальных занятий.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63072" cy="32849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так же имеется:</a:t>
            </a:r>
            <a:br>
              <a:rPr lang="ru-RU" sz="1800" dirty="0" smtClean="0"/>
            </a:br>
            <a:r>
              <a:rPr lang="ru-RU" sz="1800" dirty="0" smtClean="0"/>
              <a:t> *центр развития мелкой моторик, </a:t>
            </a:r>
            <a:br>
              <a:rPr lang="ru-RU" sz="1800" dirty="0" smtClean="0"/>
            </a:br>
            <a:r>
              <a:rPr lang="ru-RU" sz="1800" dirty="0" smtClean="0"/>
              <a:t>*центр развития фонематического слуха, </a:t>
            </a:r>
            <a:br>
              <a:rPr lang="ru-RU" sz="1800" dirty="0" smtClean="0"/>
            </a:br>
            <a:r>
              <a:rPr lang="ru-RU" sz="1800" dirty="0" smtClean="0"/>
              <a:t>*центр развития связной речи и лексико-грамматического строя речи, </a:t>
            </a:r>
            <a:br>
              <a:rPr lang="ru-RU" sz="1800" dirty="0" smtClean="0"/>
            </a:br>
            <a:r>
              <a:rPr lang="ru-RU" sz="1800" dirty="0" smtClean="0"/>
              <a:t>*центр развития дыхания и силы голоса и артикуляционной моторики, </a:t>
            </a:r>
            <a:br>
              <a:rPr lang="ru-RU" sz="1800" dirty="0" smtClean="0"/>
            </a:br>
            <a:r>
              <a:rPr lang="ru-RU" sz="1800" dirty="0" smtClean="0"/>
              <a:t>*центр развития звукопроизношения.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49439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C:\Users\Kristina\Desktop\Новая папка (3)\20200128_102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97044"/>
            <a:ext cx="3744416" cy="1871279"/>
          </a:xfrm>
          <a:prstGeom prst="rect">
            <a:avLst/>
          </a:prstGeom>
          <a:noFill/>
        </p:spPr>
      </p:pic>
      <p:pic>
        <p:nvPicPr>
          <p:cNvPr id="4101" name="Picture 5" descr="C:\Users\Kristina\Desktop\Новая папка (3)\20200128_102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870386"/>
            <a:ext cx="3888432" cy="1987613"/>
          </a:xfrm>
          <a:prstGeom prst="rect">
            <a:avLst/>
          </a:prstGeom>
          <a:noFill/>
        </p:spPr>
      </p:pic>
      <p:pic>
        <p:nvPicPr>
          <p:cNvPr id="4102" name="Picture 6" descr="C:\Users\Kristina\Desktop\Новая папка (3)\20200128_102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816424" cy="1760553"/>
          </a:xfrm>
          <a:prstGeom prst="rect">
            <a:avLst/>
          </a:prstGeom>
          <a:noFill/>
        </p:spPr>
      </p:pic>
      <p:pic>
        <p:nvPicPr>
          <p:cNvPr id="4103" name="Picture 7" descr="C:\Users\Kristina\Desktop\Новая папка (3)\20200203_103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96952"/>
            <a:ext cx="3888432" cy="1643325"/>
          </a:xfrm>
          <a:prstGeom prst="rect">
            <a:avLst/>
          </a:prstGeom>
          <a:noFill/>
        </p:spPr>
      </p:pic>
      <p:pic>
        <p:nvPicPr>
          <p:cNvPr id="4104" name="Picture 8" descr="C:\Users\Kristina\Desktop\Новая папка (3)\20200203_103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2108" y="188640"/>
            <a:ext cx="3611892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0880" cy="266429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 своей коррекционно-развивающей деятельности активно работаю над развитием артикуляционной моторки, так как </a:t>
            </a:r>
            <a:r>
              <a:rPr lang="ru-RU" sz="1600" u="sng" dirty="0" smtClean="0"/>
              <a:t>артикуляционная гимнастика </a:t>
            </a:r>
            <a:r>
              <a:rPr lang="ru-RU" sz="1600" dirty="0" smtClean="0"/>
              <a:t>– эффективное средство коррекции звукопроизношения у детей с нарушением  речи» первый год. </a:t>
            </a:r>
            <a:br>
              <a:rPr lang="ru-RU" sz="1600" dirty="0" smtClean="0"/>
            </a:br>
            <a:r>
              <a:rPr lang="ru-RU" sz="1600" dirty="0" smtClean="0"/>
              <a:t>Эта тема </a:t>
            </a:r>
            <a:r>
              <a:rPr lang="ru-RU" sz="1600" u="sng" dirty="0" smtClean="0"/>
              <a:t>актуальна</a:t>
            </a:r>
            <a:r>
              <a:rPr lang="ru-RU" sz="1600" dirty="0" smtClean="0"/>
              <a:t>, потому что регулярное проведение артикуляционных упражнений способствует выработке правильных артикуляционных укладов, необходимых для правильного произношения нарушенных звуков. </a:t>
            </a:r>
            <a:br>
              <a:rPr lang="ru-RU" sz="1600" dirty="0" smtClean="0"/>
            </a:br>
            <a:r>
              <a:rPr lang="ru-RU" sz="1600" u="sng" dirty="0" smtClean="0"/>
              <a:t>Артикуляционная гимнастика</a:t>
            </a:r>
            <a:r>
              <a:rPr lang="ru-RU" sz="1600" dirty="0" smtClean="0"/>
              <a:t> – основа правильной речи, ведь благодаря артикуляционным упражнениям развиваются и укрепляются мышцы языка, а, значит, увеличивается его подвижность. Мною была собрана картотека «Артикуляционной гимнастики» для проведения артикуляционной гимнастики.</a:t>
            </a: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7876728" cy="209063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C:\Users\Kristina\Desktop\Новая папка (3)\20200204_110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47728">
            <a:off x="2493146" y="2805780"/>
            <a:ext cx="2197104" cy="1742173"/>
          </a:xfrm>
          <a:prstGeom prst="rect">
            <a:avLst/>
          </a:prstGeom>
          <a:noFill/>
        </p:spPr>
      </p:pic>
      <p:pic>
        <p:nvPicPr>
          <p:cNvPr id="1027" name="Picture 3" descr="C:\Users\Kristina\Desktop\Новая папка (3)\20200204_11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2911201" cy="1872208"/>
          </a:xfrm>
          <a:prstGeom prst="rect">
            <a:avLst/>
          </a:prstGeom>
          <a:noFill/>
        </p:spPr>
      </p:pic>
      <p:pic>
        <p:nvPicPr>
          <p:cNvPr id="1028" name="Picture 4" descr="C:\Users\Kristina\Desktop\Новая папка (3)\20200128_114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2219775" cy="2088232"/>
          </a:xfrm>
          <a:prstGeom prst="rect">
            <a:avLst/>
          </a:prstGeom>
          <a:noFill/>
        </p:spPr>
      </p:pic>
      <p:pic>
        <p:nvPicPr>
          <p:cNvPr id="1029" name="Picture 5" descr="C:\Users\Kristina\Desktop\Новая папка (3)\20200128_114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17432"/>
            <a:ext cx="2411760" cy="1940568"/>
          </a:xfrm>
          <a:prstGeom prst="rect">
            <a:avLst/>
          </a:prstGeom>
          <a:noFill/>
        </p:spPr>
      </p:pic>
      <p:pic>
        <p:nvPicPr>
          <p:cNvPr id="1030" name="Picture 6" descr="C:\Users\Kristina\Desktop\Новая папка (3)\20200128_1146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997" y="4797152"/>
            <a:ext cx="2331465" cy="2060848"/>
          </a:xfrm>
          <a:prstGeom prst="rect">
            <a:avLst/>
          </a:prstGeom>
          <a:noFill/>
        </p:spPr>
      </p:pic>
      <p:pic>
        <p:nvPicPr>
          <p:cNvPr id="1031" name="Picture 7" descr="C:\Users\Kristina\Desktop\Новая папка (3)\20200128_114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35742"/>
            <a:ext cx="201622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Картотека </a:t>
            </a:r>
            <a:br>
              <a:rPr lang="ru-RU" dirty="0" smtClean="0"/>
            </a:br>
            <a:r>
              <a:rPr lang="ru-RU" dirty="0" smtClean="0"/>
              <a:t>«Артикуляционная гимнастика»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7776864" cy="524858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6400" b="1" dirty="0" smtClean="0"/>
              <a:t>Артикуляция звуков в графическом изображении. Учебно-демонстрационный  А 86 материал. (Приложение к книге Е.В.Новиковой «Логопедическая азбука. Новая методика обучения чтению». – М.: «Издательство ГНОМ и Д», 2000. – 48 с.</a:t>
            </a:r>
          </a:p>
          <a:p>
            <a:pPr lvl="0"/>
            <a:r>
              <a:rPr lang="ru-RU" sz="6400" b="1" dirty="0" smtClean="0"/>
              <a:t>Артикуляционная гимнастика с фонариком.</a:t>
            </a:r>
          </a:p>
          <a:p>
            <a:pPr lvl="0"/>
            <a:r>
              <a:rPr lang="ru-RU" sz="6400" b="1" dirty="0" smtClean="0"/>
              <a:t>Артикуляционная гимнастика «</a:t>
            </a:r>
            <a:r>
              <a:rPr lang="ru-RU" sz="6400" b="1" dirty="0" err="1" smtClean="0"/>
              <a:t>Смешарики</a:t>
            </a:r>
            <a:r>
              <a:rPr lang="ru-RU" sz="6400" b="1" dirty="0" smtClean="0"/>
              <a:t>» со стихотворениями (карточки).</a:t>
            </a:r>
          </a:p>
          <a:p>
            <a:pPr lvl="0"/>
            <a:r>
              <a:rPr lang="ru-RU" sz="6400" b="1" dirty="0" smtClean="0"/>
              <a:t>Карточки артикуляционной гимнастики «</a:t>
            </a:r>
            <a:r>
              <a:rPr lang="ru-RU" sz="6400" b="1" dirty="0" err="1" smtClean="0"/>
              <a:t>Смешарики</a:t>
            </a:r>
            <a:r>
              <a:rPr lang="ru-RU" sz="6400" b="1" dirty="0" smtClean="0"/>
              <a:t>».</a:t>
            </a:r>
          </a:p>
          <a:p>
            <a:pPr lvl="0"/>
            <a:r>
              <a:rPr lang="ru-RU" sz="6400" b="1" dirty="0" smtClean="0"/>
              <a:t>Артикуляционная гимнастика с Лизой из мультфильма «</a:t>
            </a:r>
            <a:r>
              <a:rPr lang="ru-RU" sz="6400" b="1" dirty="0" err="1" smtClean="0"/>
              <a:t>Барбоскины</a:t>
            </a:r>
            <a:r>
              <a:rPr lang="ru-RU" sz="6400" b="1" dirty="0" smtClean="0"/>
              <a:t>» (на липучках).</a:t>
            </a:r>
          </a:p>
          <a:p>
            <a:pPr lvl="0"/>
            <a:r>
              <a:rPr lang="ru-RU" sz="6400" b="1" dirty="0" smtClean="0"/>
              <a:t>Карточки Артикуляционная гимнастика.</a:t>
            </a:r>
          </a:p>
          <a:p>
            <a:pPr lvl="0"/>
            <a:r>
              <a:rPr lang="ru-RU" sz="6400" b="1" dirty="0" smtClean="0"/>
              <a:t>Артикуляционная гимнастика с динозавриком.</a:t>
            </a:r>
          </a:p>
          <a:p>
            <a:pPr lvl="0"/>
            <a:r>
              <a:rPr lang="ru-RU" sz="6400" b="1" dirty="0" smtClean="0"/>
              <a:t>Артикуляционная гимнастика игра «Наряди елочку» (игрушки на липучках).</a:t>
            </a:r>
          </a:p>
          <a:p>
            <a:pPr lvl="0"/>
            <a:r>
              <a:rPr lang="ru-RU" sz="6400" b="1" dirty="0" smtClean="0"/>
              <a:t>Артикуляционная гимнастика игра «Помоги почтальону».</a:t>
            </a:r>
          </a:p>
          <a:p>
            <a:pPr lvl="0"/>
            <a:r>
              <a:rPr lang="ru-RU" sz="6400" b="1" dirty="0" smtClean="0"/>
              <a:t>Артикуляционная гимнастика с </a:t>
            </a:r>
            <a:r>
              <a:rPr lang="ru-RU" sz="6400" b="1" dirty="0" err="1" smtClean="0"/>
              <a:t>Винни</a:t>
            </a:r>
            <a:r>
              <a:rPr lang="ru-RU" sz="6400" b="1" dirty="0" smtClean="0"/>
              <a:t> Пухом и его друзьями (пособие представляет собой комплект карточек и три мини игры).</a:t>
            </a:r>
          </a:p>
          <a:p>
            <a:pPr lvl="0"/>
            <a:r>
              <a:rPr lang="ru-RU" sz="6400" b="1" dirty="0" smtClean="0"/>
              <a:t>Комплексы артикуляционной гимнастики по звукам (1. </a:t>
            </a:r>
            <a:r>
              <a:rPr lang="ru-RU" sz="6400" b="1" dirty="0" err="1" smtClean="0"/>
              <a:t>С,Сь,З,Зь</a:t>
            </a:r>
            <a:r>
              <a:rPr lang="ru-RU" sz="6400" b="1" dirty="0" smtClean="0"/>
              <a:t>. 2.Ш,Ж. 3.Л. 4.Р,Рь.).</a:t>
            </a:r>
          </a:p>
          <a:p>
            <a:pPr lvl="0"/>
            <a:r>
              <a:rPr lang="ru-RU" sz="6400" b="1" dirty="0" smtClean="0"/>
              <a:t>Сказка «Веселая прогулка язычка» (книга).</a:t>
            </a:r>
          </a:p>
          <a:p>
            <a:pPr lvl="0"/>
            <a:r>
              <a:rPr lang="ru-RU" sz="6400" b="1" dirty="0" smtClean="0"/>
              <a:t>Игра «Мишень со </a:t>
            </a:r>
            <a:r>
              <a:rPr lang="ru-RU" sz="6400" b="1" dirty="0" err="1" smtClean="0"/>
              <a:t>смешариками</a:t>
            </a:r>
            <a:r>
              <a:rPr lang="ru-RU" sz="6400" b="1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186</TotalTime>
  <Words>227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   Логопедический кабинет – пространство для творчества педагога.   «Дети должны жить в мире красоты, игры, сказки, музыки, рисунка, фантазии, творчества. Этот мир должен окружать ребёнка и тогда, когда мы хотим научить его читать и писать. Да, от того, как будет чувствовать себя ребёнок, поднимаясь на первую ступеньку лестницы познания, что он будет переживать, зависит весь его дальнейший путь к знаниям». Сухомлинский В.А.  </vt:lpstr>
      <vt:lpstr>В кабинете имеется зона индивидуальной работы здесь проводится коррекция звукопроизношения.</vt:lpstr>
      <vt:lpstr>зона образовательная по преодолению ОНР, здесь проводятся  групповые и подгрупповые занятия.</vt:lpstr>
      <vt:lpstr>                      так же имеется:  *центр развития мелкой моторик,  *центр развития фонематического слуха,  *центр развития связной речи и лексико-грамматического строя речи,  *центр развития дыхания и силы голоса и артикуляционной моторики,  *центр развития звукопроизношения. </vt:lpstr>
      <vt:lpstr>В своей коррекционно-развивающей деятельности активно работаю над развитием артикуляционной моторки, так как артикуляционная гимнастика – эффективное средство коррекции звукопроизношения у детей с нарушением  речи» первый год.  Эта тема актуальна, потому что регулярное проведение артикуляционных упражнений способствует выработке правильных артикуляционных укладов, необходимых для правильного произношения нарушенных звуков.  Артикуляционная гимнастика – основа правильной речи, ведь благодаря артикуляционным упражнениям развиваются и укрепляются мышцы языка, а, значит, увеличивается его подвижность. Мною была собрана картотека «Артикуляционной гимнастики» для проведения артикуляционной гимнастики. </vt:lpstr>
      <vt:lpstr>Картотека  «Артикуляционная гимнастика»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кабинет – пространство для творчества педагога.   «Дети должны жить в мире красоты, игры, сказки, музыки, рисунка, фантазии, творчества. Этот мир должен окружать ребёнка и тогда, когда мы хотим научить его читать и писать. Да, от того, как будет чувствовать себя ребёнок, поднимаясь на первую ступеньку лестницы познания, что он будет переживать, зависит весь его дальнейший путь к знаниям». Сухомлинский В.А.</dc:title>
  <dc:creator>Kristina</dc:creator>
  <cp:lastModifiedBy>Орех</cp:lastModifiedBy>
  <cp:revision>21</cp:revision>
  <dcterms:created xsi:type="dcterms:W3CDTF">2020-02-04T04:05:03Z</dcterms:created>
  <dcterms:modified xsi:type="dcterms:W3CDTF">2022-03-29T09:39:15Z</dcterms:modified>
</cp:coreProperties>
</file>