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F36A3-6B41-49F9-999A-9E48C1C7627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B2C9-C473-4F01-90B2-82B8D5DA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5">
                <a:lumMod val="60000"/>
                <a:lumOff val="40000"/>
              </a:schemeClr>
            </a:gs>
            <a:gs pos="100000">
              <a:srgbClr val="00B05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2357430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«Ёжик»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Рот закрыт. Язык движется с внутренней стороны, плавно очерчивая кончиком языка круг ( правая щека- под верхней губой, левая щека- под нижней губой). Затем язык двигается в обратном направлении. Так "нарисовать" по 5- 6 кругов в одну и другую стороны.</a:t>
            </a:r>
          </a:p>
          <a:p>
            <a:pPr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142908" y="3857628"/>
            <a:ext cx="750099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Серый ёжик весь в иголках,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Словно он не зверь, а ёлка.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Хоть колюч молчун лесной –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Ёжик добрый, а не злой.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919782" y="3429000"/>
            <a:ext cx="3224218" cy="3321528"/>
          </a:xfrm>
          <a:prstGeom prst="rect">
            <a:avLst/>
          </a:prstGeom>
        </p:spPr>
      </p:pic>
      <p:pic>
        <p:nvPicPr>
          <p:cNvPr id="11" name="Picture 7" descr="__28864"/>
          <p:cNvPicPr>
            <a:picLocks noChangeAspect="1" noChangeArrowheads="1"/>
          </p:cNvPicPr>
          <p:nvPr/>
        </p:nvPicPr>
        <p:blipFill>
          <a:blip r:embed="rId3" cstate="print"/>
          <a:srcRect l="2500" t="13754" r="50000" b="17489"/>
          <a:stretch>
            <a:fillRect/>
          </a:stretch>
        </p:blipFill>
        <p:spPr bwMode="auto">
          <a:xfrm>
            <a:off x="4000496" y="2714620"/>
            <a:ext cx="2327450" cy="204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«Киска сердится»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рот. Кончиком языка упереться в нижние зубы. На счет «раз» - выгнуть язык горкой, упираясь кончиком языка в нижние зубы. На счет «два» - вернуться в исходное положение. Кончик языка при этом не должен отрываться от нижних зубов, рот не закрывается</a:t>
            </a:r>
          </a:p>
          <a:p>
            <a:pPr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142908" y="3571852"/>
            <a:ext cx="750099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скамейке у окошка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Улеглась и дремлет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	кошка.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Кошка глазки открывает,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Кошка спинку выгибает.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кошки-рисунок-png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4" y="4357694"/>
            <a:ext cx="2619376" cy="2619376"/>
          </a:xfrm>
          <a:prstGeom prst="rect">
            <a:avLst/>
          </a:prstGeom>
        </p:spPr>
      </p:pic>
      <p:pic>
        <p:nvPicPr>
          <p:cNvPr id="9" name="Picture 7" descr="__12539"/>
          <p:cNvPicPr>
            <a:picLocks noChangeAspect="1" noChangeArrowheads="1"/>
          </p:cNvPicPr>
          <p:nvPr/>
        </p:nvPicPr>
        <p:blipFill>
          <a:blip r:embed="rId3" cstate="print"/>
          <a:srcRect l="3855" t="3030" r="66267" b="51515"/>
          <a:stretch>
            <a:fillRect/>
          </a:stretch>
        </p:blipFill>
        <p:spPr bwMode="auto">
          <a:xfrm>
            <a:off x="3929058" y="3857628"/>
            <a:ext cx="221457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__12539"/>
          <p:cNvPicPr>
            <a:picLocks noChangeAspect="1" noChangeArrowheads="1"/>
          </p:cNvPicPr>
          <p:nvPr/>
        </p:nvPicPr>
        <p:blipFill>
          <a:blip r:embed="rId3" cstate="print"/>
          <a:srcRect l="19276" t="51515" r="49882" b="4545"/>
          <a:stretch>
            <a:fillRect/>
          </a:stretch>
        </p:blipFill>
        <p:spPr bwMode="auto">
          <a:xfrm>
            <a:off x="6500826" y="2571744"/>
            <a:ext cx="228601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«Качели»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142908" y="3429000"/>
            <a:ext cx="750099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скамейке у окошка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Улеглась и дремлет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	кошка.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Кошка глазки открывает,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Кошка спинку выгибает.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 l="2678" t="2807" r="66072" b="50873"/>
          <a:stretch>
            <a:fillRect/>
          </a:stretch>
        </p:blipFill>
        <p:spPr bwMode="auto">
          <a:xfrm>
            <a:off x="3428992" y="2285992"/>
            <a:ext cx="25003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 l="15178" t="53338" r="52679" b="1746"/>
          <a:stretch>
            <a:fillRect/>
          </a:stretch>
        </p:blipFill>
        <p:spPr bwMode="auto">
          <a:xfrm>
            <a:off x="4500562" y="4571984"/>
            <a:ext cx="257176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9d8ac85e9fb5cc6283aef16ef4e4ba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252" y="1905832"/>
            <a:ext cx="2762028" cy="27399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«Парус»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  <a:p>
            <a:pPr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3571876"/>
            <a:ext cx="3786214" cy="214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Лодочка под парусом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речке плывёт.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прогулку лодочку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Малышей зовёт.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7" descr="__17139"/>
          <p:cNvPicPr>
            <a:picLocks noChangeAspect="1" noChangeArrowheads="1"/>
          </p:cNvPicPr>
          <p:nvPr/>
        </p:nvPicPr>
        <p:blipFill>
          <a:blip r:embed="rId2" cstate="print"/>
          <a:srcRect l="2439" t="13736" r="49593" b="20329"/>
          <a:stretch>
            <a:fillRect/>
          </a:stretch>
        </p:blipFill>
        <p:spPr bwMode="auto">
          <a:xfrm>
            <a:off x="3643306" y="3500438"/>
            <a:ext cx="2928958" cy="238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unnamed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975012"/>
            <a:ext cx="3195875" cy="38829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«Маляр»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2857496"/>
            <a:ext cx="3786214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Красить комнаты пора,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Пригласили маляра.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Челюсть ниже опускаем,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Маляру мы помогаем.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__12415"/>
          <p:cNvPicPr>
            <a:picLocks noChangeAspect="1" noChangeArrowheads="1"/>
          </p:cNvPicPr>
          <p:nvPr/>
        </p:nvPicPr>
        <p:blipFill>
          <a:blip r:embed="rId2" cstate="print"/>
          <a:srcRect l="3389" t="16019" r="48305" b="15396"/>
          <a:stretch>
            <a:fillRect/>
          </a:stretch>
        </p:blipFill>
        <p:spPr bwMode="auto">
          <a:xfrm>
            <a:off x="3714744" y="3429000"/>
            <a:ext cx="282544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fdc1b51a9faaaa6f7ba38cb73ba11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15140" y="2500306"/>
            <a:ext cx="2143140" cy="3375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«Чашечка»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3857628"/>
            <a:ext cx="378621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Язык широкий положи,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края приподними.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Получилась чашка,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Кругленькая чашка.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4172" t="14470" r="49587" b="18159"/>
          <a:stretch>
            <a:fillRect/>
          </a:stretch>
        </p:blipFill>
        <p:spPr bwMode="auto">
          <a:xfrm>
            <a:off x="4000496" y="2643182"/>
            <a:ext cx="237068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teacup-182664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500570"/>
            <a:ext cx="3143240" cy="20954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«Дятел»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Рот широко открыт и слегка растянут в улыбке, язычок в форме «чашечки» поднят вверх: боковые края языка прижаты к верхним коренным зубкам, а передний край  языка поднят за верхние передние зубы к альвеолам. Ребёнок говорит с придыханием Д-Д-Д или Т-Т-Т. Язык «прыгает на бугорках».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142908" y="3714752"/>
            <a:ext cx="4500594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Дятел на стволе сидит,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Клювом по нему стучит.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Стук да стук, стук да стук –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Раздаётся громкий звук.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7422393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86058"/>
            <a:ext cx="2615873" cy="3809524"/>
          </a:xfrm>
          <a:prstGeom prst="rect">
            <a:avLst/>
          </a:prstGeom>
        </p:spPr>
      </p:pic>
      <p:pic>
        <p:nvPicPr>
          <p:cNvPr id="10" name="Picture 9" descr="__55763"/>
          <p:cNvPicPr>
            <a:picLocks noChangeAspect="1" noChangeArrowheads="1"/>
          </p:cNvPicPr>
          <p:nvPr/>
        </p:nvPicPr>
        <p:blipFill>
          <a:blip r:embed="rId3" cstate="print"/>
          <a:srcRect l="1875" t="13285" r="45625" b="14452"/>
          <a:stretch>
            <a:fillRect/>
          </a:stretch>
        </p:blipFill>
        <p:spPr bwMode="auto">
          <a:xfrm>
            <a:off x="4214810" y="4286256"/>
            <a:ext cx="2500330" cy="223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«Индюк»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Приоткрыть рот, положить язык на верхнюю губу и производить движения широким передним краем языка по верхней губе вперед- назад, стараясь не отрывать язык от губы, как бы поглаживая ее. Темп упражнения, постепенно убыстряясь, затем добавить голос, чтобы слышалось «БЛ-БЛ-БЛ». Следите, чтобы язык не сужался, он должен быть широким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142908" y="3714752"/>
            <a:ext cx="4500594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огороде, как хозяин,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Бродит важно толстый барин.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пёстрый выряжен сюртук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Расфуфыренный индюк.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7" descr="__66342"/>
          <p:cNvPicPr>
            <a:picLocks noChangeAspect="1" noChangeArrowheads="1"/>
          </p:cNvPicPr>
          <p:nvPr/>
        </p:nvPicPr>
        <p:blipFill>
          <a:blip r:embed="rId2" cstate="print"/>
          <a:srcRect l="4108" t="16174" r="49224" b="16942"/>
          <a:stretch>
            <a:fillRect/>
          </a:stretch>
        </p:blipFill>
        <p:spPr bwMode="auto">
          <a:xfrm>
            <a:off x="4000496" y="3000372"/>
            <a:ext cx="2357454" cy="211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ndy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2842" y="3857628"/>
            <a:ext cx="3121158" cy="28102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«Грибок»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3286148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рот. Присосать широкий язычок к небу. Это шляпка гриба, а подъязычная связка- ножка. </a:t>
            </a:r>
          </a:p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Удерживать в таком положении 3-5 сек. Медленно сближать и сжимать зубы, закрыть рот.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4500546"/>
            <a:ext cx="750099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стою на ножке тонкой,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стою на ножке гладкой,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 коричневою шляпкой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бархатной подкладке.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1204948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256"/>
            <a:ext cx="2410359" cy="2117097"/>
          </a:xfrm>
          <a:prstGeom prst="rect">
            <a:avLst/>
          </a:prstGeom>
        </p:spPr>
      </p:pic>
      <p:pic>
        <p:nvPicPr>
          <p:cNvPr id="7" name="Рисунок 6" descr="ShooterScreenshot-19-22-02-20.png"/>
          <p:cNvPicPr>
            <a:picLocks noChangeAspect="1"/>
          </p:cNvPicPr>
          <p:nvPr/>
        </p:nvPicPr>
        <p:blipFill>
          <a:blip r:embed="rId3" cstate="print"/>
          <a:srcRect r="50000" b="4167"/>
          <a:stretch>
            <a:fillRect/>
          </a:stretch>
        </p:blipFill>
        <p:spPr>
          <a:xfrm>
            <a:off x="4429124" y="4500570"/>
            <a:ext cx="2071716" cy="207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615262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является основой формирования речевых звуков - фонем - и коррекции нарушений звукопроизношения любой этиологии и патогенеза; она включает упражнения для тренировки подвижности органов артикуляционного аппарата, отработки определенных положений губ, языка, мягкого неба, необходимых для правильного произнесения, как всех звуков, так и каждого звука той или иной группы.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артикуляционной гимнастики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выработка полноценных движений и определенных положений органов артикуляционного аппарата, необходимых для правильного произношения звуков.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по проведению упражнений артикуляционной гимнастики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00108"/>
            <a:ext cx="8229600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Проводить артикуляционную гимнастику нужно ежедневно, чтобы вырабатываемые у детей навыки закреплялись. Лучше выполнять упражнения 3-4 раза в день по 3-5 минут. Не следует предлагать детям более 2-3 упражнений за раз.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Каждое упражнение выполняется по 5-7 раз.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Статические упражнения выполняются по 10-15 секунд (удержание артикуляционной позы в одном положении).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При отборе упражнений для артикуляционной гимнастики надо соблюдать определенную последовательность, идти от простых упражнений к более сложным. Проводить их лучше эмоционально, в игровой форме.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Из выполняемых двух-трех упражнений новым может быть только одно, второе и третье даются для повторения и закрепления. Если же ребенок выполняет какое-то упражнение недостаточно хорошо, не следует вводить новых упражнений, лучше отрабатывать старый материал. Для его закрепления можно придумать новые игровые приемы.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9х12 см), но тогда взрослый должен находиться напротив ребенка лицом к нему.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Начинать гимнастику лучше с упражнений для губ. </a:t>
            </a:r>
          </a:p>
          <a:p>
            <a:pPr inden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проведения артикуляционной гимнастики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142984"/>
            <a:ext cx="9072594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Взрослый рассказывает о предстоящем упражнении, используя игровые приемы.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Взрослый показывает выполнение упражнения.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Упражнение делает ребенок, а взрослый контролирует выполнение.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Взрослый, проводящий артикуляционную гимнастику, должен следить за качеством выполняемых ребенком движений: точность движения, плавность, темп выполнения, устойчивость, переход от одного движения к другому. Также важно следить, чтобы движения каждого органа артикуляции выполнялись симметрично по отношению к правой и левой стороне лица. В противном случае артикуляционная гимнастика не достигает своей цели.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Если у ребенка не получается какое-то движение, помогать ему (шпателем, ручкой чайной ложки или просто чистым пальцем).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Для того, чтобы ребенок нашел правильное положение языка, например, облизал верхнюю губу, намазать ее вареньем, шоколадом или чем-то еще, что любит ваш ребенок. Подходить к выполнению упражнений творчески.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Сначала при выполнении детьми упражнений наблюдается напряженность движений органов артикуляционного аппарата. Постепенно напряжение исчезает, движения становятся непринужденными и вместе с тем координированными.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Система упражнений по развитию артикуляционной моторики должна включать как статические упражнения, так и упражнения, направленные на развитие динамической координации речевых движений.  </a:t>
            </a:r>
          </a:p>
          <a:p>
            <a:pPr indent="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«Расческа»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32861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закусить язык зубами. «Протаскивать» язык между зубами вперёд-назад, как бы «причёсывая» его. Выполнять 3-4 раза.</a:t>
            </a:r>
          </a:p>
          <a:p>
            <a:pPr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214686"/>
            <a:ext cx="750099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волосами я дружу,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Их в порядок привожу.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Благодарна мне причёска,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зовут меня…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Расческа.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7" descr="__14324"/>
          <p:cNvPicPr>
            <a:picLocks noChangeAspect="1" noChangeArrowheads="1"/>
          </p:cNvPicPr>
          <p:nvPr/>
        </p:nvPicPr>
        <p:blipFill>
          <a:blip r:embed="rId2" cstate="print"/>
          <a:srcRect l="3348" t="12077" r="48103" b="15985"/>
          <a:stretch>
            <a:fillRect/>
          </a:stretch>
        </p:blipFill>
        <p:spPr bwMode="auto">
          <a:xfrm>
            <a:off x="4071934" y="2428868"/>
            <a:ext cx="276226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429132"/>
            <a:ext cx="2145095" cy="1902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«Блинчик»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32861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рот. Положить широкий язык на нижнюю губу. Удерживать в спокойном состоянии на счет до пяти. 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этом упражнении важно следить, чтобы нижняя губа не напрягалась и не натягивалась на нижние зубы.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929066"/>
            <a:ext cx="750099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Испекли блинов немножко,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Остудили на окошке.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Есть их будем со сметаной,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Пригласим к обеду маму.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__64059"/>
          <p:cNvPicPr>
            <a:picLocks noChangeAspect="1" noChangeArrowheads="1"/>
          </p:cNvPicPr>
          <p:nvPr/>
        </p:nvPicPr>
        <p:blipFill>
          <a:blip r:embed="rId2" cstate="print"/>
          <a:srcRect l="50862" t="16655" r="2586" b="22206"/>
          <a:stretch>
            <a:fillRect/>
          </a:stretch>
        </p:blipFill>
        <p:spPr bwMode="auto">
          <a:xfrm>
            <a:off x="4286248" y="3071810"/>
            <a:ext cx="2857520" cy="232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62666_9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365089"/>
            <a:ext cx="2492911" cy="2492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«Вкусное варенье»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32861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рот. Языком в форме чашечки облизывать верхнюю губу сверху- вниз(можно помазать ее вареньем). 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Нижняя губа не должна обтягивать зубы (можно оттянуть ее  вниз рукой).</a:t>
            </a:r>
          </a:p>
          <a:p>
            <a:pPr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214686"/>
            <a:ext cx="7500990" cy="3286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Блин мы ели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наслажденьем –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Перепачкались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вареньем.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Чтоб варенье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губ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baseline="0" dirty="0" smtClean="0">
                <a:latin typeface="Times New Roman" pitchFamily="18" charset="0"/>
                <a:cs typeface="Times New Roman" pitchFamily="18" charset="0"/>
              </a:rPr>
              <a:t>	убрать,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Ротик нужно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baseline="0" dirty="0" smtClean="0">
                <a:latin typeface="Times New Roman" pitchFamily="18" charset="0"/>
                <a:cs typeface="Times New Roman" pitchFamily="18" charset="0"/>
              </a:rPr>
              <a:t>	облизать.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 l="5660" t="4617" r="64151" b="52291"/>
          <a:stretch>
            <a:fillRect/>
          </a:stretch>
        </p:blipFill>
        <p:spPr bwMode="auto">
          <a:xfrm>
            <a:off x="3786182" y="2714620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 l="18868" t="52326" r="50943" b="4582"/>
          <a:stretch>
            <a:fillRect/>
          </a:stretch>
        </p:blipFill>
        <p:spPr bwMode="auto">
          <a:xfrm>
            <a:off x="3214678" y="4714884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jam_PNG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714752"/>
            <a:ext cx="3286116" cy="2925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«Часики»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 Повторять 5-6 раз.</a:t>
            </a:r>
          </a:p>
          <a:p>
            <a:pPr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214686"/>
            <a:ext cx="750099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Тик – так, тик – так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Ходят часики – вот так!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Влево – тик,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Вправо – так.</a:t>
            </a:r>
          </a:p>
          <a:p>
            <a:pPr marL="342900">
              <a:spcBef>
                <a:spcPct val="20000"/>
              </a:spcBef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Ходят часики – вот так!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7" descr="__14970"/>
          <p:cNvPicPr>
            <a:picLocks noChangeAspect="1" noChangeArrowheads="1"/>
          </p:cNvPicPr>
          <p:nvPr/>
        </p:nvPicPr>
        <p:blipFill>
          <a:blip r:embed="rId2" cstate="print"/>
          <a:srcRect l="3225" t="16075" r="50807" b="18649"/>
          <a:stretch>
            <a:fillRect/>
          </a:stretch>
        </p:blipFill>
        <p:spPr bwMode="auto">
          <a:xfrm>
            <a:off x="4214810" y="3214686"/>
            <a:ext cx="2571768" cy="221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unname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16" y="1785926"/>
            <a:ext cx="17907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«Чистим зубки»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572396" cy="20002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142908" y="3571852"/>
            <a:ext cx="750099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Язычком почистим зубы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снаружи, и внутри.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Слева, справа и под губы –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болели чтоб они.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 l="1886" t="3592" r="66038" b="51912"/>
          <a:stretch>
            <a:fillRect/>
          </a:stretch>
        </p:blipFill>
        <p:spPr bwMode="auto">
          <a:xfrm>
            <a:off x="4071934" y="2571744"/>
            <a:ext cx="24288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 l="16037" t="52538" r="52831" b="2966"/>
          <a:stretch>
            <a:fillRect/>
          </a:stretch>
        </p:blipFill>
        <p:spPr bwMode="auto">
          <a:xfrm>
            <a:off x="6643702" y="4572008"/>
            <a:ext cx="235745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357430"/>
            <a:ext cx="2662241" cy="2345587"/>
          </a:xfrm>
          <a:prstGeom prst="rect">
            <a:avLst/>
          </a:prstGeom>
        </p:spPr>
      </p:pic>
      <p:pic>
        <p:nvPicPr>
          <p:cNvPr id="14" name="Рисунок 13" descr="toothbrush_PNG1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071934" y="5214950"/>
            <a:ext cx="2428892" cy="12144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976</Words>
  <Application>Microsoft Office PowerPoint</Application>
  <PresentationFormat>Экран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Теоретическое обоснование</vt:lpstr>
      <vt:lpstr>Рекомендации по проведению упражнений артикуляционной гимнастики</vt:lpstr>
      <vt:lpstr>Организация проведения артикуляционной гимнастики </vt:lpstr>
      <vt:lpstr>Упражнение «Расческа»</vt:lpstr>
      <vt:lpstr>Упражнение «Блинчик»</vt:lpstr>
      <vt:lpstr>Упражнение «Вкусное варенье»</vt:lpstr>
      <vt:lpstr>Упражнение «Часики»</vt:lpstr>
      <vt:lpstr>Упражнение «Чистим зубки»</vt:lpstr>
      <vt:lpstr>Упражнение «Ёжик»</vt:lpstr>
      <vt:lpstr>Упражнение «Киска сердится»</vt:lpstr>
      <vt:lpstr>Упражнение «Качели»</vt:lpstr>
      <vt:lpstr>Упражнение «Парус»</vt:lpstr>
      <vt:lpstr>Упражнение «Маляр»</vt:lpstr>
      <vt:lpstr>Упражнение «Чашечка»</vt:lpstr>
      <vt:lpstr>Упражнение «Дятел»</vt:lpstr>
      <vt:lpstr>Упражнение «Индюк»</vt:lpstr>
      <vt:lpstr>Упражнение «Грибок»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Kristina</cp:lastModifiedBy>
  <cp:revision>35</cp:revision>
  <dcterms:modified xsi:type="dcterms:W3CDTF">2024-02-05T15:36:43Z</dcterms:modified>
</cp:coreProperties>
</file>