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1" r:id="rId3"/>
    <p:sldId id="258" r:id="rId4"/>
    <p:sldId id="259" r:id="rId5"/>
    <p:sldId id="266" r:id="rId6"/>
    <p:sldId id="267" r:id="rId7"/>
    <p:sldId id="268" r:id="rId8"/>
    <p:sldId id="285" r:id="rId9"/>
    <p:sldId id="292" r:id="rId10"/>
    <p:sldId id="270" r:id="rId11"/>
    <p:sldId id="271" r:id="rId12"/>
    <p:sldId id="272" r:id="rId13"/>
    <p:sldId id="277" r:id="rId14"/>
    <p:sldId id="287" r:id="rId15"/>
    <p:sldId id="261" r:id="rId16"/>
    <p:sldId id="262" r:id="rId17"/>
    <p:sldId id="280" r:id="rId18"/>
    <p:sldId id="263" r:id="rId19"/>
    <p:sldId id="281" r:id="rId20"/>
    <p:sldId id="289" r:id="rId21"/>
    <p:sldId id="264" r:id="rId22"/>
    <p:sldId id="282" r:id="rId23"/>
    <p:sldId id="286" r:id="rId24"/>
    <p:sldId id="294" r:id="rId25"/>
    <p:sldId id="274" r:id="rId26"/>
    <p:sldId id="275" r:id="rId27"/>
    <p:sldId id="299" r:id="rId28"/>
    <p:sldId id="300" r:id="rId29"/>
    <p:sldId id="278" r:id="rId30"/>
    <p:sldId id="290" r:id="rId31"/>
    <p:sldId id="298" r:id="rId32"/>
    <p:sldId id="276" r:id="rId33"/>
    <p:sldId id="293" r:id="rId34"/>
    <p:sldId id="297" r:id="rId35"/>
    <p:sldId id="30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08B0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6618" autoAdjust="0"/>
  </p:normalViewPr>
  <p:slideViewPr>
    <p:cSldViewPr>
      <p:cViewPr>
        <p:scale>
          <a:sx n="56" d="100"/>
          <a:sy n="56" d="100"/>
        </p:scale>
        <p:origin x="-773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1243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7;&#1074;&#1080;&#1085;&#1100;&#1103;.mp3" TargetMode="External"/><Relationship Id="rId13" Type="http://schemas.openxmlformats.org/officeDocument/2006/relationships/image" Target="../media/image1.png"/><Relationship Id="rId18" Type="http://schemas.openxmlformats.org/officeDocument/2006/relationships/image" Target="../media/image15.png"/><Relationship Id="rId3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0;&#1086;&#1079;&#1072;.mp3" TargetMode="External"/><Relationship Id="rId7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4;&#1089;&#1083;&#1080;&#1082;.mp3" TargetMode="Externa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4.jpeg"/><Relationship Id="rId2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48;&#1085;&#1076;&#1102;&#1082;.mp3" TargetMode="External"/><Relationship Id="rId16" Type="http://schemas.openxmlformats.org/officeDocument/2006/relationships/image" Target="../media/image13.png"/><Relationship Id="rId1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65%20&#1040;&#1082;&#1090;&#1080;&#1074;&#1085;&#1086;&#1077;%20&#1089;&#1083;&#1091;&#1096;&#1072;&#1085;&#1080;&#1077;.mp3" TargetMode="External"/><Relationship Id="rId6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1;&#1086;&#1096;&#1072;&#1076;&#1100;.mp3" TargetMode="External"/><Relationship Id="rId11" Type="http://schemas.openxmlformats.org/officeDocument/2006/relationships/audio" Target="../media/audio17.wav"/><Relationship Id="rId5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0;&#1091;&#1088;&#1080;&#1094;&#1072;.mp3" TargetMode="External"/><Relationship Id="rId15" Type="http://schemas.openxmlformats.org/officeDocument/2006/relationships/image" Target="../media/image12.jpeg"/><Relationship Id="rId10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9;&#1090;&#1103;&#1090;&#1072;.mp3" TargetMode="External"/><Relationship Id="rId19" Type="http://schemas.openxmlformats.org/officeDocument/2006/relationships/image" Target="../media/image5.png"/><Relationship Id="rId4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0;&#1086;&#1088;&#1086;&#1074;&#1072;.mp3" TargetMode="External"/><Relationship Id="rId9" Type="http://schemas.openxmlformats.org/officeDocument/2006/relationships/audio" Target="file:///G:\&#1057;&#1040;&#1052;&#1054;&#1054;&#1041;&#1056;&#1040;&#1047;&#1054;&#1042;&#1040;&#1053;&#1048;&#1045;\&#1053;&#1086;&#1074;&#1072;&#1103;%20&#1087;&#1072;&#1087;&#1082;&#1072;%20(6)\&#1057;&#1086;&#1073;&#1072;&#1082;&#1072;.mp3" TargetMode="External"/><Relationship Id="rId1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34.jpeg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26064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автономное учреждение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сад комбинированного вида №124 «Василек» г.Орск»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700808"/>
            <a:ext cx="80648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Сообщение из опыта работы учителя-логопеда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Орешкиной Кристины Олеговны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теме: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Формирование фонематического слуха и восприятия у детей старшего дошкольного возраста с общим недоразвитием речи.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" name="~PP3758.WAV">
            <a:hlinkClick r:id="" action="ppaction://media"/>
          </p:cNvPr>
          <p:cNvPicPr>
            <a:picLocks noRot="1" noChangeAspect="1"/>
          </p:cNvPicPr>
          <p:nvPr>
            <a:wavAudioFile r:embed="rId1" name="~PP3758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66" y="548680"/>
            <a:ext cx="6960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Нарушение слухового восприятия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556792"/>
            <a:ext cx="76328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4000" indent="-51435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04000" indent="-51435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04000" indent="-51435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04000" indent="-51435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04000" indent="-51435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2071678"/>
            <a:ext cx="4286280" cy="34290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4000" indent="-51435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1.Нарушение восприятия звука и </a:t>
            </a:r>
          </a:p>
          <a:p>
            <a:pPr marL="504000" indent="-51435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проведения звукового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сигнала</a:t>
            </a:r>
          </a:p>
          <a:p>
            <a:pPr marL="504000" indent="-51435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Кондуктивная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тугоухость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Сенсоневральная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тугоухость (глухота)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Ретрокохлеарные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нарушения слуха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-Слуховая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нейропатия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57752" y="2071678"/>
            <a:ext cx="4071966" cy="34290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2.Центральные нарушения обработки звукового сигнала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Страдает узнавание, распознавание и запоминание. </a:t>
            </a:r>
          </a:p>
          <a:p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Причины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органическое поражение ЦНС, сенсорная алалия, сенсорная афазия.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2285984" y="1428736"/>
            <a:ext cx="500066" cy="50006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643702" y="1500174"/>
            <a:ext cx="500066" cy="50006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496.WAV">
            <a:hlinkClick r:id="" action="ppaction://media"/>
          </p:cNvPr>
          <p:cNvPicPr>
            <a:picLocks noRot="1" noChangeAspect="1"/>
          </p:cNvPicPr>
          <p:nvPr>
            <a:wavAudioFile r:embed="rId1" name="~PP496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2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47667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Центральные расстройства слуха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10" y="1785926"/>
            <a:ext cx="8072494" cy="41434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Гиперакузия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локализации источника звука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узнавания слуховых образов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анализа временных характеристик звука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восприятия речи на фоне помех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Расстройство слуховой памяти и внимания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восприятия и усвоения звуков речи как акустических сигналов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Трудности формирования устойчивой связи между звуком (словом) и соответствующим ему предметом</a:t>
            </a:r>
          </a:p>
          <a:p>
            <a:pPr algn="ctr"/>
            <a:endParaRPr lang="ru-RU" dirty="0"/>
          </a:p>
        </p:txBody>
      </p:sp>
      <p:pic>
        <p:nvPicPr>
          <p:cNvPr id="9" name="~PP2235.WAV">
            <a:hlinkClick r:id="" action="ppaction://media"/>
          </p:cNvPr>
          <p:cNvPicPr>
            <a:picLocks noRot="1" noChangeAspect="1"/>
          </p:cNvPicPr>
          <p:nvPr>
            <a:wavAudioFile r:embed="rId1" name="~PP2235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332656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Какие дети нуждаются в работе над слуховым восприятием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1714488"/>
            <a:ext cx="807246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Все маленькие дети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Слабослышащие дети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Дети после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кохлеарной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имплантации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Дети с центральными нарушениями речи и слуха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Дети без обследования (без диагноза), у которых педагог выявил проблемы во время диагностики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4348" y="2000240"/>
            <a:ext cx="571504" cy="28575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14348" y="4857760"/>
            <a:ext cx="571504" cy="28575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714348" y="4143380"/>
            <a:ext cx="571504" cy="28575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714348" y="3429000"/>
            <a:ext cx="571504" cy="28575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14348" y="2643182"/>
            <a:ext cx="571504" cy="28575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~PP2230.WAV">
            <a:hlinkClick r:id="" action="ppaction://media"/>
          </p:cNvPr>
          <p:cNvPicPr>
            <a:picLocks noRot="1" noChangeAspect="1"/>
          </p:cNvPicPr>
          <p:nvPr>
            <a:wavAudioFile r:embed="rId1" name="~PP2230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4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357166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Методы работы по развитию фонематического слуха у детей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1285860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43570" y="2000240"/>
            <a:ext cx="3286148" cy="35004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фонологическом уровне: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1)развитие дифференциации фонем;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2)развитие фонематического анализа и синтеза.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596" y="2000240"/>
            <a:ext cx="5072098" cy="35004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фонетическом уровне: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восприятие устной речи на сенсомоторном уровне.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развитие стимулирующей функции речеслухового анализатора.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формирование слухового контроля за качеством собственного произношения;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4)создание благоприятных условий для последующего формирования фонематических функций.</a:t>
            </a:r>
          </a:p>
          <a:p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2643174" y="1285860"/>
            <a:ext cx="357190" cy="57150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429388" y="1357298"/>
            <a:ext cx="357190" cy="57150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~PP1760.WAV">
            <a:hlinkClick r:id="" action="ppaction://media"/>
          </p:cNvPr>
          <p:cNvPicPr>
            <a:picLocks noRot="1" noChangeAspect="1"/>
          </p:cNvPicPr>
          <p:nvPr>
            <a:wavAudioFile r:embed="rId1" name="~PP1760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3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428604"/>
            <a:ext cx="5786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Понятия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643050"/>
            <a:ext cx="800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571868" y="4857760"/>
            <a:ext cx="4500594" cy="178592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Фонематический анализ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— это разложение слова на составляющие его фонемы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2500298" y="1357298"/>
            <a:ext cx="578647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Фонематический слух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это способность человека к распознаванию речевых звуков, представленных фонемами данного языка.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0" y="3214686"/>
            <a:ext cx="5572132" cy="207167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Фонематическое восприятие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это способность воспринимать звуковой состав слова.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~PP225.WAV">
            <a:hlinkClick r:id="" action="ppaction://media"/>
          </p:cNvPr>
          <p:cNvPicPr>
            <a:picLocks noRot="1" noChangeAspect="1"/>
          </p:cNvPicPr>
          <p:nvPr>
            <a:wavAudioFile r:embed="rId1" name="~PP225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2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3326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Этапы формирования фонематической стороны речи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57290" y="2214554"/>
            <a:ext cx="2664296" cy="1071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Узнавание и дифференциация неречевых звуков.</a:t>
            </a:r>
            <a:endParaRPr lang="ru-RU" sz="20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57290" y="3571876"/>
            <a:ext cx="3024336" cy="1635664"/>
          </a:xfrm>
          <a:prstGeom prst="roundRect">
            <a:avLst>
              <a:gd name="adj" fmla="val 1562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Различие высоты, силы, тембра, голоса, на материале одинаковых звуков, слов, фраз.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43636" y="1928802"/>
            <a:ext cx="2664296" cy="13692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Развитие навыков звукового и слогового анализа и синтеза.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4143380"/>
            <a:ext cx="2952328" cy="15841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Различение слов близких по своему звуковому составу; слогов; фонем.</a:t>
            </a:r>
          </a:p>
          <a:p>
            <a:pPr algn="ctr"/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3242132" y="2458602"/>
            <a:ext cx="1871638" cy="212034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893339" y="2821777"/>
            <a:ext cx="2643206" cy="1588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2739703" y="1760835"/>
            <a:ext cx="513746" cy="278176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300192" y="1556792"/>
            <a:ext cx="986452" cy="300572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Левая фигурная скобка 21"/>
          <p:cNvSpPr/>
          <p:nvPr/>
        </p:nvSpPr>
        <p:spPr>
          <a:xfrm rot="16200000">
            <a:off x="5857884" y="4286256"/>
            <a:ext cx="357190" cy="3071834"/>
          </a:xfrm>
          <a:prstGeom prst="leftBrace">
            <a:avLst>
              <a:gd name="adj1" fmla="val 8333"/>
              <a:gd name="adj2" fmla="val 5027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14348" y="2214554"/>
            <a:ext cx="357190" cy="2928958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ФОНЕМАТИЧЕСКИЙ СЛУХ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>
            <a:off x="1071538" y="2143116"/>
            <a:ext cx="428628" cy="3205186"/>
          </a:xfrm>
          <a:prstGeom prst="leftBrace">
            <a:avLst>
              <a:gd name="adj1" fmla="val 8333"/>
              <a:gd name="adj2" fmla="val 5027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5000628" y="4429132"/>
            <a:ext cx="357190" cy="3500462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ФОНЕМАТИЧЕСКОЕ ВОСПРИЯТИЕ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Левая фигурная скобка 27"/>
          <p:cNvSpPr/>
          <p:nvPr/>
        </p:nvSpPr>
        <p:spPr>
          <a:xfrm rot="16200000">
            <a:off x="7286644" y="1928802"/>
            <a:ext cx="357190" cy="2928958"/>
          </a:xfrm>
          <a:prstGeom prst="leftBrace">
            <a:avLst>
              <a:gd name="adj1" fmla="val 8333"/>
              <a:gd name="adj2" fmla="val 5027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7143768" y="2285992"/>
            <a:ext cx="500066" cy="3071834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ФОНЕМАТИЧЕСКИЙ АНАЛИЗ И СИНТЕЗ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" name="~PP549.WAV">
            <a:hlinkClick r:id="" action="ppaction://media"/>
          </p:cNvPr>
          <p:cNvPicPr>
            <a:picLocks noRot="1" noChangeAspect="1"/>
          </p:cNvPicPr>
          <p:nvPr>
            <a:wavAudioFile r:embed="rId1" name="~PP549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166" y="500042"/>
            <a:ext cx="669674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 1. Узнавание и дифференциация неречевых звуков</a:t>
            </a:r>
            <a:endParaRPr lang="ru-RU" sz="32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ristina\Desktop\ФОНЕМАТ ИГРЫ\20210521_093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857760"/>
            <a:ext cx="2056087" cy="1539210"/>
          </a:xfrm>
          <a:prstGeom prst="rect">
            <a:avLst/>
          </a:prstGeom>
          <a:noFill/>
        </p:spPr>
      </p:pic>
      <p:pic>
        <p:nvPicPr>
          <p:cNvPr id="9" name="Содержимое 3" descr="IMG-20191113-WA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1643050"/>
            <a:ext cx="2064292" cy="17082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10" y="1571612"/>
            <a:ext cx="58579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первом этапе «Узнавание неречевых звуков» рекомендуется применять упражнения такие как: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Звуки окружающего мира.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Звучащие игрушки.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Воспроизведение ритма.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Локализация «Где звучит?»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Изолированные удары.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Серия простых ударов.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Серия акцентированных ударов.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400050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Содержимое 3" descr="chhkk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4857760"/>
            <a:ext cx="2177706" cy="1500198"/>
          </a:xfrm>
          <a:prstGeom prst="rect">
            <a:avLst/>
          </a:prstGeom>
        </p:spPr>
      </p:pic>
      <p:pic>
        <p:nvPicPr>
          <p:cNvPr id="5" name="Picture 2" descr="F:\САМООБРАЗОВАНИЕ\Новая папка (2)\20211026_1214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429000"/>
            <a:ext cx="2313070" cy="1357322"/>
          </a:xfrm>
          <a:prstGeom prst="rect">
            <a:avLst/>
          </a:prstGeom>
          <a:noFill/>
        </p:spPr>
      </p:pic>
      <p:pic>
        <p:nvPicPr>
          <p:cNvPr id="7" name="Picture 3" descr="F:\САМООБРАЗОВАНИЕ\Новая папка (2)\20211026_1833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1" y="4857760"/>
            <a:ext cx="2000263" cy="1500198"/>
          </a:xfrm>
          <a:prstGeom prst="rect">
            <a:avLst/>
          </a:prstGeom>
          <a:noFill/>
        </p:spPr>
      </p:pic>
      <p:pic>
        <p:nvPicPr>
          <p:cNvPr id="14" name="~PP2243.WAV">
            <a:hlinkClick r:id="" action="ppaction://media"/>
          </p:cNvPr>
          <p:cNvPicPr>
            <a:picLocks noRot="1" noChangeAspect="1"/>
          </p:cNvPicPr>
          <p:nvPr>
            <a:wavAudioFile r:embed="rId1" name="~PP2243.WAV"/>
          </p:nvPr>
        </p:nvPicPr>
        <p:blipFill>
          <a:blip r:embed="rId9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6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G:\САМООБРАЗОВАНИЕ\Новая папка (2)\20211013_10155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06" y="3857628"/>
            <a:ext cx="4500594" cy="27090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4071942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Содержимое 5" descr="IMG_3132.jpe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8662" y="4071942"/>
            <a:ext cx="3608787" cy="2405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24" y="378619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Начало и окончание звучания. Слуховое внимание.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65 Активное слушани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1071538" y="4429132"/>
            <a:ext cx="571504" cy="571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8" y="421481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Орех\Desktop\1 001 (2)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14546" y="142852"/>
            <a:ext cx="5108576" cy="3714776"/>
          </a:xfrm>
          <a:prstGeom prst="rect">
            <a:avLst/>
          </a:prstGeom>
          <a:noFill/>
        </p:spPr>
      </p:pic>
      <p:pic>
        <p:nvPicPr>
          <p:cNvPr id="12" name="Индюк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8" cstate="print"/>
          <a:stretch>
            <a:fillRect/>
          </a:stretch>
        </p:blipFill>
        <p:spPr>
          <a:xfrm>
            <a:off x="3000364" y="2357430"/>
            <a:ext cx="387351" cy="387351"/>
          </a:xfrm>
          <a:prstGeom prst="rect">
            <a:avLst/>
          </a:prstGeom>
        </p:spPr>
      </p:pic>
      <p:pic>
        <p:nvPicPr>
          <p:cNvPr id="13" name="Коза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8" cstate="print"/>
          <a:stretch>
            <a:fillRect/>
          </a:stretch>
        </p:blipFill>
        <p:spPr>
          <a:xfrm>
            <a:off x="5786446" y="2285992"/>
            <a:ext cx="357190" cy="357190"/>
          </a:xfrm>
          <a:prstGeom prst="rect">
            <a:avLst/>
          </a:prstGeom>
        </p:spPr>
      </p:pic>
      <p:pic>
        <p:nvPicPr>
          <p:cNvPr id="14" name="Корова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8" cstate="print"/>
          <a:stretch>
            <a:fillRect/>
          </a:stretch>
        </p:blipFill>
        <p:spPr>
          <a:xfrm>
            <a:off x="6357950" y="1285860"/>
            <a:ext cx="500066" cy="500066"/>
          </a:xfrm>
          <a:prstGeom prst="rect">
            <a:avLst/>
          </a:prstGeom>
        </p:spPr>
      </p:pic>
      <p:pic>
        <p:nvPicPr>
          <p:cNvPr id="15" name="Курица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 cstate="print"/>
          <a:stretch>
            <a:fillRect/>
          </a:stretch>
        </p:blipFill>
        <p:spPr>
          <a:xfrm>
            <a:off x="5715008" y="2643182"/>
            <a:ext cx="244475" cy="244475"/>
          </a:xfrm>
          <a:prstGeom prst="rect">
            <a:avLst/>
          </a:prstGeom>
        </p:spPr>
      </p:pic>
      <p:pic>
        <p:nvPicPr>
          <p:cNvPr id="16" name="Лошадь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8" cstate="print"/>
          <a:stretch>
            <a:fillRect/>
          </a:stretch>
        </p:blipFill>
        <p:spPr>
          <a:xfrm>
            <a:off x="3428992" y="1214422"/>
            <a:ext cx="387351" cy="387351"/>
          </a:xfrm>
          <a:prstGeom prst="rect">
            <a:avLst/>
          </a:prstGeom>
        </p:spPr>
      </p:pic>
      <p:pic>
        <p:nvPicPr>
          <p:cNvPr id="17" name="Ослик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8" cstate="print"/>
          <a:stretch>
            <a:fillRect/>
          </a:stretch>
        </p:blipFill>
        <p:spPr>
          <a:xfrm>
            <a:off x="2857488" y="1928802"/>
            <a:ext cx="315913" cy="315913"/>
          </a:xfrm>
          <a:prstGeom prst="rect">
            <a:avLst/>
          </a:prstGeom>
        </p:spPr>
      </p:pic>
      <p:pic>
        <p:nvPicPr>
          <p:cNvPr id="18" name="Свинья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8" cstate="print"/>
          <a:stretch>
            <a:fillRect/>
          </a:stretch>
        </p:blipFill>
        <p:spPr>
          <a:xfrm>
            <a:off x="3571868" y="2500306"/>
            <a:ext cx="407990" cy="407990"/>
          </a:xfrm>
          <a:prstGeom prst="rect">
            <a:avLst/>
          </a:prstGeom>
        </p:spPr>
      </p:pic>
      <p:pic>
        <p:nvPicPr>
          <p:cNvPr id="19" name="Собака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8" cstate="print"/>
          <a:stretch>
            <a:fillRect/>
          </a:stretch>
        </p:blipFill>
        <p:spPr>
          <a:xfrm>
            <a:off x="6286512" y="2357430"/>
            <a:ext cx="428628" cy="281015"/>
          </a:xfrm>
          <a:prstGeom prst="rect">
            <a:avLst/>
          </a:prstGeom>
        </p:spPr>
      </p:pic>
      <p:pic>
        <p:nvPicPr>
          <p:cNvPr id="20" name="Утята.mp3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18" cstate="print"/>
          <a:stretch>
            <a:fillRect/>
          </a:stretch>
        </p:blipFill>
        <p:spPr>
          <a:xfrm>
            <a:off x="5357818" y="2857496"/>
            <a:ext cx="244475" cy="2444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7422" y="142852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Звуки окружающего мира.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~PP2219.WAV">
            <a:hlinkClick r:id="" action="ppaction://media"/>
          </p:cNvPr>
          <p:cNvPicPr>
            <a:picLocks noRot="1" noChangeAspect="1"/>
          </p:cNvPicPr>
          <p:nvPr>
            <a:wavAudioFile r:embed="rId11" name="~PP2219.WAV"/>
          </p:nvPr>
        </p:nvPicPr>
        <p:blipFill>
          <a:blip r:embed="rId19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8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1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1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6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5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4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76" y="428604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2.Различие высоты, силы, тембра, голоса, на       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материале одинаковых звуков 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0" y="1714488"/>
            <a:ext cx="82868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втором этапе рекомендуются применять упражнения: 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звучит (громко — тихо, долго — кратко, высоко — низко).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Определение количества хлопков, ударов, сигналов, звонков и т. д. (сколько?)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Воспроизведение неречевых звуков (хлопков, ударов, сигналов, звонков и т. д.) с разной силой, темпом, ритмом.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Узнай по тембру.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Скажи с разной интонацией.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Предлагаю инсценировать сказку,  после прослушивания  которых  совместно с детьми  составляются  модели  речевых высказываний  героев.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~PP2854.WAV">
            <a:hlinkClick r:id="" action="ppaction://media"/>
          </p:cNvPr>
          <p:cNvPicPr>
            <a:picLocks noRot="1" noChangeAspect="1"/>
          </p:cNvPicPr>
          <p:nvPr>
            <a:wavAudioFile r:embed="rId1" name="~PP2854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3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3" descr="IMG_20191113_2147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071678"/>
            <a:ext cx="2819192" cy="1992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7950" y="1785926"/>
            <a:ext cx="278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ТЕМБР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571612"/>
            <a:ext cx="32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ИНТЕНСИВНОСТЬ ЗВУЧАНИЯ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3" descr="15730681795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462" y="2071678"/>
            <a:ext cx="1301816" cy="1847698"/>
          </a:xfrm>
          <a:prstGeom prst="rect">
            <a:avLst/>
          </a:prstGeom>
        </p:spPr>
      </p:pic>
      <p:pic>
        <p:nvPicPr>
          <p:cNvPr id="11" name="Рисунок 10" descr="15730681812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768" y="2143116"/>
            <a:ext cx="1358635" cy="1928342"/>
          </a:xfrm>
          <a:prstGeom prst="rect">
            <a:avLst/>
          </a:prstGeom>
        </p:spPr>
      </p:pic>
      <p:pic>
        <p:nvPicPr>
          <p:cNvPr id="12" name="Рисунок 11" descr="15730681828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2071678"/>
            <a:ext cx="1447960" cy="20551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43372" y="457200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F:\САМООБРАЗОВАНИЕ\с курсов\IMG-a8f1c5d15171fdb0a7dab49ab164c635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100230"/>
            <a:ext cx="2714644" cy="19002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57554" y="1571612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ПРОДОЛЖИТЕЛЬНОСТЬ ЗВУЧАНИЯ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1934" y="450057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ЗВУЧАНИЙ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fcTpeoWwAAs-E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1934" y="4929198"/>
            <a:ext cx="1500198" cy="1500198"/>
          </a:xfrm>
          <a:prstGeom prst="rect">
            <a:avLst/>
          </a:prstGeom>
        </p:spPr>
      </p:pic>
      <p:pic>
        <p:nvPicPr>
          <p:cNvPr id="19" name="Содержимое 3" descr="3501-0059_m1-500x5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3570" y="4786322"/>
            <a:ext cx="1571636" cy="1571636"/>
          </a:xfrm>
          <a:prstGeom prst="rect">
            <a:avLst/>
          </a:prstGeom>
        </p:spPr>
      </p:pic>
      <p:pic>
        <p:nvPicPr>
          <p:cNvPr id="2050" name="Picture 2" descr="F:\САМООБРАЗОВАНИЕ\Новая папка (2)\20211026_1003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857761"/>
            <a:ext cx="3963791" cy="200024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4500570"/>
            <a:ext cx="407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ПАЛЬЧИКОВЫЙ ТЕАТР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~PP2446.WAV">
            <a:hlinkClick r:id="" action="ppaction://media"/>
          </p:cNvPr>
          <p:cNvPicPr>
            <a:picLocks noRot="1" noChangeAspect="1"/>
          </p:cNvPicPr>
          <p:nvPr>
            <a:wavAudioFile r:embed="rId1" name="~PP2446.WAV"/>
          </p:nvPr>
        </p:nvPicPr>
        <p:blipFill>
          <a:blip r:embed="rId12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85786" y="404664"/>
            <a:ext cx="792961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60000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Сформированное фонематическое восприятие является залогом четкого произнесения звуков, построения правильной слоговой структуры слов, основой овладения грамматическим строем языка, успешного освоения навыков письма и чтения, поэтому оно является основой всей сложной речевой системы.    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родители хотят, чтобы ребёнок хорошо учился в школе и при этом не испытывал трудности при обучении письму. Но  если  у ребёнка нарушен или недостаточно сформированы фонематический слух, фонематическое восприятие это может помешать овладению     процессами чтения и письма</a:t>
            </a:r>
          </a:p>
          <a:p>
            <a:pPr indent="-4572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3714744" y="4429132"/>
            <a:ext cx="4786346" cy="1857388"/>
          </a:xfrm>
          <a:prstGeom prst="cloudCallout">
            <a:avLst>
              <a:gd name="adj1" fmla="val -55300"/>
              <a:gd name="adj2" fmla="val 609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Monotype Corsiva" pitchFamily="66" charset="0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Развитый фонематический слух и фонематическое восприятие – залог успешного овладения навыком чтения и письма».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Д.Б. </a:t>
            </a:r>
            <a:r>
              <a:rPr lang="ru-RU" b="1" dirty="0" err="1" smtClean="0">
                <a:solidFill>
                  <a:schemeClr val="tx1"/>
                </a:solidFill>
                <a:latin typeface="Monotype Corsiva" pitchFamily="66" charset="0"/>
              </a:rPr>
              <a:t>Эльконин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endParaRPr lang="ru-RU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8" name="~PP2547.WAV">
            <a:hlinkClick r:id="" action="ppaction://media"/>
          </p:cNvPr>
          <p:cNvPicPr>
            <a:picLocks noRot="1" noChangeAspect="1"/>
          </p:cNvPicPr>
          <p:nvPr>
            <a:wavAudioFile r:embed="rId1" name="~PP2547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9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404664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Различение слов близких по своему звуковому составу слогов, фонем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1772816"/>
            <a:ext cx="64807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третьем этапе рекомендуются применять упражнения: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ли это звучит?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Цепочка.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Подбери картинку.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Подбери нужное слово.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Подскажи словечко.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Шутки-минутки.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Попугайчики.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Назови лишний слог.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Паровозик и вагончики.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Забей гвоздик молоточком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внимательный.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Поймай звук.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САМООБРАЗОВАНИЕ\Новая папка (2)\20211026_174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1666863"/>
            <a:ext cx="1428760" cy="1905014"/>
          </a:xfrm>
          <a:prstGeom prst="rect">
            <a:avLst/>
          </a:prstGeom>
          <a:noFill/>
        </p:spPr>
      </p:pic>
      <p:pic>
        <p:nvPicPr>
          <p:cNvPr id="3075" name="Picture 3" descr="F:\САМООБРАЗОВАНИЕ\Новая папка (2)\20211026_174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20326" y="2437798"/>
            <a:ext cx="1785951" cy="1339463"/>
          </a:xfrm>
          <a:prstGeom prst="rect">
            <a:avLst/>
          </a:prstGeom>
          <a:noFill/>
        </p:spPr>
      </p:pic>
      <p:pic>
        <p:nvPicPr>
          <p:cNvPr id="3077" name="Picture 5" descr="F:\САМООБРАЗОВАНИЕ\Новая папка (2)\20211026_1744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773691" y="2584235"/>
            <a:ext cx="1814440" cy="1360830"/>
          </a:xfrm>
          <a:prstGeom prst="rect">
            <a:avLst/>
          </a:prstGeom>
          <a:noFill/>
        </p:spPr>
      </p:pic>
      <p:pic>
        <p:nvPicPr>
          <p:cNvPr id="3078" name="Picture 6" descr="F:\САМООБРАЗОВАНИЕ\Новая папка (2)\20211026_1744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688218" y="4455921"/>
            <a:ext cx="1928828" cy="1446621"/>
          </a:xfrm>
          <a:prstGeom prst="rect">
            <a:avLst/>
          </a:prstGeom>
          <a:noFill/>
        </p:spPr>
      </p:pic>
      <p:pic>
        <p:nvPicPr>
          <p:cNvPr id="3079" name="Picture 7" descr="F:\САМООБРАЗОВАНИЕ\Новая папка (2)\20211026_1831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206276" y="3866558"/>
            <a:ext cx="1785950" cy="1339463"/>
          </a:xfrm>
          <a:prstGeom prst="rect">
            <a:avLst/>
          </a:prstGeom>
          <a:noFill/>
        </p:spPr>
      </p:pic>
      <p:pic>
        <p:nvPicPr>
          <p:cNvPr id="3080" name="Picture 8" descr="F:\САМООБРАЗОВАНИЕ\Новая папка (2)\20211026_1831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054074" y="4536291"/>
            <a:ext cx="2000265" cy="1500198"/>
          </a:xfrm>
          <a:prstGeom prst="rect">
            <a:avLst/>
          </a:prstGeom>
          <a:noFill/>
        </p:spPr>
      </p:pic>
      <p:pic>
        <p:nvPicPr>
          <p:cNvPr id="14" name="~PP3788.WAV">
            <a:hlinkClick r:id="" action="ppaction://media"/>
          </p:cNvPr>
          <p:cNvPicPr>
            <a:picLocks noRot="1" noChangeAspect="1"/>
          </p:cNvPicPr>
          <p:nvPr>
            <a:wavAudioFile r:embed="rId1" name="~PP3788.WAV"/>
          </p:nvPr>
        </p:nvPicPr>
        <p:blipFill>
          <a:blip r:embed="rId10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Kristina\Desktop\slide13-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9" y="0"/>
            <a:ext cx="4143372" cy="3107529"/>
          </a:xfrm>
          <a:prstGeom prst="rect">
            <a:avLst/>
          </a:prstGeom>
          <a:noFill/>
        </p:spPr>
      </p:pic>
      <p:pic>
        <p:nvPicPr>
          <p:cNvPr id="2050" name="Picture 2" descr="G:\САМООБРАЗОВАНИЕ\Новая папка (2)\20211013_102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928934"/>
            <a:ext cx="3488565" cy="26164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538" y="200024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из альбома «Большое УХО» найди длинное слово и короткое слово.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АМООБРАЗОВАНИЕ\Новая папка (2)\20211026_183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286124"/>
            <a:ext cx="3905277" cy="2928958"/>
          </a:xfrm>
          <a:prstGeom prst="rect">
            <a:avLst/>
          </a:prstGeom>
          <a:noFill/>
        </p:spPr>
      </p:pic>
      <p:pic>
        <p:nvPicPr>
          <p:cNvPr id="10" name="~PP3942.WAV">
            <a:hlinkClick r:id="" action="ppaction://media"/>
          </p:cNvPr>
          <p:cNvPicPr>
            <a:picLocks noRot="1" noChangeAspect="1"/>
          </p:cNvPicPr>
          <p:nvPr>
            <a:wavAudioFile r:embed="rId1" name="~PP3942.WAV"/>
          </p:nvPr>
        </p:nvPicPr>
        <p:blipFill>
          <a:blip r:embed="rId7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47667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Альбом «Большое УХО».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альбоме «Большое Ухо» специально подобранные дидактические игры, которые дают возможность действовать по звуковому сигналу, научиться различать многие объекты и предметы окружающей среды по характерным звукам и шумам, соотносить свои действия с сигналами т.д., а значит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корректирвать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недостатки слухового восприятия.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Автор: Качалова Анастасия.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САМООБРАЗОВАНИЕ\Новая папка (2)\20211025_120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5040560" cy="2890321"/>
          </a:xfrm>
          <a:prstGeom prst="rect">
            <a:avLst/>
          </a:prstGeom>
          <a:noFill/>
        </p:spPr>
      </p:pic>
      <p:pic>
        <p:nvPicPr>
          <p:cNvPr id="7" name="~PP3108.WAV">
            <a:hlinkClick r:id="" action="ppaction://media"/>
          </p:cNvPr>
          <p:cNvPicPr>
            <a:picLocks noRot="1" noChangeAspect="1"/>
          </p:cNvPicPr>
          <p:nvPr>
            <a:wavAudioFile r:embed="rId1" name="~PP3108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  <p:pic>
        <p:nvPicPr>
          <p:cNvPr id="3" name="Picture 2" descr="G:\САМООБРАЗОВАНИЕ\Новая папка (2)\20211029_085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861048"/>
            <a:ext cx="1730406" cy="256490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7092280" y="3284984"/>
            <a:ext cx="205172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Персонаж «Большое УХО»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Альбом «Слоговые странички»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628800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Альбом предназначен для 3 этап развития фонематического восприятия и слухоречевой памяти. Слог не несет никакой смысловой нагрузки, поэтому воспроизведение слоговых цепочек утомительно и неинтересно для детей. Тем не менее, этап работы над слогами очень важный и его можно сделать интересным и увлекательным. Автор: Белоус Л.А.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АМООБРАЗОВАНИЕ\Новая папка (2)\20211020_114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143248"/>
            <a:ext cx="5257656" cy="3291251"/>
          </a:xfrm>
          <a:prstGeom prst="rect">
            <a:avLst/>
          </a:prstGeom>
          <a:noFill/>
        </p:spPr>
      </p:pic>
      <p:pic>
        <p:nvPicPr>
          <p:cNvPr id="8" name="~PP3755.WAV">
            <a:hlinkClick r:id="" action="ppaction://media"/>
          </p:cNvPr>
          <p:cNvPicPr>
            <a:picLocks noRot="1" noChangeAspect="1"/>
          </p:cNvPicPr>
          <p:nvPr>
            <a:wavAudioFile r:embed="rId1" name="~PP3755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1714488"/>
            <a:ext cx="5143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Этот этап имеет определённую последовательность: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количества слогов в словах разной сложности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Выделение первого и последнего звука в слове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Выделение слова с предложенным звуком из группы слов или из предложения.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Различение звуков по их качественным характеристикам (гласный-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согласный, глухой – звонкий, твёрдый – мягкий);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места, количества, последовательности звуков в слове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Творческие задания (например, придумать слова с заданными звуками)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построение моделей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3042" y="357166"/>
            <a:ext cx="6552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Развитие навыков звукового и слогового анализа и синтеза </a:t>
            </a:r>
          </a:p>
          <a:p>
            <a:pPr algn="ctr"/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5857884" y="1714488"/>
            <a:ext cx="3143272" cy="400052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Слово делится на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слоги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 дольки апельсин.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слоги встанут рядом –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Получаются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Ты- и –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-, а вместе «тыква».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Со- и –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итак, «сова».</a:t>
            </a:r>
          </a:p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Ударный слог,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ударный слог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Он назван так недаром…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Эй, невидимка — молоток,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Отметь его ударом!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молоток стучит, стучит,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четко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 моя звучит.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" name="~PP128.WAV">
            <a:hlinkClick r:id="" action="ppaction://media"/>
          </p:cNvPr>
          <p:cNvPicPr>
            <a:picLocks noRot="1" noChangeAspect="1"/>
          </p:cNvPicPr>
          <p:nvPr>
            <a:wavAudioFile r:embed="rId1" name="~PP128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4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Содержимое 9" descr="20210520_115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1929" y="3752857"/>
            <a:ext cx="2576539" cy="1928826"/>
          </a:xfrm>
          <a:prstGeom prst="rect">
            <a:avLst/>
          </a:prstGeom>
        </p:spPr>
      </p:pic>
      <p:pic>
        <p:nvPicPr>
          <p:cNvPr id="9" name="Рисунок 8" descr="20210520_115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695065" y="3734299"/>
            <a:ext cx="2428892" cy="1818295"/>
          </a:xfrm>
          <a:prstGeom prst="rect">
            <a:avLst/>
          </a:prstGeom>
        </p:spPr>
      </p:pic>
      <p:sp>
        <p:nvSpPr>
          <p:cNvPr id="10" name="Выноска со стрелкой вниз 9"/>
          <p:cNvSpPr/>
          <p:nvPr/>
        </p:nvSpPr>
        <p:spPr>
          <a:xfrm>
            <a:off x="857224" y="2071678"/>
            <a:ext cx="1857388" cy="1285884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Демонстрационный и раздаточный материал.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места звука в слове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928926" y="2071678"/>
            <a:ext cx="1857388" cy="1285884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Раздаточный материал. Определение звука в слове «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Светофорчики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0210520_115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605333" y="3967171"/>
            <a:ext cx="2576539" cy="1928826"/>
          </a:xfrm>
          <a:prstGeom prst="rect">
            <a:avLst/>
          </a:prstGeom>
        </p:spPr>
      </p:pic>
      <p:sp>
        <p:nvSpPr>
          <p:cNvPr id="13" name="Выноска со стрелкой вниз 12"/>
          <p:cNvSpPr/>
          <p:nvPr/>
        </p:nvSpPr>
        <p:spPr>
          <a:xfrm>
            <a:off x="4929190" y="2071678"/>
            <a:ext cx="1928826" cy="1500198"/>
          </a:xfrm>
          <a:prstGeom prst="downArrowCallout">
            <a:avLst>
              <a:gd name="adj1" fmla="val 38686"/>
              <a:gd name="adj2" fmla="val 29040"/>
              <a:gd name="adj3" fmla="val 25000"/>
              <a:gd name="adj4" fmla="val 6497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Демонстрационный и раздаточный материал.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места звука в слове. «Паровозики».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F:\САМООБРАЗОВАНИЕ\Новая папка (2)\20210520_120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3286124"/>
            <a:ext cx="1978249" cy="2071702"/>
          </a:xfrm>
          <a:prstGeom prst="rect">
            <a:avLst/>
          </a:prstGeom>
          <a:noFill/>
        </p:spPr>
      </p:pic>
      <p:sp>
        <p:nvSpPr>
          <p:cNvPr id="15" name="Выноска со стрелкой вниз 14"/>
          <p:cNvSpPr/>
          <p:nvPr/>
        </p:nvSpPr>
        <p:spPr>
          <a:xfrm>
            <a:off x="7000892" y="2000240"/>
            <a:ext cx="1857388" cy="1285884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с прищепками «Определи где находиться заданный звук?»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~PP3854.WAV">
            <a:hlinkClick r:id="" action="ppaction://media"/>
          </p:cNvPr>
          <p:cNvPicPr>
            <a:picLocks noRot="1" noChangeAspect="1"/>
          </p:cNvPicPr>
          <p:nvPr>
            <a:wavAudioFile r:embed="rId1" name="~PP3854.WAV"/>
          </p:nvPr>
        </p:nvPicPr>
        <p:blipFill>
          <a:blip r:embed="rId8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F:\САМООБРАЗОВАНИЕ\Новая папка (2)\20210520_122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81246" y="2639234"/>
            <a:ext cx="2504975" cy="2500330"/>
          </a:xfrm>
          <a:prstGeom prst="rect">
            <a:avLst/>
          </a:prstGeom>
          <a:noFill/>
        </p:spPr>
      </p:pic>
      <p:pic>
        <p:nvPicPr>
          <p:cNvPr id="5123" name="Picture 3" descr="F:\САМООБРАЗОВАНИЕ\Новая папка (2)\20211026_184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05064"/>
            <a:ext cx="2987824" cy="2240867"/>
          </a:xfrm>
          <a:prstGeom prst="rect">
            <a:avLst/>
          </a:prstGeom>
          <a:noFill/>
        </p:spPr>
      </p:pic>
      <p:pic>
        <p:nvPicPr>
          <p:cNvPr id="5124" name="Picture 4" descr="F:\САМООБРАЗОВАНИЕ\Новая папка (2)\20211026_183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28" y="3717032"/>
            <a:ext cx="3143272" cy="2357454"/>
          </a:xfrm>
          <a:prstGeom prst="rect">
            <a:avLst/>
          </a:prstGeom>
          <a:noFill/>
        </p:spPr>
      </p:pic>
      <p:sp>
        <p:nvSpPr>
          <p:cNvPr id="11" name="Выноска со стрелкой вниз 10"/>
          <p:cNvSpPr/>
          <p:nvPr/>
        </p:nvSpPr>
        <p:spPr>
          <a:xfrm>
            <a:off x="683568" y="476672"/>
            <a:ext cx="2232248" cy="2160240"/>
          </a:xfrm>
          <a:prstGeom prst="downArrowCallout">
            <a:avLst>
              <a:gd name="adj1" fmla="val 21662"/>
              <a:gd name="adj2" fmla="val 20828"/>
              <a:gd name="adj3" fmla="val 25000"/>
              <a:gd name="adj4" fmla="val 7266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игра-лото.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Произносим звуки правильно. Постановка и закрепление звуков в речи. Определение слогов в слове. Определение места звука в слове.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588224" y="1196752"/>
            <a:ext cx="2555776" cy="2304256"/>
          </a:xfrm>
          <a:prstGeom prst="downArrowCallout">
            <a:avLst>
              <a:gd name="adj1" fmla="val 21662"/>
              <a:gd name="adj2" fmla="val 20828"/>
              <a:gd name="adj3" fmla="val 25000"/>
              <a:gd name="adj4" fmla="val 7266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места звука в слове.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 Цель: определение места звука в слове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Помоги дельфинам попасть в нужное кольцо. Ребенок берет предложенные картинки, определяет место звука и помещает в нужное кольцо.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3059832" y="260648"/>
            <a:ext cx="3456384" cy="3744416"/>
          </a:xfrm>
          <a:prstGeom prst="downArrowCallout">
            <a:avLst>
              <a:gd name="adj1" fmla="val 37805"/>
              <a:gd name="adj2" fmla="val 30693"/>
              <a:gd name="adj3" fmla="val 13342"/>
              <a:gd name="adj4" fmla="val 8011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</a:rPr>
              <a:t>Фон «Мамонт и дикарь»</a:t>
            </a:r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Цель: звуковой анализ и синтез слова/слога, развитие фонематического слуха.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Помоги мамонту убежать от дикаря, собери слово правильно  из букв или звуков (на усмотрение педагога)</a:t>
            </a:r>
          </a:p>
          <a:p>
            <a:r>
              <a:rPr lang="ru-RU" sz="1200" u="sng" dirty="0" smtClean="0">
                <a:solidFill>
                  <a:schemeClr val="tx1"/>
                </a:solidFill>
              </a:rPr>
              <a:t>Вариант1</a:t>
            </a:r>
            <a:r>
              <a:rPr lang="ru-RU" sz="1200" dirty="0" smtClean="0">
                <a:solidFill>
                  <a:schemeClr val="tx1"/>
                </a:solidFill>
              </a:rPr>
              <a:t>.  Картинка с нужным словом прикрепляется к солнышку, а ребенок должен его собрать из букв, можно звуков, проанализировав вслух каждый звук. </a:t>
            </a:r>
          </a:p>
          <a:p>
            <a:r>
              <a:rPr lang="ru-RU" sz="1200" u="sng" dirty="0" smtClean="0">
                <a:solidFill>
                  <a:schemeClr val="tx1"/>
                </a:solidFill>
              </a:rPr>
              <a:t>Вариант 2. </a:t>
            </a:r>
            <a:r>
              <a:rPr lang="ru-RU" sz="1200" dirty="0" smtClean="0">
                <a:solidFill>
                  <a:schemeClr val="tx1"/>
                </a:solidFill>
              </a:rPr>
              <a:t>Дикарь произносит слоги, а ребенок выкладывает их из букв, затем можно сделать звуковой анализ </a:t>
            </a:r>
            <a:r>
              <a:rPr lang="ru-RU" sz="1200" dirty="0" err="1" smtClean="0">
                <a:solidFill>
                  <a:schemeClr val="tx1"/>
                </a:solidFill>
              </a:rPr>
              <a:t>звуковичками</a:t>
            </a:r>
            <a:r>
              <a:rPr lang="ru-RU" sz="1200" dirty="0" smtClean="0"/>
              <a:t>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~PP606.WAV">
            <a:hlinkClick r:id="" action="ppaction://media"/>
          </p:cNvPr>
          <p:cNvPicPr>
            <a:picLocks noRot="1" noChangeAspect="1"/>
          </p:cNvPicPr>
          <p:nvPr>
            <a:wavAudioFile r:embed="rId1" name="~PP606.WAV"/>
          </p:nvPr>
        </p:nvPicPr>
        <p:blipFill>
          <a:blip r:embed="rId7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F:\САМООБРАЗОВАНИЕ\Новая папка (2)\IV\20210520_121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77896" y="3642392"/>
            <a:ext cx="3416350" cy="2557518"/>
          </a:xfrm>
          <a:prstGeom prst="rect">
            <a:avLst/>
          </a:prstGeom>
          <a:noFill/>
        </p:spPr>
      </p:pic>
      <p:pic>
        <p:nvPicPr>
          <p:cNvPr id="7" name="Picture 5" descr="F:\САМООБРАЗОВАНИЕ\Новая папка (2)\20211026_183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9391" y="2852936"/>
            <a:ext cx="3014609" cy="2260957"/>
          </a:xfrm>
          <a:prstGeom prst="rect">
            <a:avLst/>
          </a:prstGeom>
          <a:noFill/>
        </p:spPr>
      </p:pic>
      <p:pic>
        <p:nvPicPr>
          <p:cNvPr id="8" name="Picture 2" descr="F:\САМООБРАЗОВАНИЕ\Новая папка (2)\20211026_184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789040"/>
            <a:ext cx="3264362" cy="2448272"/>
          </a:xfrm>
          <a:prstGeom prst="rect">
            <a:avLst/>
          </a:prstGeom>
          <a:noFill/>
        </p:spPr>
      </p:pic>
      <p:sp>
        <p:nvSpPr>
          <p:cNvPr id="9" name="Выноска со стрелкой вниз 8"/>
          <p:cNvSpPr/>
          <p:nvPr/>
        </p:nvSpPr>
        <p:spPr>
          <a:xfrm>
            <a:off x="251520" y="548680"/>
            <a:ext cx="2448272" cy="2664296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«Собери слово».</a:t>
            </a:r>
          </a:p>
          <a:p>
            <a:r>
              <a:rPr lang="ru-RU" sz="12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звуковой анализ и синтез слова/слога, развитие фонематического слуха.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собери слово правильно  из слогов.</a:t>
            </a:r>
          </a:p>
          <a:p>
            <a:r>
              <a:rPr lang="ru-RU" sz="12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Вариант игры.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Картинка с нужным слогом соединяет ребенок, проанализировав вслух каждый звук, затем можно сделать звуковой анализ фишками.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915816" y="1052736"/>
            <a:ext cx="2952328" cy="2664296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 </a:t>
            </a:r>
            <a:r>
              <a:rPr lang="ru-RU" sz="1200" b="1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грибами</a:t>
            </a:r>
            <a:r>
              <a:rPr lang="ru-RU" sz="1200" b="1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слогового состава слова.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Прикрепить на грибы картинки с разным количеством слогов.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Семья собирает грибы, помоги их правильно рассортировать (разложить в нужные корзинки).В корзинку с одной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звёздочкой-картинки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названии которых один слог, ( с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двумя-два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слога, с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тремя-три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слога, с четырьмя-4 слога)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156176" y="908720"/>
            <a:ext cx="2448272" cy="1872208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«Делим слова на слоги».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слогового состава слова.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Прикрепить на грибы картинки с разным количеством слогов.</a:t>
            </a:r>
          </a:p>
          <a:p>
            <a:r>
              <a:rPr lang="ru-RU" sz="1200" dirty="0" smtClean="0"/>
              <a:t> </a:t>
            </a:r>
            <a:endParaRPr lang="ru-RU" sz="1200" b="1" dirty="0" smtClean="0">
              <a:solidFill>
                <a:schemeClr val="tx1"/>
              </a:solidFill>
            </a:endParaRPr>
          </a:p>
        </p:txBody>
      </p:sp>
      <p:pic>
        <p:nvPicPr>
          <p:cNvPr id="13" name="~PP885.WAV">
            <a:hlinkClick r:id="" action="ppaction://media"/>
          </p:cNvPr>
          <p:cNvPicPr>
            <a:picLocks noRot="1" noChangeAspect="1"/>
          </p:cNvPicPr>
          <p:nvPr>
            <a:wavAudioFile r:embed="rId1" name="~PP885.WAV"/>
          </p:nvPr>
        </p:nvPicPr>
        <p:blipFill>
          <a:blip r:embed="rId7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F:\САМООБРАЗОВАНИЕ\Новая папка (2)\IV\20210520_122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3150" y="4090359"/>
            <a:ext cx="2597098" cy="1944216"/>
          </a:xfrm>
          <a:prstGeom prst="rect">
            <a:avLst/>
          </a:prstGeom>
          <a:noFill/>
        </p:spPr>
      </p:pic>
      <p:sp>
        <p:nvSpPr>
          <p:cNvPr id="9" name="Выноска со стрелкой вниз 8"/>
          <p:cNvSpPr/>
          <p:nvPr/>
        </p:nvSpPr>
        <p:spPr>
          <a:xfrm>
            <a:off x="611560" y="1772816"/>
            <a:ext cx="2448272" cy="1872208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 игры.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карточек. Знакомимся со звуками. </a:t>
            </a:r>
          </a:p>
          <a:p>
            <a:r>
              <a:rPr lang="ru-RU" sz="12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Вариант 1.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Покажите ребенку любую карточку. Пусть он произнесет звук, на который начинается слово.</a:t>
            </a: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3203848" y="1556792"/>
            <a:ext cx="2448272" cy="1872208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Звуковой анализ двусложных слов из 4 звуков.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Вариант 1. «Повесь на окна шторки нужного цвета» – выбери животное и составь звуковую схему слова.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Вариант 2. «Чьи покупки?» – подбери картинку к звуковой схеме слова</a:t>
            </a:r>
          </a:p>
        </p:txBody>
      </p:sp>
      <p:pic>
        <p:nvPicPr>
          <p:cNvPr id="2052" name="Picture 4" descr="G:\САМООБРАЗОВАНИЕ\Новая папка (2)\20211027_111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573016"/>
            <a:ext cx="2281705" cy="2808312"/>
          </a:xfrm>
          <a:prstGeom prst="rect">
            <a:avLst/>
          </a:prstGeom>
          <a:noFill/>
        </p:spPr>
      </p:pic>
      <p:pic>
        <p:nvPicPr>
          <p:cNvPr id="2053" name="Picture 5" descr="G:\САМООБРАЗОВАНИЕ\Новая папка (2)\20211027_1115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616116" y="3681028"/>
            <a:ext cx="3168352" cy="2376264"/>
          </a:xfrm>
          <a:prstGeom prst="rect">
            <a:avLst/>
          </a:prstGeom>
          <a:noFill/>
        </p:spPr>
      </p:pic>
      <p:sp>
        <p:nvSpPr>
          <p:cNvPr id="13" name="Выноска со стрелкой вниз 12"/>
          <p:cNvSpPr/>
          <p:nvPr/>
        </p:nvSpPr>
        <p:spPr>
          <a:xfrm>
            <a:off x="5940152" y="1772816"/>
            <a:ext cx="2448272" cy="1368152"/>
          </a:xfrm>
          <a:prstGeom prst="downArrowCallout">
            <a:avLst>
              <a:gd name="adj1" fmla="val 21662"/>
              <a:gd name="adj2" fmla="val 20828"/>
              <a:gd name="adj3" fmla="val 10463"/>
              <a:gd name="adj4" fmla="val 887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«Помоги Деду Морозу»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 Развивать фонематический слух, умение делить слова на слоги.</a:t>
            </a:r>
          </a:p>
        </p:txBody>
      </p:sp>
      <p:pic>
        <p:nvPicPr>
          <p:cNvPr id="14" name="~PP1273.WAV">
            <a:hlinkClick r:id="" action="ppaction://media"/>
          </p:cNvPr>
          <p:cNvPicPr>
            <a:picLocks noRot="1" noChangeAspect="1"/>
          </p:cNvPicPr>
          <p:nvPr>
            <a:wavAudioFile r:embed="rId1" name="~PP1273.WAV"/>
          </p:nvPr>
        </p:nvPicPr>
        <p:blipFill>
          <a:blip r:embed="rId7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G:\САМООБРАЗОВАНИЕ\Новая папка (2)\20211013_104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3008512" cy="22563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52120" y="321297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Игра из альбома «Приключения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звукознаек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». Дифференциация звуков по твердости мягкости.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10521_094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034936"/>
            <a:ext cx="4392488" cy="3288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476672"/>
            <a:ext cx="85324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Альбом «Приключения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звукознаек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альбом входит 28 игр для развития фонематического слуха и восприятия и подготовки к обучению грамоте, подходит для 3 и 4 этапа формирования фонематических процессов. Автор: Ременникова И. 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690.WAV">
            <a:hlinkClick r:id="" action="ppaction://media"/>
          </p:cNvPr>
          <p:cNvPicPr>
            <a:picLocks noRot="1" noChangeAspect="1"/>
          </p:cNvPicPr>
          <p:nvPr>
            <a:wavAudioFile r:embed="rId1" name="~PP690.WAV"/>
          </p:nvPr>
        </p:nvPicPr>
        <p:blipFill>
          <a:blip r:embed="rId6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835292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работы по самообразованию.</a:t>
            </a:r>
          </a:p>
          <a:p>
            <a:pPr marL="360000">
              <a:lnSpc>
                <a:spcPct val="150000"/>
              </a:lnSpc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60000">
              <a:lnSpc>
                <a:spcPct val="150000"/>
              </a:lnSpc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 моей работы: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выявить особенности фонематического восприятия у детей старшего дошкольного возраста с ОНР, и, определив методы и приемы работы по совершенствованию фонематических процессов, провести соответствующую работу по формированию фонематического восприятия посредством использования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иновационных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методов и приемом.</a:t>
            </a:r>
          </a:p>
          <a:p>
            <a:pPr marL="360000">
              <a:lnSpc>
                <a:spcPct val="150000"/>
              </a:lnSpc>
            </a:pPr>
            <a:endParaRPr lang="ru-RU" dirty="0"/>
          </a:p>
        </p:txBody>
      </p:sp>
      <p:pic>
        <p:nvPicPr>
          <p:cNvPr id="6" name="~PP302.WAV">
            <a:hlinkClick r:id="" action="ppaction://media"/>
          </p:cNvPr>
          <p:cNvPicPr>
            <a:picLocks noRot="1" noChangeAspect="1"/>
          </p:cNvPicPr>
          <p:nvPr>
            <a:wavAudioFile r:embed="rId1" name="~PP302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6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3" name="Picture 3" descr="C:\Users\Орех\Desktop\img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000240"/>
            <a:ext cx="5000660" cy="4041220"/>
          </a:xfrm>
          <a:prstGeom prst="rect">
            <a:avLst/>
          </a:prstGeom>
          <a:noFill/>
        </p:spPr>
      </p:pic>
      <p:pic>
        <p:nvPicPr>
          <p:cNvPr id="6" name="~PP728.WAV">
            <a:hlinkClick r:id="" action="ppaction://media"/>
          </p:cNvPr>
          <p:cNvPicPr>
            <a:picLocks noRot="1" noChangeAspect="1"/>
          </p:cNvPicPr>
          <p:nvPr>
            <a:wavAudioFile r:embed="rId1" name="~PP728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F:\САМООБРАЗОВАНИЕ\Новая папка (2)\20211026_173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857364"/>
            <a:ext cx="5572164" cy="4179123"/>
          </a:xfrm>
          <a:prstGeom prst="rect">
            <a:avLst/>
          </a:prstGeom>
          <a:noFill/>
          <a:effectLst>
            <a:outerShdw blurRad="50800" dist="127000" dir="1992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00166" y="500042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3433.WAV">
            <a:hlinkClick r:id="" action="ppaction://media"/>
          </p:cNvPr>
          <p:cNvPicPr>
            <a:picLocks noRot="1" noChangeAspect="1"/>
          </p:cNvPicPr>
          <p:nvPr>
            <a:wavAudioFile r:embed="rId1" name="~PP3433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47667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Заключение: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772816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Н.Х.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Швачкин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отмечает, что фонематическое восприятие формируется в период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от 1 года да 4 лет.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5-ти годам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способны определять на слух наличие и отсутствие того или иного в слове на заданный звук.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7-ми годам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в области обучения грамоте формируются представления о звуке, слоге, словах, предложениях. Умеют различать звуки, устанавливать их последовательность, различают гласные и согласные, согласные твердые и мягкие, звонкие и глухие.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2488.WAV">
            <a:hlinkClick r:id="" action="ppaction://media"/>
          </p:cNvPr>
          <p:cNvPicPr>
            <a:picLocks noRot="1" noChangeAspect="1"/>
          </p:cNvPicPr>
          <p:nvPr>
            <a:wavAudioFile r:embed="rId1" name="~PP2488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7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628800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Дурова Н.В. Развитие фонетико-фонематического слуха у детей 3-7 лет. 260 игр и упражнений. – М.: Школьная Книга, 2020. – 72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с.:ч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/б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илл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Молчанова Е.Г. 300 игр для развития слухового внимания ребенка .-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Изд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6-е. – Ростов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/Д: Феникс, 2021. – 320с.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Назарова Е.В. Тетрадь-тренажер для развития фонематического слуха у детей с 4 до 7 лет. –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СПб.:ООО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«ИЗДАТЕЛЬСТВО «ДЕТСВО-ПРЕСС», 2019. – 16с.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Нищева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Н.В. Блокнот логопеда. Секреты развития фонематического слуха (с 4 до 7 лет) – СПб.: ООО «ИЗДАТЕЛЬСТВО «ДЕТСТВО-ПРЕСС», 2019. -48 с.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5.Ткаченко Т.А. Развитие фонематического восприятия. Альбом дошкольника: Пособие для логопедов, воспитателей и родителей. – М.: Издательство ГНОМ и Д, 2005. – 32с.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6.Ткаченко Т.А. Развитие фонематического слуха у дошкольников. – Ростов-на-Дону: Феникс, 2021. – 54с.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7.Ткаченко Т.А. Фонематическое восприятие. Формирование и развитие. Логопедическая тетрадь.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8. Ткаченко Т.А. Формирование навыков звукового анализа и синтеза. – М: «Издательство ГНОМ и Д», 2005. – 48с.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9.Ткаченко Т.А. Звуковой анализ и синтез. Формирование навыков. Логопедическая тетрадь.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64291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САМООБРАЗОВАНИЕ\20211012_095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3863413" cy="2897560"/>
          </a:xfrm>
          <a:prstGeom prst="rect">
            <a:avLst/>
          </a:prstGeom>
          <a:noFill/>
        </p:spPr>
      </p:pic>
      <p:pic>
        <p:nvPicPr>
          <p:cNvPr id="5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211012_095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12776"/>
            <a:ext cx="6624736" cy="4968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28" y="57148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1916832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Kristina\Desktop\qNfciQgb8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933056"/>
            <a:ext cx="2952328" cy="2147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428604"/>
            <a:ext cx="817414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-Проанализировать литературу по теме.</a:t>
            </a: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-Разработать перспективный  план работы с детьми.</a:t>
            </a: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-Исследовать состояние фонематического слуха и восприятия у  детей старшего дошкольного возраста. </a:t>
            </a: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-Разработать и создать дидактический материал.</a:t>
            </a: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-Подготовить и провести консультацию для педагогов на тему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«Формирование фонематического слуха и восприятия в речи у детей старшего дошкольного возраста».</a:t>
            </a: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-Оформить в логопедическом  уголке консультацию  для родителей: «Фонематический слух - основа правильной речи».</a:t>
            </a:r>
          </a:p>
          <a:p>
            <a:endParaRPr lang="ru-RU" dirty="0"/>
          </a:p>
        </p:txBody>
      </p:sp>
      <p:pic>
        <p:nvPicPr>
          <p:cNvPr id="6" name="~PP3684.WAV">
            <a:hlinkClick r:id="" action="ppaction://media"/>
          </p:cNvPr>
          <p:cNvPicPr>
            <a:picLocks noRot="1" noChangeAspect="1"/>
          </p:cNvPicPr>
          <p:nvPr>
            <a:wavAudioFile r:embed="rId1" name="~PP3684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8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332656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Развитие слухового восприятия в онтогенезе.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700808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2285992"/>
            <a:ext cx="4000528" cy="2664414"/>
          </a:xfrm>
          <a:prstGeom prst="rect">
            <a:avLst/>
          </a:prstGeom>
          <a:effectLst>
            <a:outerShdw blurRad="50800" dist="88900" dir="191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5786" y="1785926"/>
            <a:ext cx="3714776" cy="18573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Внутриутробное развитие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33-37 недель ребенок уже способен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узнавать  голос матери, различает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интонацию, темп и ритм.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5786" y="3786190"/>
            <a:ext cx="3714776" cy="22145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Новорожденный ребенок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Слышит все звуки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Реакции возникают, прежде всего, на голос матери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Особенно активно ребенок реагирует на, так называемую, материнскую речь</a:t>
            </a:r>
          </a:p>
          <a:p>
            <a:pPr algn="ctr"/>
            <a:endParaRPr lang="ru-RU" dirty="0"/>
          </a:p>
        </p:txBody>
      </p:sp>
      <p:pic>
        <p:nvPicPr>
          <p:cNvPr id="10" name="~PP1604.WAV">
            <a:hlinkClick r:id="" action="ppaction://media"/>
          </p:cNvPr>
          <p:cNvPicPr>
            <a:picLocks noRot="1" noChangeAspect="1"/>
          </p:cNvPicPr>
          <p:nvPr>
            <a:wavAudioFile r:embed="rId1" name="~PP1604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54868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«Материнская речь»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268760"/>
            <a:ext cx="7704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20191112-WA0012.jpg"/>
          <p:cNvPicPr>
            <a:picLocks noChangeAspect="1"/>
          </p:cNvPicPr>
          <p:nvPr/>
        </p:nvPicPr>
        <p:blipFill>
          <a:blip r:embed="rId4" cstate="print"/>
          <a:srcRect t="2083"/>
          <a:stretch>
            <a:fillRect/>
          </a:stretch>
        </p:blipFill>
        <p:spPr>
          <a:xfrm>
            <a:off x="6143636" y="1571612"/>
            <a:ext cx="2071702" cy="2024791"/>
          </a:xfrm>
          <a:prstGeom prst="rect">
            <a:avLst/>
          </a:prstGeom>
          <a:effectLst>
            <a:outerShdw blurRad="50800" dist="127000" dir="1932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14348" y="1643050"/>
            <a:ext cx="5214974" cy="18573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Более медленный темп произнесения.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Четкая артикуляция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Повторение значимых слов и высказываний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Выраженная интонация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Интонационно - выделенные слова.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3714752"/>
            <a:ext cx="9144000" cy="31432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1-4 месяца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Формируется слуховое сосредоточение на голос и неречевые звуки. 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Развивается категориальное восприятие неречевых звуков и фонем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Узнает родной язык и отдает ему предпочтение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Уверенно узнает неречевые звуки, которые окружают в жизни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Может различать речевые сигналы, имеющие разную интонацию, интенсивность, длительность и высоту звучания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Учится реагировать на свое имя в потоке речи, накапливать словарь, опираясь на ритмико-интонационный контур слова</a:t>
            </a:r>
          </a:p>
          <a:p>
            <a:pPr marL="1143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Локализует звуки в пространстве справа и слева</a:t>
            </a:r>
          </a:p>
          <a:p>
            <a:pPr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1" name="~PP1199.WAV">
            <a:hlinkClick r:id="" action="ppaction://media"/>
          </p:cNvPr>
          <p:cNvPicPr>
            <a:picLocks noRot="1" noChangeAspect="1"/>
          </p:cNvPicPr>
          <p:nvPr>
            <a:wavAudioFile r:embed="rId1" name="~PP1199.WAV"/>
          </p:nvPr>
        </p:nvPicPr>
        <p:blipFill>
          <a:blip r:embed="rId5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5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79928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786" y="571480"/>
            <a:ext cx="7715272" cy="27860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5-9 Месяцев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Ребенок локализует звуки справа, слева, прямо, наверху, неточно снизу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Развивается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межсенсорное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восприятие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Уверенно узнает знакомые фразы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Развивается понимание значения первых слов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Ребенок осуществляет попытки внешнего подражания взрослым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Гуление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переходит в лепет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Фонематическое восприятие активно развивается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Вокализация ребенка интонирована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3929066"/>
            <a:ext cx="7929618" cy="19288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9-12 месяцев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Формируется и совершенствуется фонетическая система родного языка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Локализация сверху определяется неточно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Развивается понимание значения слов, опираясь, все больше, на фонематический анализ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Совершенствуются все навыки, которые ребенок приобрел ранее</a:t>
            </a:r>
          </a:p>
          <a:p>
            <a:pPr algn="ctr"/>
            <a:endParaRPr lang="ru-RU" dirty="0"/>
          </a:p>
        </p:txBody>
      </p:sp>
      <p:pic>
        <p:nvPicPr>
          <p:cNvPr id="8" name="~PP1036.WAV">
            <a:hlinkClick r:id="" action="ppaction://media"/>
          </p:cNvPr>
          <p:cNvPicPr>
            <a:picLocks noRot="1" noChangeAspect="1"/>
          </p:cNvPicPr>
          <p:nvPr>
            <a:wavAudioFile r:embed="rId1" name="~PP1036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1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1428728" y="1643050"/>
            <a:ext cx="6357982" cy="3500462"/>
          </a:xfrm>
          <a:prstGeom prst="cloudCallout">
            <a:avLst>
              <a:gd name="adj1" fmla="val -40737"/>
              <a:gd name="adj2" fmla="val 7513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152400" dir="21180000" algn="ctr" rotWithShape="0">
              <a:schemeClr val="tx2">
                <a:lumMod val="40000"/>
                <a:lumOff val="6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Дошкольный возраст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сензитивным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периодом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речевого развития в том числе всех компонентов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устной речи ребенка.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~PP3561.WAV">
            <a:hlinkClick r:id="" action="ppaction://media"/>
          </p:cNvPr>
          <p:cNvPicPr>
            <a:picLocks noRot="1" noChangeAspect="1"/>
          </p:cNvPicPr>
          <p:nvPr>
            <a:wavAudioFile r:embed="rId1" name="~PP3561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302359"/>
            <a:ext cx="7776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4-5 лет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0" y="1785926"/>
            <a:ext cx="9144000" cy="1643074"/>
          </a:xfrm>
          <a:prstGeom prst="downArrowCallout">
            <a:avLst>
              <a:gd name="adj1" fmla="val 28120"/>
              <a:gd name="adj2" fmla="val 29103"/>
              <a:gd name="adj3" fmla="val 25000"/>
              <a:gd name="adj4" fmla="val 69615"/>
            </a:avLst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2-3 года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Совершенствуются реакции на неречевые и речевые звуки. </a:t>
            </a:r>
          </a:p>
          <a:p>
            <a:pPr algn="ctr"/>
            <a:endParaRPr lang="ru-RU" sz="2400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0" y="214290"/>
            <a:ext cx="9144000" cy="1500198"/>
          </a:xfrm>
          <a:prstGeom prst="downArrowCallout">
            <a:avLst>
              <a:gd name="adj1" fmla="val 28120"/>
              <a:gd name="adj2" fmla="val 29103"/>
              <a:gd name="adj3" fmla="val 25000"/>
              <a:gd name="adj4" fmla="val 68180"/>
            </a:avLst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концу первого года жизни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различает слова и фразы. </a:t>
            </a:r>
            <a:endParaRPr lang="ru-RU" sz="2400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0" y="3500438"/>
            <a:ext cx="9144000" cy="1643074"/>
          </a:xfrm>
          <a:prstGeom prst="downArrowCallout">
            <a:avLst>
              <a:gd name="adj1" fmla="val 28120"/>
              <a:gd name="adj2" fmla="val 29103"/>
              <a:gd name="adj3" fmla="val 25000"/>
              <a:gd name="adj4" fmla="val 69615"/>
            </a:avLst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4-5 лег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Завершается процесс спонтанного фонетического развития. 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5214950"/>
            <a:ext cx="9144000" cy="16430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лет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Овладевает фонетической и ритмической структурой слов и тонкостями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ритмико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мелодического оформления фразы, многообразием интонации живой речи.</a:t>
            </a:r>
          </a:p>
          <a:p>
            <a:pPr algn="ctr"/>
            <a:endParaRPr lang="ru-RU" dirty="0"/>
          </a:p>
        </p:txBody>
      </p:sp>
      <p:pic>
        <p:nvPicPr>
          <p:cNvPr id="11" name="~PP450.WAV">
            <a:hlinkClick r:id="" action="ppaction://media"/>
          </p:cNvPr>
          <p:cNvPicPr>
            <a:picLocks noRot="1" noChangeAspect="1"/>
          </p:cNvPicPr>
          <p:nvPr>
            <a:wavAudioFile r:embed="rId1" name="~PP450.WAV"/>
          </p:nvPr>
        </p:nvPicPr>
        <p:blipFill>
          <a:blip r:embed="rId4" cstate="print"/>
          <a:stretch>
            <a:fillRect/>
          </a:stretch>
        </p:blipFill>
        <p:spPr>
          <a:xfrm>
            <a:off x="8667750" y="63817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8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1723</Words>
  <Application>Microsoft Office PowerPoint</Application>
  <PresentationFormat>Экран (4:3)</PresentationFormat>
  <Paragraphs>334</Paragraphs>
  <Slides>35</Slides>
  <Notes>0</Notes>
  <HiddenSlides>0</HiddenSlides>
  <MMClips>42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Kristina</dc:creator>
  <cp:lastModifiedBy>Kristina</cp:lastModifiedBy>
  <cp:revision>141</cp:revision>
  <dcterms:created xsi:type="dcterms:W3CDTF">2021-06-21T07:53:29Z</dcterms:created>
  <dcterms:modified xsi:type="dcterms:W3CDTF">2021-10-29T04:12:43Z</dcterms:modified>
</cp:coreProperties>
</file>