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296" r:id="rId14"/>
    <p:sldId id="311" r:id="rId15"/>
    <p:sldId id="313" r:id="rId16"/>
    <p:sldId id="318" r:id="rId17"/>
    <p:sldId id="319" r:id="rId18"/>
    <p:sldId id="321" r:id="rId19"/>
    <p:sldId id="323" r:id="rId20"/>
    <p:sldId id="297" r:id="rId21"/>
    <p:sldId id="298" r:id="rId22"/>
    <p:sldId id="257" r:id="rId23"/>
    <p:sldId id="299" r:id="rId24"/>
    <p:sldId id="259" r:id="rId25"/>
    <p:sldId id="261" r:id="rId26"/>
    <p:sldId id="265" r:id="rId27"/>
    <p:sldId id="269" r:id="rId28"/>
    <p:sldId id="271" r:id="rId29"/>
    <p:sldId id="275" r:id="rId30"/>
    <p:sldId id="279" r:id="rId31"/>
    <p:sldId id="289" r:id="rId32"/>
    <p:sldId id="293" r:id="rId33"/>
    <p:sldId id="29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589" y="-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2016-5854-4FA3-AE38-1AC62E37C4FD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94194-4ACB-41EB-B564-D92474A07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92FAE-233E-45CB-A3AE-5BF670BADBE1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AD84-3A2E-48DC-BAAF-473049531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3F44-F31B-4BC6-897D-8972981FF84F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91C8-EB5B-4D81-A6AA-595B688FF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0756-64A8-4E1E-9A52-456C22724972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9F48-E29A-4874-BEB2-7B9601BE0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4E60-87AC-4BA3-90D6-A8FFE1C597DF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E78C-B7F0-48E5-A5F5-926A52FA3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E2F8-9A2E-44CC-BEF4-CE7BE9541E03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18B0-DA65-48C2-B943-7A613A92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2204-DD7B-4D57-B9A8-E49EA3F06E4D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77D6-BB4E-412D-B09A-7237B2052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FB9FE-4625-4EDD-B7FF-1743D093968E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AB8A-37CA-4DA0-91F3-9673D585E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59EB5-F8FA-4626-8173-FFE8CC6D3F14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060C2-D97F-45ED-AFF3-93155ACE6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CD12-B51A-433C-9E05-662CCEDFEB55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27A1-05B8-4433-A98F-B83617080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B8DE-79FC-41E5-BC04-077906D7FD6F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F592-5993-4383-AB93-D6CEEBD0D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7244C1-3026-47C9-BEF4-26C31E3C87DC}" type="datetimeFigureOut">
              <a:rPr lang="ru-RU"/>
              <a:pPr>
                <a:defRPr/>
              </a:pPr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03FC4D-D84E-472A-82E1-61D082CF4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img_url=http://neuch.org/fimg/talantlibyedeti.jpg&amp;iorient=&amp;ih=&amp;icolor=&amp;site=&amp;text=%D0%B4%D0%B5%D1%82%D0%B8&amp;iw=&amp;wp=&amp;pos=28&amp;recent=&amp;type=&amp;isize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://images.yandex.ru/yandsearch?img_url=http://luchlogoped.43-ozr.edusite.ru/images/p46_mblinchik1m.jpg&amp;iorient=&amp;ih=&amp;icolor=&amp;site=&amp;text=%D0%B0%D1%80%D1%82%D0%B8%D0%BA%D1%83%D0%BB%D1%8F%D1%86%D0%B8%D0%BE%D0%BD%D0%BD%D0%B0%D1%8F%20%D0%B3%D0%B8%D0%BC%D0%BD%D0%B0%D1%81%D1%82%D0%B8%D0%BA%D0%B0%20%D0%B1%D0%BB%D0%B8%D0%BD%D1%87%D0%B8%D0%BA&amp;iw=&amp;wp=&amp;pos=24&amp;recent=&amp;type=&amp;isize=&amp;rpt=simage&amp;itype=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img_url=http://img-fotki.yandex.ru/get/5301/julia-kropacheva.3/0_597c6_9a557d52_L&amp;iorient=&amp;ih=&amp;icolor=&amp;p=1&amp;site=&amp;text=%D0%B0%D1%80%D1%82%D0%B8%D0%BA%D1%83%D0%BB%D1%8F%D1%86%D0%B8%D0%BE%D0%BD%D0%BD%D0%B0%D1%8F%20%D0%B3%D0%B8%D0%BC%D0%BD%D0%B0%D1%81%D1%82%D0%B8%D0%BA%D0%B0%20%D0%B1%D0%BB%D0%B8%D0%BD%D1%87%D0%B8%D0%BA&amp;iw=&amp;wp=&amp;pos=30&amp;recent=&amp;type=&amp;isize=&amp;rpt=simage&amp;itype=&amp;nojs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hyperlink" Target="http://images.yandex.ru/yandsearch?img_url=http://demosfen-plus.ucoz.ru/kartinri/k11.png&amp;iorient=&amp;ih=&amp;nojs=1&amp;icolor=&amp;site=&amp;text=%D0%B0%D1%80%D1%82%D0%B8%D0%BA%D1%83%D0%BB%D1%8F%D1%86%D0%B8%D0%BE%D0%BD%D0%BD%D0%B0%D1%8F%20%D0%B3%D0%B8%D0%BC%D0%BD%D0%B0%D1%81%D1%82%D0%B8%D0%BA%D0%B0%20%D0%A7%D0%B0%D1%88%D0%B5%D1%87%D0%BA%D0%B0&amp;iw=&amp;wp=&amp;pos=1&amp;recent=&amp;type=&amp;isize=&amp;rpt=simage&amp;itype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images.yandex.ru/yandsearch?img_url=http://img-fotki.yandex.ru/get/5010/svetlera.4d1/0_69088_747c3f09_S.jpg&amp;iorient=&amp;ih=&amp;icolor=&amp;p=8&amp;site=&amp;text=%D1%87%D0%B0%D1%88%D0%B5%D1%87%D0%BA%D0%B0&amp;iw=&amp;wp=&amp;pos=256&amp;recent=&amp;type=&amp;isize=&amp;rpt=simage&amp;itype=&amp;nojs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img_url=http://kak.znate.ru/pars_docs/refs/28/27140/27140_html_77aeb30a.jpg&amp;iorient=&amp;ih=&amp;nojs=1&amp;icolor=&amp;site=&amp;text=%D0%B0%D1%80%D1%82%D0%B8%D0%BA%D1%83%D0%BB%D1%8F%D1%86%D0%B8%D0%BE%D0%BD%D0%BD%D0%B0%D1%8F%20%D0%B3%D0%B8%D0%BC%D0%BD%D0%B0%D1%81%D1%82%D0%B8%D0%BA%D0%B0%20%D0%9A%D0%B8%D1%81%D0%BA%D0%B0%20%D1%81%D0%B5%D1%80%D0%B4%D0%B8%D1%82%D1%81%D1%8F&amp;iw=&amp;wp=&amp;pos=14&amp;recent=&amp;type=&amp;isize=&amp;rpt=simage&amp;itype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search?img_url=http://img-fotki.yandex.ru/get/5002/ladyo2004.a/0_4b402_7441ff07_S.jpg&amp;iorient=&amp;ih=&amp;icolor=&amp;p=2&amp;site=&amp;text=%D0%BA%D0%B8%D1%81%D0%BA%D0%B0%20%D1%81%D0%B5%D1%80%D0%B4%D0%B8%D1%82%D1%81%D1%8F&amp;iw=&amp;wp=&amp;pos=62&amp;recent=&amp;type=&amp;isize=&amp;rpt=simage&amp;itype=&amp;nojs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img_url=http://900igr.net/datai/doshkolnoe-obrazovanie/Artikuljatsionnaja-gimnastika/0005-001-Artikuljatsionnoe-uprazhnenie-Rascheska.jpg&amp;iorient=&amp;ih=&amp;nojs=1&amp;icolor=&amp;site=&amp;text=%D0%B0%D1%80%D1%82%D0%B8%D0%BA%D1%83%D0%BB%D1%8F%D1%86%D0%B8%D0%BE%D0%BD%D0%BD%D0%B0%D1%8F%20%D0%B3%D0%B8%D0%BC%D0%BD%D0%B0%D1%81%D1%82%D0%B8%D0%BA%D0%B0%20%D1%80%D0%B0%D1%81%D1%87%D0%B5%D1%81%D0%BA%D0%B0&amp;iw=&amp;wp=&amp;pos=3&amp;recent=&amp;type=&amp;isize=&amp;rpt=simage&amp;itype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jpeg"/><Relationship Id="rId4" Type="http://schemas.openxmlformats.org/officeDocument/2006/relationships/hyperlink" Target="http://images.yandex.ru/yandsearch?img_url=http://flashfan.ru/d/125541/d/1054619401_5.jpg&amp;iorient=&amp;ih=&amp;icolor=&amp;site=&amp;text=%D1%80%D0%B0%D1%81%D1%87%D1%91%D1%81%D0%BA%D0%B0&amp;iw=&amp;wp=&amp;pos=11&amp;recent=&amp;type=&amp;isize=&amp;rpt=simage&amp;itype=&amp;nojs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images.yandex.ru/yandsearch?img_url=http://www.pedlib.ru/books1/3/0298/image008.jpg&amp;iorient=&amp;ih=&amp;icolor=&amp;site=&amp;text=%D0%B0%D1%80%D1%82%D0%B8%D0%BA%D1%83%D0%BB%D1%8F%D1%86%D0%B8%D0%BE%D0%BD%D0%BD%D0%B0%D1%8F%20%D0%B3%D0%B8%D0%BC%D0%BD%D0%B0%D1%81%D1%82%D0%B8%D0%BA%D0%B0%20%D1%81%D0%BB%D0%BE%D0%BD%D0%B8%D0%BA&amp;iw=&amp;wp=&amp;pos=12&amp;recent=&amp;type=&amp;isize=&amp;rpt=simage&amp;itype=&amp;nojs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yandsearch?img_url=http://dachadecor.ru/images/stories/krashenie_zabori_dlya_dachi.jpg&amp;iorient=&amp;ih=&amp;icolor=&amp;site=&amp;text=%D0%BA%D1%80%D0%B0%D1%81%D1%8F%D1%82%20%D0%B7%D0%B0%D0%B1%D0%BE%D1%80%D1%87%D0%B8%D0%BA&amp;iw=&amp;wp=&amp;pos=0&amp;recent=&amp;type=&amp;isize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images.yandex.ru/yandsearch?img_url=http://kak.znate.ru/pars_docs/refs/28/27140/27140_html_m3e0fbf3e.jpg&amp;iorient=&amp;ih=&amp;icolor=&amp;site=&amp;text=%D0%B0%D1%80%D1%82%D0%B8%D0%BA%D1%83%D0%BB%D1%8F%D1%86%D0%B8%D0%BE%D0%BD%D0%BD%D0%B0%D1%8F%20%D0%B3%D0%B8%D0%BC%D0%BD%D0%B0%D1%81%D1%82%D0%B8%D0%BA%D0%B0%20%D0%B7%D0%B0%D0%B1%D0%BE%D1%80%D1%87%D0%B8%D0%BA&amp;iw=&amp;wp=&amp;pos=14&amp;recent=&amp;type=&amp;isize=&amp;rpt=simage&amp;itype=&amp;nojs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img_url=http://logoped.sch996.edusite.ru/images/clip_image010.jpg&amp;iorient=&amp;ih=&amp;icolor=&amp;site=&amp;text=%D0%B0%D1%80%D1%82%D0%B8%D0%BA%D1%83%D0%BB%D1%8F%D1%86%D0%B8%D0%BE%D0%BD%D0%BD%D0%B0%D1%8F%20%D0%B3%D0%B8%D0%BC%D0%BD%D0%B0%D1%81%D1%82%D0%B8%D0%BA%D0%B0%20%D0%B3%D1%80%D0%B8%D0%B1%D0%BE%D0%BA&amp;iw=&amp;wp=&amp;pos=0&amp;recent=&amp;type=&amp;isize=&amp;rpt=simage&amp;itype=&amp;nojs=1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images.yandex.ru/yandsearch?img_url=http://www.turoboz.ru/images/es2410-4.jpg&amp;iorient=&amp;ih=&amp;icolor=&amp;site=&amp;text=%D0%B3%D1%80%D0%B8%D0%B1%D1%8B&amp;iw=&amp;wp=&amp;pos=4&amp;recent=&amp;type=&amp;isize=&amp;rpt=simage&amp;itype=&amp;nojs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yandex.ru/yandsearch?img_url=http://img0.liveinternet.ru/images/attach/c/0/43/2/43002956_1240624896_parusnik1.jpg&amp;iorient=&amp;ih=&amp;icolor=&amp;site=&amp;text=%D0%BF%D0%B0%D1%80%D1%83%D1%81&amp;iw=&amp;wp=&amp;pos=25&amp;recent=&amp;type=&amp;isize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http://images.yandex.ru/yandsearch?img_url=http://lib.convdocs.org/pars_docs/refs/55/54599/54599_html_m34be0ff3.jpg&amp;iorient=&amp;ih=&amp;nojs=1&amp;icolor=&amp;site=&amp;text=%D0%B0%D1%80%D1%82%D0%B8%D0%BA%D1%83%D0%BB%D1%8F%D1%86%D0%B8%D0%BE%D0%BD%D0%BD%D0%B0%D1%8F%20%D0%B3%D0%B8%D0%BC%D0%BD%D0%B0%D1%81%D1%82%D0%B8%D0%BA%D0%B0%20%D0%BF%D0%B0%D1%80%D1%83%D1%81&amp;iw=&amp;wp=&amp;pos=14&amp;recent=&amp;type=&amp;isize=&amp;rpt=simage&amp;itype=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ceolte.com/img/307.files/image531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eg"/><Relationship Id="rId4" Type="http://schemas.openxmlformats.org/officeDocument/2006/relationships/hyperlink" Target="http://images.yandex.ru/yandsearch?img_url=http://www.vokrugsveta.ru/img/ann/news/main/2011/10/28/13434.jpg&amp;iorient=&amp;ih=&amp;icolor=&amp;site=&amp;text=%D0%B4%D1%8F%D1%82%D0%B5%D0%BB&amp;iw=&amp;wp=&amp;pos=12&amp;recent=&amp;type=&amp;isize=&amp;rpt=simage&amp;itype=&amp;nojs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img_url=http://logoped.sch996.edusite.ru/images/clip_image010.jpg&amp;iorient=&amp;ih=&amp;nojs=1&amp;icolor=&amp;site=&amp;text=%D0%90%D1%80%D1%82%D0%B8%D0%BA%D1%83%D0%BB%D1%8F%D1%86%D0%B8%D0%BE%D0%BD%D0%BD%D0%B0%D1%8F%20%D0%B3%D0%B8%D0%BC%D0%BD%D0%B0%D1%81%D1%82%D0%B8%D0%BA%D0%B0%20%D0%B3%D1%80%D0%B8%D0%B1%D0%BE%D0%BA&amp;iw=&amp;wp=&amp;pos=0&amp;recent=&amp;type=&amp;isize=&amp;rpt=simage&amp;itype=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hyperlink" Target="http://images.yandex.ru/yandsearch?img_url=http://fuza.ru/uploads/posts/2011-10/1319031817_3-photo.jpg&amp;iorient=&amp;ih=&amp;icolor=&amp;site=&amp;text=%D0%B3%D0%B0%D1%80%D0%BC%D0%BE%D1%88%D0%BA%D0%B0&amp;iw=&amp;wp=&amp;pos=0&amp;recent=&amp;type=&amp;isize=&amp;rpt=simage&amp;itype=&amp;nojs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ages.yandex.ru/yandsearch?img_url=http://logoped.sch996.edusite.ru/images/clip_image012.jpg&amp;iorient=&amp;ih=&amp;icolor=&amp;p=1&amp;site=&amp;text=%D0%BC%D0%B0%D0%BB%D1%8F%D1%80&amp;iw=&amp;wp=&amp;pos=41&amp;recent=&amp;type=&amp;isize=&amp;rpt=simage&amp;itype=&amp;nojs=1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jpeg"/><Relationship Id="rId4" Type="http://schemas.openxmlformats.org/officeDocument/2006/relationships/hyperlink" Target="http://images.yandex.ru/yandsearch?img_url=http://img1.liveinternet.ru/images/attach/c/2/74/509/74509715_4246388_1296632.jpg&amp;iorient=&amp;ih=&amp;icolor=&amp;site=&amp;text=%D0%BC%D0%B0%D0%BB%D1%8F%D1%80&amp;iw=&amp;wp=&amp;pos=4&amp;recent=&amp;type=&amp;isize=&amp;rpt=simage&amp;itype=&amp;nojs=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images.yandex.ru/yandsearch?img_url=http://kak.znate.ru/pars_docs/refs/28/27140/27140_html_m41c96a88.jpg&amp;iorient=&amp;ih=&amp;nojs=1&amp;icolor=&amp;site=&amp;text=%D0%B0%D1%80%D1%82%D0%B8%D0%BA%D1%83%D0%BB%D1%8F%D1%86%D0%B8%D0%BE%D0%BD%D0%BD%D0%B0%D1%8F%20%D0%B3%D0%B8%D0%BC%D0%BD%D0%B0%D1%81%D1%82%D0%B8%D0%BA%D0%B0%20%D0%BC%D0%B0%D0%BB%D1%8F%D1%80&amp;iw=&amp;wp=&amp;pos=0&amp;recent=&amp;type=&amp;isize=&amp;rpt=simage&amp;itype=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jpeg"/><Relationship Id="rId4" Type="http://schemas.openxmlformats.org/officeDocument/2006/relationships/hyperlink" Target="http://images.yandex.ru/yandsearch?img_url=http://macroclub.ru/gallery/data/609/thumbs/IMG_1758_crum.jpg&amp;iorient=&amp;ih=&amp;icolor=&amp;p=4&amp;site=&amp;text=%D0%BA%D0%BE%D0%BC%D0%B0%D1%80%D0%B8%D0%BA&amp;iw=&amp;wp=&amp;pos=125&amp;recent=&amp;type=&amp;isize=&amp;rpt=simage&amp;itype=&amp;nojs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ceolte.com/img/307.files/image490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hyperlink" Target="http://images.yandex.ru/yandsearch?img_url=http://demosfen-plus.ucoz.ru/kartinri/k3.png&amp;iorient=&amp;ih=&amp;nojs=1&amp;icolor=&amp;site=&amp;text=%D0%B0%D1%80%D1%82%D0%B8%D0%BA%D1%83%D0%BB%D1%8F%D1%86%D0%B8%D0%BE%D0%BD%D0%BD%D0%B0%D1%8F%20%D0%B3%D0%B8%D0%BC%D0%BD%D0%B0%D1%81%D1%82%D0%B8%D0%BA%D0%B0%20%D0%9F%D0%BE%D1%87%D0%B8%D1%81%D1%82%D0%B8%D0%BC%20%D0%B7%D1%83%D0%B1%D0%BA%D0%B8&amp;iw=&amp;wp=&amp;pos=1&amp;recent=&amp;type=&amp;isize=&amp;rpt=simage&amp;itype=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images.yandex.ru/yandsearch?img_url=http://lib.podelise.ru/tw_files2/urls_35/2/d-1793/1793_html_2d6907b8.jpg&amp;iorient=&amp;ih=&amp;nojs=1&amp;icolor=&amp;site=&amp;text=%D0%B0%D1%80%D1%82%D0%B8%D0%BA%D1%83%D0%BB%D1%8F%D1%86%D0%B8%D0%BE%D0%BD%D0%BD%D0%B0%D1%8F%20%D0%B3%D0%B8%D0%BC%D0%BD%D0%B0%D1%81%D1%82%D0%B8%D0%BA%D0%B0%20%D0%BA%D0%B0%D1%87%D0%B5%D0%BB%D0%B8&amp;iw=&amp;wp=&amp;pos=27&amp;recent=&amp;type=&amp;isize=&amp;rpt=simage&amp;itype=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jpeg"/><Relationship Id="rId4" Type="http://schemas.openxmlformats.org/officeDocument/2006/relationships/hyperlink" Target="http://images.yandex.ru/yandsearch?img_url=http://mdoy18.caduk.ru/images/p15_clip_image037.jpg&amp;iorient=&amp;ih=&amp;icolor=&amp;p=4&amp;site=&amp;text=%D0%B0%D1%80%D1%82%D0%B8%D0%BA%D1%83%D0%BB%D1%8F%D1%86%D0%B8%D0%BE%D0%BD%D0%BD%D0%B0%D1%8F%20%D0%B3%D0%B8%D0%BC%D0%BD%D0%B0%D1%81%D1%82%D0%B8%D0%BA%D0%B0%20%D1%80%D0%B5%D0%B1%D1%91%D0%BD%D0%BE%D0%BA%20%D0%BF%D0%BE%D0%BA%D0%B0%D0%B7%D1%8B%D0%B2%D0%B0%D0%B5%D1%82%20%D1%8F%D0%B7%D1%8B%D0%BA&amp;iw=&amp;wp=&amp;pos=139&amp;recent=&amp;type=&amp;isize=&amp;rpt=simage&amp;itype=&amp;nojs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images.yandex.ru/yandsearch?text=%D0%B0%D1%80%D1%82%D0%B8%D0%BA%D1%83%D0%BB%D1%8F%D1%86%D0%B8%D0%BE%D0%BD%D0%BD%D0%B0%D1%8F%20%D0%B3%D0%B8%D0%BC%D0%BD%D0%B0%D1%81%D1%82%D0%B8%D0%BA%D0%B0%20%D0%BB%D0%BE%D1%88%D0%B0%D0%B4%D0%BA%D0%B0&amp;img_url=http://kak.znate.ru/pars_docs/refs/28/27140/27140_html_m40ceda61.jpg&amp;pos=1&amp;rpt=simage&amp;nojs=1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jpeg"/><Relationship Id="rId4" Type="http://schemas.openxmlformats.org/officeDocument/2006/relationships/hyperlink" Target="http://images.yandex.ru/yandsearch?text=%D0%B0%D1%80%D1%82%D0%B8%D0%BA%D1%83%D0%BB%D1%8F%D1%86%D0%B8%D0%BE%D0%BD%D0%BD%D0%B0%D1%8F%20%D0%B3%D0%B8%D0%BC%D0%BD%D0%B0%D1%81%D1%82%D0%B8%D0%BA%D0%B0%20%D0%BB%D0%BE%D1%88%D0%B0%D0%B4%D0%BA%D0%B0&amp;img_url=http://logoportal.ru/wp-content/uploads/2011/12/loshadka.jpg&amp;pos=0&amp;rpt=simage&amp;nojs=1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2" Type="http://schemas.openxmlformats.org/officeDocument/2006/relationships/hyperlink" Target="http://images.yandex.ru/yandsearch?img_url=http://logoped.sch996.edusite.ru/images/clip_image008.jpg&amp;iorient=&amp;ih=&amp;icolor=&amp;site=&amp;text=%D0%B0%D1%80%D1%82%D0%B8%D0%BA%D1%83%D0%BB%D1%8F%D1%86%D0%B8%D0%BE%D0%BD%D0%BD%D0%B0%D1%8F%20%D0%B3%D0%B8%D0%BC%D0%BD%D0%B0%D1%81%D1%82%D0%B8%D0%BA%D0%B0%20%D0%BA%D0%B0%D1%87%D0%B5%D0%BB%D0%B8&amp;iw=&amp;wp=&amp;pos=10&amp;recent=&amp;type=&amp;isize=&amp;rpt=simage&amp;itype=&amp;nojs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mages.yandex.ru/yandsearch?img_url=http://i267.photobucket.com/albums/ii302/christine_derbyshire/Ooak%20Babys/swing.gif?t=1208550818&amp;iorient=&amp;ih=&amp;icolor=&amp;p=2&amp;site=&amp;text=%D0%B4%D0%B5%D1%82%D0%B8%20%D0%BA%D0%B0%D1%87%D0%B0%D1%8E%D1%82%D1%81%D1%8F%20%D0%BD%D0%B0%20%D0%BA%D0%B0%D1%87%D0%B5%D0%BB%D1%8F%D1%85&amp;iw=&amp;wp=&amp;pos=60&amp;recent=&amp;type=&amp;isize=&amp;rpt=simage&amp;itype=&amp;nojs=1" TargetMode="External"/><Relationship Id="rId5" Type="http://schemas.openxmlformats.org/officeDocument/2006/relationships/image" Target="../media/image55.jpeg"/><Relationship Id="rId4" Type="http://schemas.openxmlformats.org/officeDocument/2006/relationships/hyperlink" Target="http://images.yandex.ru/yandsearch?img_url=http://lib.convdocs.org/pars_docs/refs/55/54599/54599_html_m13f4958.jpg&amp;iorient=&amp;ih=&amp;icolor=&amp;p=2&amp;site=&amp;text=%D0%B0%D1%80%D1%82%D0%B8%D0%BA%D1%83%D0%BB%D1%8F%D1%86%D0%B8%D0%BE%D0%BD%D0%BD%D0%B0%D1%8F%20%D0%B3%D0%B8%D0%BC%D0%BD%D0%B0%D1%81%D1%82%D0%B8%D0%BA%D0%B0%20%D0%BA%D0%B0%D1%87%D0%B5%D0%BB%D0%B8&amp;iw=&amp;wp=&amp;pos=82&amp;recent=&amp;type=&amp;isize=&amp;rpt=simage&amp;itype=&amp;nojs=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images.yandex.ru/yandsearch?source=wiz&amp;img_url=http://lib3.podelise.ru/tw_files2/urls_19/6/d-5986/5986_html_m7f666bfc.jpg&amp;p=1&amp;text=%D0%B0%D1%80%D1%82%D0%B8%D0%BA%D1%83%D0%BB%D1%8F%D1%86%D0%B8%D0%BE%D0%BD%D0%BD%D0%B0%D1%8F%20%D0%B3%D0%B8%D0%BC%D0%BD%D0%B0%D1%81%D1%82%D0%B8%D0%BA%D0%B0%20%D0%B2%D0%BA%D1%83%D1%81%D0%BD%D0%BE%D0%B5%20%D0%B2%D0%B0%D1%80%D0%B5%D0%BD%D1%8C%D0%B5&amp;noreask=1&amp;pos=44&amp;lr=213&amp;rpt=simage&amp;nojs=1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jpeg"/><Relationship Id="rId4" Type="http://schemas.openxmlformats.org/officeDocument/2006/relationships/hyperlink" Target="http://images.yandex.ru/yandsearch?source=wiz&amp;text=%D0%B0%D1%80%D1%82%D0%B8%D0%BA%D1%83%D0%BB%D1%8F%D1%86%D0%B8%D0%BE%D0%BD%D0%BD%D0%B0%D1%8F%20%D0%B3%D0%B8%D0%BC%D0%BD%D0%B0%D1%81%D1%82%D0%B8%D0%BA%D0%B0%20%D0%B2%D0%BA%D1%83%D1%81%D0%BD%D0%BE%D0%B5%20%D0%B2%D0%B0%D1%80%D0%B5%D0%BD%D1%8C%D0%B5&amp;noreask=1&amp;img_url=http://74207s481.edusite.ru/images/clip_image043.jpg&amp;pos=5&amp;rpt=simage&amp;lr=213&amp;nojs=1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img_url=http://school33.edusite.ru/images/p101_01_10_12-6.jpg&amp;iorient=&amp;ih=&amp;icolor=&amp;p=6&amp;site=&amp;text=%D0%B0%D1%80%D1%82%D0%B8%D0%BA%D1%83%D0%BB%D1%8F%D1%86%D0%B8%D0%BE%D0%BD%D0%BD%D0%B0%D1%8F%20%D0%B3%D0%B8%D0%BC%D0%BD%D0%B0%D1%81%D1%82%D0%B8%D0%BA%D0%B0&amp;iw=&amp;wp=&amp;pos=184&amp;recent=&amp;type=&amp;isize=&amp;rpt=simage&amp;itype=&amp;nojs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img_url=http://do2.gendocs.ru/pars_docs/tw_refs/421/420517/420517_html_34e1b52b.jpg&amp;iorient=&amp;ih=&amp;icolor=&amp;p=14&amp;site=&amp;text=%D0%B0%D1%80%D1%82%D0%B8%D0%BA%D1%83%D0%BB%D1%8F%D1%86%D0%B8%D0%BE%D0%BD%D0%BD%D0%B0%D1%8F%20%D0%B3%D0%B8%D0%BC%D0%BD%D0%B0%D1%81%D1%82%D0%B8%D0%BA%D0%B0&amp;iw=&amp;wp=&amp;pos=438&amp;recent=&amp;type=&amp;isize=&amp;rpt=simage&amp;itype=&amp;nojs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img_url=http://do2.gendocs.ru/pars_docs/tw_refs/421/420517/420517_html_24352447.jpg&amp;iorient=&amp;ih=&amp;icolor=&amp;p=14&amp;site=&amp;text=%D0%B0%D1%80%D1%82%D0%B8%D0%BA%D1%83%D0%BB%D1%8F%D1%86%D0%B8%D0%BE%D0%BD%D0%BD%D0%B0%D1%8F%20%D0%B3%D0%B8%D0%BC%D0%BD%D0%B0%D1%81%D1%82%D0%B8%D0%BA%D0%B0&amp;iw=&amp;wp=&amp;pos=437&amp;recent=&amp;type=&amp;isize=&amp;rpt=simage&amp;itype=&amp;nojs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467544" y="16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«НЕКОТОРЫЕ АСПЕКТЫ ФОРМИРОВАНИЯ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ЗВУКОВОЙ КУЛЬТУРЫ  РЕЧИ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У ДЕТЕЙ ДОШКОЛЬНОГО ВОЗРАСТА»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3" descr="http://im8-tub-ru.yandex.net/i?id=183474833-0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28797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detsad-kitty.ru/uploads/posts/2012-03/1332099502_getimage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12976"/>
            <a:ext cx="3214743" cy="1814321"/>
          </a:xfrm>
          <a:prstGeom prst="plaque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chemeClr val="hlink"/>
                </a:solidFill>
              </a:rPr>
              <a:t>«Биоэнергопластика»</a:t>
            </a:r>
            <a:r>
              <a:rPr lang="ru-RU" sz="1800" smtClean="0"/>
              <a:t> включает в себя три базовых понятия: </a:t>
            </a:r>
            <a:r>
              <a:rPr lang="ru-RU" sz="1800" i="1" smtClean="0">
                <a:solidFill>
                  <a:schemeClr val="hlink"/>
                </a:solidFill>
              </a:rPr>
              <a:t>био</a:t>
            </a:r>
            <a:r>
              <a:rPr lang="ru-RU" sz="1800" smtClean="0">
                <a:solidFill>
                  <a:schemeClr val="hlink"/>
                </a:solidFill>
              </a:rPr>
              <a:t> </a:t>
            </a:r>
            <a:r>
              <a:rPr lang="ru-RU" sz="1800" smtClean="0"/>
              <a:t>– человек как биологический объект; </a:t>
            </a:r>
            <a:r>
              <a:rPr lang="ru-RU" sz="1800" i="1" smtClean="0">
                <a:solidFill>
                  <a:schemeClr val="hlink"/>
                </a:solidFill>
              </a:rPr>
              <a:t>энергия</a:t>
            </a:r>
            <a:r>
              <a:rPr lang="ru-RU" sz="1800" smtClean="0"/>
              <a:t> – сила, необходимая для выполнения определенных действий; </a:t>
            </a:r>
            <a:r>
              <a:rPr lang="ru-RU" sz="1800" i="1" smtClean="0">
                <a:solidFill>
                  <a:schemeClr val="hlink"/>
                </a:solidFill>
              </a:rPr>
              <a:t>пластика</a:t>
            </a:r>
            <a:r>
              <a:rPr lang="ru-RU" sz="1800" smtClean="0">
                <a:solidFill>
                  <a:schemeClr val="hlink"/>
                </a:solidFill>
              </a:rPr>
              <a:t> </a:t>
            </a:r>
            <a:r>
              <a:rPr lang="ru-RU" sz="1800" smtClean="0"/>
              <a:t>– связанное пластичностью движение, которое характеризуется непрерывностью, энергетической наполненностью, эмоциональной выразительностью.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Для коррекционной работы наиболее значимым является соединение биоэнергопластики (плавных движений кистей рук) с движениями органов артикуляционного аппарата. В момент выполнения артикуляционного упражнения рука показывает, где и в каком положении находятся язык, нижняя челюсть и губы.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i="1" smtClean="0"/>
              <a:t>«Бионергопластика»</a:t>
            </a:r>
            <a:endParaRPr lang="ru-RU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Цель: </a:t>
            </a:r>
            <a:r>
              <a:rPr lang="ru-RU" sz="2000" smtClean="0"/>
              <a:t>коррекция звукопроизношения.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Задачи: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- развитие артикуляционной моторики;</a:t>
            </a:r>
            <a:endParaRPr lang="ru-RU" sz="20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- развитие координации движений и мелкой моторики, внимания, памяти, мышления, речи. </a:t>
            </a:r>
            <a:endParaRPr lang="ru-RU" sz="20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Содержание:</a:t>
            </a:r>
            <a:r>
              <a:rPr lang="ru-RU" sz="2000" smtClean="0"/>
              <a:t> Данная технология проводится с детьми всех возрастных групп. Ко всем классическим артикуляционным упражнениям добавляется движение кисти.</a:t>
            </a:r>
            <a:r>
              <a:rPr lang="ru-RU" sz="2000" b="1" smtClean="0"/>
              <a:t> </a:t>
            </a:r>
            <a:r>
              <a:rPr lang="ru-RU" sz="2000" smtClean="0"/>
              <a:t>Рекомендуется ежедневно включать ее в индивидуальные занятия по коррекции звукопроизношения.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Ожидаемый результат: </a:t>
            </a:r>
            <a:r>
              <a:rPr lang="ru-RU" sz="2000" smtClean="0"/>
              <a:t>Закрепляется правильное звукопроизношение. Развивается координация мелкой и артикуляционной моторики.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hlink"/>
                </a:solidFill>
              </a:rPr>
              <a:t>Общие рекомендации выполнения артикуляционного комплекса: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Учитывать индивидуальные особенности детей;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 Подключать руки ребёнка только при полном освоении артикуляционного упражнения и выполнении его без ошибок;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Следить за тем, чтобы кисти ребенка не напрягались, движения были плавными и раскрепощенными;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Соблюдать синхронность и точность действий речевых органов и кистей рук;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Соблюдать последовательность выполнения упражнений с усложнением и ускорением темпа.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hlink"/>
                </a:solidFill>
              </a:rPr>
              <a:t>                             Этапы работы: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sz="2000" smtClean="0"/>
              <a:t>Обследование строения и подвижности органов артикуляции детей.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2. Знакомство детей с органами артикуляции, выполнение упражнений для губ, языка и челюсти по традиционным методикам.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3. Выполнение артикуляционной гимнастики по традиционной методике, педагог сопровождает артикуляционную гимнастику движениями ведущей руки в перчатке, рука ребенка в упражнения не вовлекается.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4. Одновременное выполнение артикуляционной гимнастики педагогом и ребенком с подключением ведущей руки ребенка.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5. Подключение к выполнению артикуляционной гимнастики другой руки ребенка в перчатке.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6. Одновременное выполнение артикуляционной гимнастики педагогом и ребенком в сопровождении обеих рук в перчатках.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7. Самостоятельное выполнение ребенком артикуляционной гимнастики в сопровождении обеих рук в перчатках.</a:t>
            </a:r>
          </a:p>
        </p:txBody>
      </p:sp>
      <p:pic>
        <p:nvPicPr>
          <p:cNvPr id="24579" name="Picture 2" descr="G:\DCIM\101_PANA\P1010218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14063" t="1389" r="8594" b="1389"/>
          <a:stretch>
            <a:fillRect/>
          </a:stretch>
        </p:blipFill>
        <p:spPr bwMode="auto">
          <a:xfrm>
            <a:off x="1116013" y="0"/>
            <a:ext cx="30956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</a:rPr>
              <a:t>                                   « </a:t>
            </a:r>
            <a:r>
              <a:rPr lang="ru-RU" sz="4000" b="1" i="1" u="sng" smtClean="0">
                <a:solidFill>
                  <a:srgbClr val="FF0000"/>
                </a:solidFill>
              </a:rPr>
              <a:t>Б</a:t>
            </a:r>
            <a:r>
              <a:rPr lang="ru-RU" sz="4000" b="1" i="1" u="sng" smtClean="0">
                <a:solidFill>
                  <a:srgbClr val="C00000"/>
                </a:solidFill>
              </a:rPr>
              <a:t>е</a:t>
            </a:r>
            <a:r>
              <a:rPr lang="ru-RU" sz="4000" b="1" i="1" u="sng" smtClean="0">
                <a:solidFill>
                  <a:srgbClr val="00B050"/>
                </a:solidFill>
              </a:rPr>
              <a:t>г</a:t>
            </a:r>
            <a:r>
              <a:rPr lang="ru-RU" sz="4000" b="1" i="1" u="sng" smtClean="0">
                <a:solidFill>
                  <a:srgbClr val="00B0F0"/>
                </a:solidFill>
              </a:rPr>
              <a:t>е</a:t>
            </a:r>
            <a:r>
              <a:rPr lang="ru-RU" sz="4000" b="1" i="1" u="sng" smtClean="0">
                <a:solidFill>
                  <a:srgbClr val="0070C0"/>
                </a:solidFill>
              </a:rPr>
              <a:t>м</a:t>
            </a:r>
            <a:r>
              <a:rPr lang="ru-RU" sz="4000" b="1" i="1" u="sng" smtClean="0">
                <a:solidFill>
                  <a:srgbClr val="7030A0"/>
                </a:solidFill>
              </a:rPr>
              <a:t>о</a:t>
            </a:r>
            <a:r>
              <a:rPr lang="ru-RU" sz="4000" b="1" i="1" u="sng" smtClean="0">
                <a:solidFill>
                  <a:srgbClr val="FF0000"/>
                </a:solidFill>
              </a:rPr>
              <a:t>т</a:t>
            </a:r>
            <a:r>
              <a:rPr lang="ru-RU" sz="4000" b="1" i="1" u="sng" smtClean="0">
                <a:solidFill>
                  <a:srgbClr val="FFC000"/>
                </a:solidFill>
              </a:rPr>
              <a:t>и</a:t>
            </a:r>
            <a:r>
              <a:rPr lang="ru-RU" sz="4000" b="1" i="1" u="sng" smtClean="0">
                <a:solidFill>
                  <a:srgbClr val="C00000"/>
                </a:solidFill>
              </a:rPr>
              <a:t>к</a:t>
            </a:r>
            <a:r>
              <a:rPr lang="ru-RU" sz="400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3754438" cy="5792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Широко откроем ротик,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Как голодный бегемотик.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Закрывать его нельзя,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До пяти считаю я: 1, 2, 3, 4, 5.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А теперь закроем ротик,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 Отдыхает бегемотик!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      На счет 1 открыть рот, при этом язык спокойно лежит, кончик за нижними резцами. Удерживать рот в таком положении под счет до 5, затем закрыть. Кисть руки находится горизонтально, 4 пальца сомкнуты с большим пальцем. На счет 1 большой палец опускается вниз, 4 пальца поднимаются вверх. Повторить 4-5 раз. 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379" y="977779"/>
            <a:ext cx="3425102" cy="2941590"/>
          </a:xfrm>
          <a:prstGeom prst="round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5604" name="Рисунок 1" descr="G:\DCIM\101_PANA\P101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437063"/>
            <a:ext cx="2470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2" descr="G:\DCIM\101_PANA\P101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437063"/>
            <a:ext cx="24161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14513" y="285750"/>
            <a:ext cx="7329487" cy="1143000"/>
          </a:xfrm>
        </p:spPr>
        <p:txBody>
          <a:bodyPr/>
          <a:lstStyle/>
          <a:p>
            <a:pPr eaLnBrk="1" hangingPunct="1"/>
            <a:r>
              <a:rPr lang="ru-RU" sz="6600" b="1" i="1" u="sng" smtClean="0">
                <a:solidFill>
                  <a:srgbClr val="00B050"/>
                </a:solidFill>
              </a:rPr>
              <a:t>« Лягушка»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285750" y="3357563"/>
            <a:ext cx="5214938" cy="2768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Тянем губки прямо к ушкам,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Как весёлая лягушка!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       </a:t>
            </a:r>
            <a:r>
              <a:rPr lang="ru-RU" sz="1800" smtClean="0"/>
              <a:t>На счет 1 улыбнуться, зубы не обнажать, удерживать губы в таком положении под счет от 1-10. Затем вернуть губы в исходное положение. Кисть руки находится горизонтально, пальцы сомкнуты. На счет 1 немного прогнуть ладонь в нижних фалангах, пальцы слегка направить вверх. Повторить 4-5 раз.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635" y="1871656"/>
            <a:ext cx="2748934" cy="2643206"/>
          </a:xfrm>
          <a:prstGeom prst="round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ttp://fs.servers.soneta.ru/medium/001/deeb421c-69f5-494b-822c-16eaa3c3bffb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04"/>
            <a:ext cx="2286016" cy="2737830"/>
          </a:xfrm>
          <a:prstGeom prst="ellipse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629" name="Рисунок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941888"/>
            <a:ext cx="31686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273050"/>
            <a:ext cx="2376487" cy="635000"/>
          </a:xfrm>
        </p:spPr>
        <p:txBody>
          <a:bodyPr anchor="b"/>
          <a:lstStyle/>
          <a:p>
            <a:pPr algn="l" eaLnBrk="1" hangingPunct="1"/>
            <a:r>
              <a:rPr lang="ru-RU" sz="3200" b="1" smtClean="0">
                <a:solidFill>
                  <a:srgbClr val="FFFF00"/>
                </a:solidFill>
              </a:rPr>
              <a:t>БЛИНЧИК</a:t>
            </a:r>
          </a:p>
        </p:txBody>
      </p:sp>
      <p:sp>
        <p:nvSpPr>
          <p:cNvPr id="2765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57200" y="2924175"/>
            <a:ext cx="5483225" cy="2736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/>
              <a:t>На счет 1 улыбнуться, открыть рот. Высунуть изо рта и положить на нижнюю губу широкий расслабленный язык, удерживать язык в таком положении под счет от 1-10. Кисть руки находится горизонтально, на счет 1 кисть руки с сомкнутыми пальцами опустить вниз. Повторить 4-5 раз. </a:t>
            </a:r>
            <a:endParaRPr lang="ru-RU" sz="240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Мы немножко испекли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Блинчиков румяных.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Будем мы друзей встречать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И блинами угощать.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b="1" smtClean="0"/>
          </a:p>
        </p:txBody>
      </p:sp>
      <p:pic>
        <p:nvPicPr>
          <p:cNvPr id="27651" name="Содержимое 4" descr="http://im3-tub-ru.yandex.net/i?id=225441385-57-72&amp;n=21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3213100"/>
            <a:ext cx="3097213" cy="2806700"/>
          </a:xfrm>
        </p:spPr>
      </p:pic>
      <p:pic>
        <p:nvPicPr>
          <p:cNvPr id="27652" name="Рисунок 5" descr="http://im8-tub-ru.yandex.net/i?id=17972878-1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981075"/>
            <a:ext cx="211296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3" descr="G:\DCIM\101_PANA\P101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981075"/>
            <a:ext cx="24669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7" descr="G:\DCIM\101_PANA\P10100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908050"/>
            <a:ext cx="2563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613" y="260350"/>
            <a:ext cx="2879725" cy="504825"/>
          </a:xfrm>
        </p:spPr>
        <p:txBody>
          <a:bodyPr anchor="b"/>
          <a:lstStyle/>
          <a:p>
            <a:pPr algn="l" eaLnBrk="1" hangingPunct="1"/>
            <a:r>
              <a:rPr lang="ru-RU" sz="3200" b="1" smtClean="0"/>
              <a:t>ЧАШЕЧКА</a:t>
            </a:r>
          </a:p>
        </p:txBody>
      </p:sp>
      <p:sp>
        <p:nvSpPr>
          <p:cNvPr id="2867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8313" y="2565400"/>
            <a:ext cx="5327650" cy="34559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Улыбнуться, открыть рот, высунуть язык и тянуть его к носу. Стараться, чтобы бока язычка были загнуты в виде чашечки. Не удерживать язычок нижней губой. Удерживать язык под счёт до десяти.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Очень вкусно мы поели,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Выпить чаю захотели.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В чашку чая мы нальём,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Выпьем чаю мы вдвоём.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b="1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</p:txBody>
      </p:sp>
      <p:pic>
        <p:nvPicPr>
          <p:cNvPr id="28675" name="Содержимое 4" descr="http://im0-tub-ru.yandex.net/i?id=116571077-37-72&amp;n=21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7763" y="2636838"/>
            <a:ext cx="2592387" cy="2160587"/>
          </a:xfrm>
        </p:spPr>
      </p:pic>
      <p:pic>
        <p:nvPicPr>
          <p:cNvPr id="28676" name="Рисунок 6" descr="http://im0-tub-ru.yandex.net/i?id=37904669-4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333375"/>
            <a:ext cx="20875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8" descr="G:\DCIM\101_PANA\P1010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836613"/>
            <a:ext cx="24765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9" descr="G:\DCIM\101_PANA\P10100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836613"/>
            <a:ext cx="2457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/>
            </a:r>
            <a:br>
              <a:rPr lang="ru-RU" sz="4000" smtClean="0">
                <a:solidFill>
                  <a:schemeClr val="tx2"/>
                </a:solidFill>
              </a:rPr>
            </a:br>
            <a:r>
              <a:rPr lang="ru-RU" sz="4000" smtClean="0">
                <a:solidFill>
                  <a:schemeClr val="tx2"/>
                </a:solidFill>
              </a:rPr>
              <a:t/>
            </a:r>
            <a:br>
              <a:rPr lang="ru-RU" sz="4000" smtClean="0">
                <a:solidFill>
                  <a:schemeClr val="tx2"/>
                </a:solidFill>
              </a:rPr>
            </a:br>
            <a:r>
              <a:rPr lang="ru-RU" sz="4000" smtClean="0">
                <a:solidFill>
                  <a:schemeClr val="tx2"/>
                </a:solidFill>
              </a:rPr>
              <a:t/>
            </a:r>
            <a:br>
              <a:rPr lang="ru-RU" sz="4000" smtClean="0">
                <a:solidFill>
                  <a:schemeClr val="tx2"/>
                </a:solidFill>
              </a:rPr>
            </a:br>
            <a:r>
              <a:rPr lang="ru-RU" sz="4000" smtClean="0">
                <a:solidFill>
                  <a:schemeClr val="tx2"/>
                </a:solidFill>
              </a:rPr>
              <a:t>Иголочка</a:t>
            </a:r>
            <a:br>
              <a:rPr lang="ru-RU" sz="4000" smtClean="0">
                <a:solidFill>
                  <a:schemeClr val="tx2"/>
                </a:solidFill>
              </a:rPr>
            </a:br>
            <a:r>
              <a:rPr lang="ru-RU" sz="2400" smtClean="0"/>
              <a:t>На счет 1 открыть рот, вытянуть губы вперед трубочкой, просунуть между губами узкий язык и удерживать его в таком положении под счет от 1-10. Сомкнуть в кулак пальцы, оставить лишь выпрямленным указательный палец. Повторить под счет от 1-1</a:t>
            </a:r>
            <a:r>
              <a:rPr lang="en-US" sz="2400" smtClean="0"/>
              <a:t>0</a:t>
            </a:r>
            <a:r>
              <a:rPr lang="ru-RU" sz="2400" smtClean="0"/>
              <a:t>.</a:t>
            </a:r>
            <a:br>
              <a:rPr lang="ru-RU" sz="2400" smtClean="0"/>
            </a:br>
            <a:r>
              <a:rPr lang="ru-RU" sz="1600" smtClean="0"/>
              <a:t>Язычок вперёд тяну, подойдёшь, и уколю.</a:t>
            </a:r>
            <a:br>
              <a:rPr lang="ru-RU" sz="1600" smtClean="0"/>
            </a:br>
            <a:r>
              <a:rPr lang="ru-RU" sz="1600" smtClean="0"/>
              <a:t>И опять буду считать: раз, два, три, четыре, пять...</a:t>
            </a:r>
          </a:p>
        </p:txBody>
      </p:sp>
      <p:pic>
        <p:nvPicPr>
          <p:cNvPr id="29698" name="Рисунок 1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824679">
            <a:off x="6011863" y="3860800"/>
            <a:ext cx="2540000" cy="2286000"/>
          </a:xfrm>
        </p:spPr>
      </p:pic>
      <p:pic>
        <p:nvPicPr>
          <p:cNvPr id="29699" name="Рисунок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644900"/>
            <a:ext cx="39592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250" y="476250"/>
            <a:ext cx="3457575" cy="504825"/>
          </a:xfrm>
        </p:spPr>
        <p:txBody>
          <a:bodyPr rtlCol="0"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/>
              <a:t>КИСКА СЕРДИТСЯ</a:t>
            </a:r>
            <a:endParaRPr lang="ru-RU" sz="3600" b="1" dirty="0"/>
          </a:p>
        </p:txBody>
      </p:sp>
      <p:sp>
        <p:nvSpPr>
          <p:cNvPr id="3072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11188" y="2708275"/>
            <a:ext cx="3384550" cy="36734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На счет 1, открыть рот, упереть кончик языка с основания нижних зубов, и «выкатить» широкий язык изо рта, на счет 2 убрать язык вглубь рта (кончик языка постоянно находится за нижними резцами. Кисть руки находится горизонтально, 4 пальца полусогнуты в средних и нижних фалангах, ладонь направлена вниз. На счет 1 подогнуть пальцы руки, слегка наклонив кисть вниз, на счет 2 вернуть кисть в исходное положение. Повторить 4-5 раз.</a:t>
            </a:r>
          </a:p>
        </p:txBody>
      </p:sp>
      <p:pic>
        <p:nvPicPr>
          <p:cNvPr id="30723" name="Содержимое 4" descr="http://im2-tub-ru.yandex.net/i?id=81306778-12-72&amp;n=21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88913"/>
            <a:ext cx="3095625" cy="2736850"/>
          </a:xfrm>
        </p:spPr>
      </p:pic>
      <p:pic>
        <p:nvPicPr>
          <p:cNvPr id="30724" name="Рисунок 5" descr="http://im0-tub-ru.yandex.net/i?id=18350368-1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908050"/>
            <a:ext cx="20161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4356100" y="3284538"/>
            <a:ext cx="4176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Рассердилась кошка наша –</a:t>
            </a:r>
          </a:p>
          <a:p>
            <a:r>
              <a:rPr lang="ru-RU" sz="2000"/>
              <a:t>Не даёт погладить даже.</a:t>
            </a:r>
            <a:endParaRPr lang="en-US" sz="2000"/>
          </a:p>
          <a:p>
            <a:r>
              <a:rPr lang="ru-RU" sz="2000"/>
              <a:t>Спинку выгнула – шипит.</a:t>
            </a:r>
          </a:p>
          <a:p>
            <a:r>
              <a:rPr lang="ru-RU" sz="2000"/>
              <a:t>И тихонько, так мурчит.</a:t>
            </a:r>
          </a:p>
        </p:txBody>
      </p:sp>
      <p:pic>
        <p:nvPicPr>
          <p:cNvPr id="30726" name="Рисунок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5084763"/>
            <a:ext cx="38163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273050"/>
            <a:ext cx="2592387" cy="708025"/>
          </a:xfrm>
        </p:spPr>
        <p:txBody>
          <a:bodyPr anchor="b"/>
          <a:lstStyle/>
          <a:p>
            <a:pPr algn="l" eaLnBrk="1" hangingPunct="1"/>
            <a:r>
              <a:rPr lang="ru-RU" sz="3200" b="1" smtClean="0"/>
              <a:t>РАСЧЁСКА</a:t>
            </a:r>
            <a:r>
              <a:rPr lang="ru-RU" sz="2000" b="1" smtClean="0"/>
              <a:t/>
            </a:r>
            <a:br>
              <a:rPr lang="ru-RU" sz="2000" b="1" smtClean="0"/>
            </a:br>
            <a:endParaRPr lang="ru-RU" sz="2000" b="1" smtClean="0"/>
          </a:p>
        </p:txBody>
      </p:sp>
      <p:sp>
        <p:nvSpPr>
          <p:cNvPr id="3174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57200" y="876300"/>
            <a:ext cx="3827463" cy="52895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На счет 1 положить широкий язык на нижнюю губу. Закусить язык верхними зубами и протягивать между зубами вглубь рта под счет от 1-10. Левая рука расположена вверх ладонью, пальцы правой руки согнуты и расположены на пальцах другой руки. Кисти рук находятся горизонтально. На счет 1 провести пальцами ведущей руки по пальцам и ладони другой руки до запястья, затем вернуться в исходное положение. Повторить 4-5 раз.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/>
              <a:t>Хороша моя расчёска!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/>
              <a:t>С волосами она дружит,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/>
              <a:t>Хорошо всегда мне служит.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400" b="1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800" b="1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</p:txBody>
      </p:sp>
      <p:pic>
        <p:nvPicPr>
          <p:cNvPr id="31747" name="Содержимое 6" descr="http://im2-tub-ru.yandex.net/i?id=247387310-16-72&amp;n=21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2420938"/>
            <a:ext cx="3240087" cy="2520950"/>
          </a:xfrm>
        </p:spPr>
      </p:pic>
      <p:pic>
        <p:nvPicPr>
          <p:cNvPr id="31748" name="Рисунок 4" descr="http://im0-tub-ru.yandex.net/i?id=123703347-5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0"/>
            <a:ext cx="28082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5084763"/>
            <a:ext cx="33845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hlink"/>
                </a:solidFill>
              </a:rPr>
              <a:t>Категория участников:</a:t>
            </a:r>
            <a:r>
              <a:rPr lang="ru-RU" sz="2400" dirty="0" smtClean="0"/>
              <a:t> педагоги  ДОУ.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hlink"/>
                </a:solidFill>
              </a:rPr>
              <a:t>Ведущий семинара</a:t>
            </a:r>
            <a:r>
              <a:rPr lang="ru-RU" sz="2400" dirty="0" smtClean="0">
                <a:solidFill>
                  <a:schemeClr val="hlink"/>
                </a:solidFill>
              </a:rPr>
              <a:t>:</a:t>
            </a:r>
            <a:r>
              <a:rPr lang="ru-RU" sz="2400" dirty="0" smtClean="0"/>
              <a:t> Учитель-логопед Орешкина К.О.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hlink"/>
                </a:solidFill>
              </a:rPr>
              <a:t>Цель:</a:t>
            </a:r>
            <a:r>
              <a:rPr lang="ru-RU" sz="2400" b="1" smtClean="0"/>
              <a:t> </a:t>
            </a:r>
            <a:endParaRPr lang="ru-RU" sz="2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повышение эффективности педагогического воздействия при воспитании звуковой культуры речи и профилактики  речевых нарушений у детей дошкольного возраста. </a:t>
            </a: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chemeClr val="hlink"/>
                </a:solidFill>
              </a:rPr>
              <a:t>Задачи:</a:t>
            </a:r>
            <a:endParaRPr lang="ru-RU" sz="240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- рассмотреть понятие звуковой культуры речи как один из аспектов, интеллектуального развития ребенка;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- рассмотреть теоретические аспекты организации проведения артикуляционной гимнастики с использованием здоровьеформирующей технологии - биоэнергопластики;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- практически выполнить  артикуляционные упражнения  с использованием биоэнергопластики.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smtClean="0">
                <a:solidFill>
                  <a:srgbClr val="7030A0"/>
                </a:solidFill>
              </a:rPr>
              <a:t>« Слонёнок»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Буду подражать слону!</a:t>
            </a:r>
          </a:p>
          <a:p>
            <a:pPr>
              <a:buFont typeface="Arial" charset="0"/>
              <a:buNone/>
            </a:pPr>
            <a:r>
              <a:rPr lang="ru-RU" sz="2400" smtClean="0"/>
              <a:t>Губы «хоботом» тяну</a:t>
            </a:r>
          </a:p>
          <a:p>
            <a:pPr>
              <a:buFont typeface="Arial" charset="0"/>
              <a:buNone/>
            </a:pPr>
            <a:r>
              <a:rPr lang="ru-RU" sz="2400" smtClean="0"/>
              <a:t>А теперь их отпускаю</a:t>
            </a:r>
          </a:p>
          <a:p>
            <a:pPr>
              <a:buFont typeface="Arial" charset="0"/>
              <a:buNone/>
            </a:pPr>
            <a:r>
              <a:rPr lang="ru-RU" sz="2400" smtClean="0"/>
              <a:t>И на место возвращаю</a:t>
            </a:r>
            <a:r>
              <a:rPr lang="ru-RU" smtClean="0"/>
              <a:t> </a:t>
            </a:r>
          </a:p>
          <a:p>
            <a:pPr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Вытянуть губы вперед  «трубочкой», </a:t>
            </a:r>
          </a:p>
          <a:p>
            <a:pPr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зубы сомкнуть. Удерживать так 5-7 с. 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951"/>
            <a:ext cx="3720727" cy="2843485"/>
          </a:xfrm>
          <a:prstGeom prst="round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2772" name="Рисунок 4" descr="G:\DCIM\101_PANA\P101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941888"/>
            <a:ext cx="26225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Содержимое 4" descr="http://im3-tub-ru.yandex.net/i?id=112971143-18-72&amp;n=21">
            <a:hlinkClick r:id="rId4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508500"/>
            <a:ext cx="24495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folHlink"/>
                </a:solidFill>
              </a:rPr>
              <a:t>« </a:t>
            </a:r>
            <a:r>
              <a:rPr lang="ru-RU" b="1" i="1" u="sng" smtClean="0">
                <a:solidFill>
                  <a:schemeClr val="folHlink"/>
                </a:solidFill>
              </a:rPr>
              <a:t>Заборчик</a:t>
            </a:r>
            <a:r>
              <a:rPr lang="ru-RU" smtClean="0">
                <a:solidFill>
                  <a:schemeClr val="folHlink"/>
                </a:solidFill>
              </a:rPr>
              <a:t>»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2459038" cy="26638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Улыбнуться, показать сомкнутые зубки. Удерживать губы в таком положении до счёта десять, затем вернуть губы в исходное положение.</a:t>
            </a:r>
          </a:p>
          <a:p>
            <a:endParaRPr lang="ru-RU" sz="2000" smtClean="0"/>
          </a:p>
        </p:txBody>
      </p:sp>
      <p:pic>
        <p:nvPicPr>
          <p:cNvPr id="33795" name="Рисунок 7" descr="http://im3-tub-ru.yandex.net/i?id=334266781-4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88913"/>
            <a:ext cx="251936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Содержимое 6" descr="http://im0-tub-ru.yandex.net/i?id=129087948-68-72&amp;n=21">
            <a:hlinkClick r:id="rId4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060575"/>
            <a:ext cx="29527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 descr="G:\DCIM\101_PANA\P1010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5013325"/>
            <a:ext cx="26209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395288" y="3629025"/>
            <a:ext cx="37449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381000" algn="l"/>
                <a:tab pos="3476625" algn="l"/>
              </a:tabLst>
            </a:pPr>
            <a:r>
              <a:rPr lang="ru-RU" sz="2000"/>
              <a:t>Наши губки улыбнулись</a:t>
            </a:r>
          </a:p>
          <a:p>
            <a:pPr algn="ctr">
              <a:tabLst>
                <a:tab pos="381000" algn="l"/>
                <a:tab pos="3476625" algn="l"/>
              </a:tabLst>
            </a:pPr>
            <a:r>
              <a:rPr lang="ru-RU" sz="2000"/>
              <a:t>     Прямо к ушкам потянулись</a:t>
            </a:r>
          </a:p>
          <a:p>
            <a:pPr algn="ctr">
              <a:tabLst>
                <a:tab pos="381000" algn="l"/>
                <a:tab pos="3476625" algn="l"/>
              </a:tabLst>
            </a:pPr>
            <a:r>
              <a:rPr lang="ru-RU" sz="2000"/>
              <a:t>  Ты попробуй «И И И» скажи, Свой заборчик покажи. </a:t>
            </a:r>
          </a:p>
          <a:p>
            <a:pPr algn="ctr" eaLnBrk="0" hangingPunct="0">
              <a:tabLst>
                <a:tab pos="381000" algn="l"/>
                <a:tab pos="3476625" algn="l"/>
              </a:tabLst>
            </a:pPr>
            <a:endParaRPr lang="ru-RU" sz="20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268538" y="260350"/>
            <a:ext cx="3671887" cy="647700"/>
          </a:xfrm>
        </p:spPr>
        <p:txBody>
          <a:bodyPr/>
          <a:lstStyle/>
          <a:p>
            <a:pPr eaLnBrk="1" hangingPunct="1"/>
            <a:r>
              <a:rPr lang="ru-RU" sz="3600" smtClean="0"/>
              <a:t>            ГРИБ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4819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916113"/>
            <a:ext cx="4608512" cy="4210050"/>
          </a:xfrm>
        </p:spPr>
        <p:txBody>
          <a:bodyPr/>
          <a:lstStyle/>
          <a:p>
            <a:pPr eaLnBrk="1" hangingPunct="1"/>
            <a:r>
              <a:rPr lang="ru-RU" sz="2400" smtClean="0"/>
              <a:t>Улыбнуться. Открыть рот, «приклеить»(присосать) язык к нёбу. Ротик широко открыт.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2400" b="1" smtClean="0"/>
              <a:t>Я по лесу по зелёному бреду,</a:t>
            </a:r>
            <a:br>
              <a:rPr lang="ru-RU" sz="2400" b="1" smtClean="0"/>
            </a:br>
            <a:r>
              <a:rPr lang="ru-RU" sz="2400" b="1" smtClean="0"/>
              <a:t>Я грибы в свою корзину  соберу.</a:t>
            </a:r>
          </a:p>
        </p:txBody>
      </p:sp>
      <p:pic>
        <p:nvPicPr>
          <p:cNvPr id="34820" name="Рисунок 5" descr="http://im0-tub-ru.yandex.net/i?id=172017629-1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420938"/>
            <a:ext cx="32400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6" descr="http://im6-tub-ru.yandex.net/i?id=269799045-4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88913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6" descr="P10100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25527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ПАРУС</a:t>
            </a:r>
            <a:r>
              <a:rPr lang="ru-RU" sz="2400" b="1" smtClean="0">
                <a:solidFill>
                  <a:schemeClr val="hlink"/>
                </a:solidFill>
              </a:rPr>
              <a:t/>
            </a:r>
            <a:br>
              <a:rPr lang="ru-RU" sz="2400" b="1" smtClean="0">
                <a:solidFill>
                  <a:schemeClr val="hlink"/>
                </a:solidFill>
              </a:rPr>
            </a:br>
            <a:endParaRPr lang="ru-RU" sz="2400" b="1" smtClean="0">
              <a:solidFill>
                <a:schemeClr val="hlink"/>
              </a:solidFill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68313" y="333375"/>
            <a:ext cx="2386012" cy="3529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Улыбнуться, широко открыть рот, кончик языка поднять и поставить на бугорки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( альвеолы) за верхними зубами.  Удерживать в таком положении под счёт до десяти.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35843" name="Рисунок 5" descr="http://im2-tub-ru.yandex.net/i?id=65708-4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76250"/>
            <a:ext cx="25923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Содержимое 4" descr="http://im7-tub-ru.yandex.net/i?id=213040191-17-72&amp;n=21">
            <a:hlinkClick r:id="rId4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924175"/>
            <a:ext cx="30241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12" descr="G:\DCIM\101_PANA\P1010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1484313"/>
            <a:ext cx="26003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395288" y="4076700"/>
            <a:ext cx="4968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Кораблик наш под парусом</a:t>
            </a:r>
          </a:p>
          <a:p>
            <a:r>
              <a:rPr lang="ru-RU" sz="2400"/>
              <a:t>Плыл по волнам в морях.</a:t>
            </a:r>
          </a:p>
          <a:p>
            <a:r>
              <a:rPr lang="ru-RU" sz="2400"/>
              <a:t>Детишек очень маленьких</a:t>
            </a:r>
          </a:p>
          <a:p>
            <a:r>
              <a:rPr lang="ru-RU" sz="2400"/>
              <a:t>По морю он катал.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260350"/>
            <a:ext cx="2663825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ДЯТЕЛ</a:t>
            </a:r>
            <a:endParaRPr lang="ru-RU" sz="3600" dirty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686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050"/>
            <a:ext cx="4043363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Улыбнуться, открыть рот, поднять язык вверх. Кончиком языка с силой «ударять» по бугоркам (альвеолам) за верхними губами и произносить звуки: «д-д-д…»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Целый день всё тук, да тук-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Дятел на стволе сидит,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Клювом дерево долбит.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Тук да тук, тук да тук -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В лесу слышен громкий звук.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/>
          </a:p>
          <a:p>
            <a:pPr eaLnBrk="1" hangingPunct="1">
              <a:lnSpc>
                <a:spcPct val="90000"/>
              </a:lnSpc>
            </a:pPr>
            <a:endParaRPr lang="ru-RU" sz="2400" b="1" smtClean="0"/>
          </a:p>
        </p:txBody>
      </p:sp>
      <p:pic>
        <p:nvPicPr>
          <p:cNvPr id="36868" name="Рисунок 4" descr="http://ceolte.com/img/307.files/image53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068638"/>
            <a:ext cx="338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5" descr="http://im5-tub-ru.yandex.net/i?id=140609179-6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88913"/>
            <a:ext cx="23034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195513" y="188913"/>
            <a:ext cx="2520950" cy="6477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folHlink"/>
                </a:solidFill>
              </a:rPr>
              <a:t>ГАРМОШКА</a:t>
            </a:r>
          </a:p>
        </p:txBody>
      </p:sp>
      <p:sp>
        <p:nvSpPr>
          <p:cNvPr id="3789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6613"/>
            <a:ext cx="4186238" cy="5289550"/>
          </a:xfrm>
        </p:spPr>
        <p:txBody>
          <a:bodyPr/>
          <a:lstStyle/>
          <a:p>
            <a:pPr eaLnBrk="1" hangingPunct="1"/>
            <a:r>
              <a:rPr lang="ru-RU" sz="2400" smtClean="0"/>
              <a:t>Улыбнуться, широко открыть рот, «присосать» язык к нёбу. Не отпуская язык, сильно опустить нижнюю челюсть, закрыть рот и опять широко открыть, не меняя положения языка</a:t>
            </a:r>
            <a:r>
              <a:rPr lang="ru-RU" smtClean="0"/>
              <a:t>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z="2400" b="1" smtClean="0"/>
              <a:t>Ох, запела под окошком</a:t>
            </a:r>
          </a:p>
          <a:p>
            <a:pPr eaLnBrk="1" hangingPunct="1"/>
            <a:r>
              <a:rPr lang="ru-RU" sz="2400" b="1" smtClean="0"/>
              <a:t>Самодельная гармошка.</a:t>
            </a:r>
          </a:p>
          <a:p>
            <a:pPr eaLnBrk="1" hangingPunct="1"/>
            <a:r>
              <a:rPr lang="ru-RU" sz="2400" b="1" smtClean="0"/>
              <a:t>Ротик шире открываем,</a:t>
            </a:r>
          </a:p>
          <a:p>
            <a:pPr eaLnBrk="1" hangingPunct="1"/>
            <a:r>
              <a:rPr lang="ru-RU" sz="2400" b="1" smtClean="0"/>
              <a:t>Гармонисту подпеваем.</a:t>
            </a:r>
          </a:p>
          <a:p>
            <a:pPr eaLnBrk="1" hangingPunct="1"/>
            <a:endParaRPr lang="ru-RU" b="1" smtClean="0"/>
          </a:p>
          <a:p>
            <a:pPr eaLnBrk="1" hangingPunct="1"/>
            <a:endParaRPr lang="ru-RU" b="1" smtClean="0"/>
          </a:p>
          <a:p>
            <a:pPr eaLnBrk="1" hangingPunct="1"/>
            <a:endParaRPr lang="ru-RU" smtClean="0"/>
          </a:p>
        </p:txBody>
      </p:sp>
      <p:pic>
        <p:nvPicPr>
          <p:cNvPr id="37891" name="Содержимое 4" descr="http://im0-tub-ru.yandex.net/i?id=172017629-13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2924175"/>
            <a:ext cx="2663825" cy="2305050"/>
          </a:xfrm>
        </p:spPr>
      </p:pic>
      <p:pic>
        <p:nvPicPr>
          <p:cNvPr id="37892" name="Рисунок 5" descr="http://im0-tub-ru.yandex.net/i?id=134353836-1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549275"/>
            <a:ext cx="2159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2555875" y="188913"/>
            <a:ext cx="1800225" cy="719137"/>
          </a:xfrm>
        </p:spPr>
        <p:txBody>
          <a:bodyPr/>
          <a:lstStyle/>
          <a:p>
            <a:pPr eaLnBrk="1" hangingPunct="1"/>
            <a:r>
              <a:rPr lang="ru-RU" sz="2900" smtClean="0">
                <a:solidFill>
                  <a:srgbClr val="003300"/>
                </a:solidFill>
              </a:rPr>
              <a:t>МАЛЯР</a:t>
            </a:r>
            <a:r>
              <a:rPr lang="ru-RU" sz="1800" smtClean="0">
                <a:solidFill>
                  <a:srgbClr val="003300"/>
                </a:solidFill>
              </a:rPr>
              <a:t/>
            </a:r>
            <a:br>
              <a:rPr lang="ru-RU" sz="1800" smtClean="0">
                <a:solidFill>
                  <a:srgbClr val="003300"/>
                </a:solidFill>
              </a:rPr>
            </a:br>
            <a:endParaRPr lang="ru-RU" sz="1800" smtClean="0">
              <a:solidFill>
                <a:srgbClr val="003300"/>
              </a:solidFill>
            </a:endParaRPr>
          </a:p>
        </p:txBody>
      </p:sp>
      <p:sp>
        <p:nvSpPr>
          <p:cNvPr id="38914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765175"/>
            <a:ext cx="3960812" cy="5360988"/>
          </a:xfrm>
        </p:spPr>
        <p:txBody>
          <a:bodyPr/>
          <a:lstStyle/>
          <a:p>
            <a:pPr eaLnBrk="1" hangingPunct="1"/>
            <a:r>
              <a:rPr lang="ru-RU" sz="2400" smtClean="0"/>
              <a:t>Улыбнуться, открыть рот, язык поднять вверх и кончиком языка проводить по нёбу от верхних зубов до горла и обратно. </a:t>
            </a:r>
          </a:p>
          <a:p>
            <a:pPr eaLnBrk="1" hangingPunct="1"/>
            <a:r>
              <a:rPr lang="ru-RU" sz="2400" smtClean="0"/>
              <a:t>Выполнять медленно. Под счёт до восьми.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b="1" smtClean="0"/>
              <a:t>Я сегодня утром встал</a:t>
            </a:r>
          </a:p>
          <a:p>
            <a:pPr eaLnBrk="1" hangingPunct="1"/>
            <a:r>
              <a:rPr lang="ru-RU" sz="2400" b="1" smtClean="0"/>
              <a:t>И посёлок не узнал. </a:t>
            </a:r>
          </a:p>
          <a:p>
            <a:pPr eaLnBrk="1" hangingPunct="1"/>
            <a:r>
              <a:rPr lang="ru-RU" sz="2400" b="1" smtClean="0"/>
              <a:t>Каждый дом, и каждый столб, </a:t>
            </a:r>
          </a:p>
          <a:p>
            <a:pPr eaLnBrk="1" hangingPunct="1"/>
            <a:r>
              <a:rPr lang="ru-RU" sz="2400" b="1" smtClean="0"/>
              <a:t>Был покрашен маляром.</a:t>
            </a:r>
          </a:p>
          <a:p>
            <a:pPr eaLnBrk="1" hangingPunct="1"/>
            <a:endParaRPr lang="ru-RU" sz="2400" b="1" smtClean="0"/>
          </a:p>
        </p:txBody>
      </p:sp>
      <p:pic>
        <p:nvPicPr>
          <p:cNvPr id="38915" name="Содержимое 6" descr="http://im6-tub-ru.yandex.net/i?id=172017640-24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3141663"/>
            <a:ext cx="3167063" cy="2808287"/>
          </a:xfrm>
        </p:spPr>
      </p:pic>
      <p:pic>
        <p:nvPicPr>
          <p:cNvPr id="38916" name="Рисунок 7" descr="http://im2-tub-ru.yandex.net/i?id=150445796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549275"/>
            <a:ext cx="2159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2519363" cy="647700"/>
          </a:xfrm>
        </p:spPr>
        <p:txBody>
          <a:bodyPr/>
          <a:lstStyle/>
          <a:p>
            <a:pPr eaLnBrk="1" hangingPunct="1"/>
            <a:r>
              <a:rPr lang="ru-RU" sz="3200" smtClean="0"/>
              <a:t>КОМАРИК</a:t>
            </a:r>
          </a:p>
        </p:txBody>
      </p:sp>
      <p:sp>
        <p:nvSpPr>
          <p:cNvPr id="39938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052513"/>
            <a:ext cx="4608513" cy="5073650"/>
          </a:xfrm>
        </p:spPr>
        <p:txBody>
          <a:bodyPr/>
          <a:lstStyle/>
          <a:p>
            <a:pPr eaLnBrk="1" hangingPunct="1"/>
            <a:r>
              <a:rPr lang="ru-RU" sz="2400" smtClean="0"/>
              <a:t>Улыбнуться. Открыть широко рот, поднять язык вверх и упереть его в бугорки (альвеолы). </a:t>
            </a:r>
          </a:p>
          <a:p>
            <a:pPr eaLnBrk="1" hangingPunct="1"/>
            <a:r>
              <a:rPr lang="ru-RU" sz="2400" smtClean="0"/>
              <a:t>Пытаться произнести «З-З-З» протяжно под счёт до десяти.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b="1" smtClean="0"/>
              <a:t>Комар звенит над ухом </a:t>
            </a:r>
          </a:p>
          <a:p>
            <a:pPr eaLnBrk="1" hangingPunct="1"/>
            <a:r>
              <a:rPr lang="ru-RU" sz="2400" b="1" smtClean="0"/>
              <a:t>И не даёт уснуть.</a:t>
            </a:r>
          </a:p>
          <a:p>
            <a:pPr eaLnBrk="1" hangingPunct="1"/>
            <a:r>
              <a:rPr lang="ru-RU" sz="2400" b="1" smtClean="0"/>
              <a:t>Звеня над нами вьётся, </a:t>
            </a:r>
          </a:p>
          <a:p>
            <a:pPr eaLnBrk="1" hangingPunct="1"/>
            <a:r>
              <a:rPr lang="ru-RU" sz="2400" b="1" smtClean="0"/>
              <a:t>А в руки не даётся.</a:t>
            </a:r>
          </a:p>
          <a:p>
            <a:pPr eaLnBrk="1" hangingPunct="1"/>
            <a:endParaRPr lang="ru-RU" sz="2400" b="1" smtClean="0"/>
          </a:p>
          <a:p>
            <a:pPr eaLnBrk="1" hangingPunct="1"/>
            <a:endParaRPr lang="ru-RU" sz="2400" b="1" smtClean="0"/>
          </a:p>
        </p:txBody>
      </p:sp>
      <p:pic>
        <p:nvPicPr>
          <p:cNvPr id="39939" name="Содержимое 4" descr="http://im4-tub-ru.yandex.net/i?id=81307739-37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2997200"/>
            <a:ext cx="3600450" cy="3095625"/>
          </a:xfrm>
        </p:spPr>
      </p:pic>
      <p:pic>
        <p:nvPicPr>
          <p:cNvPr id="39940" name="Рисунок 5" descr="http://im6-tub-ru.yandex.net/i?id=176087184-0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620713"/>
            <a:ext cx="25209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403350" y="273050"/>
            <a:ext cx="3097213" cy="563563"/>
          </a:xfrm>
        </p:spPr>
        <p:txBody>
          <a:bodyPr/>
          <a:lstStyle/>
          <a:p>
            <a:pPr eaLnBrk="1" hangingPunct="1"/>
            <a:r>
              <a:rPr lang="ru-RU" sz="3200" smtClean="0"/>
              <a:t>ЧИСТИМ ЗУБКИ</a:t>
            </a:r>
          </a:p>
        </p:txBody>
      </p:sp>
      <p:sp>
        <p:nvSpPr>
          <p:cNvPr id="40962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908050"/>
            <a:ext cx="3538537" cy="5195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Улыбнуться, открыть рот. Кончиком языка сильно «почистить» за нижними зубами (влево - вправо) под счёт до десяти.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 Затем поднять язычок вверх и почистить за верхними зубками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( ротик широко открыть). Нижняя челюсть при это не двигается.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Чтобы зубки не болели,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Надо чистить дважды в день.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40963" name="Содержимое 4" descr="http://ceolte.com/img/307.files/image49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6975" y="908050"/>
            <a:ext cx="3525838" cy="2449513"/>
          </a:xfrm>
        </p:spPr>
      </p:pic>
      <p:pic>
        <p:nvPicPr>
          <p:cNvPr id="40964" name="Рисунок 5" descr="http://im8-tub-ru.yandex.net/i?id=88526853-2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860800"/>
            <a:ext cx="3168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2627313" y="549275"/>
            <a:ext cx="2305050" cy="935038"/>
          </a:xfrm>
        </p:spPr>
        <p:txBody>
          <a:bodyPr/>
          <a:lstStyle/>
          <a:p>
            <a:pPr eaLnBrk="1" hangingPunct="1"/>
            <a:r>
              <a:rPr lang="ru-RU" sz="3200" smtClean="0"/>
              <a:t>ЧАСИКИ</a:t>
            </a:r>
          </a:p>
        </p:txBody>
      </p:sp>
      <p:sp>
        <p:nvSpPr>
          <p:cNvPr id="41986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700213"/>
            <a:ext cx="4392612" cy="4425950"/>
          </a:xfrm>
        </p:spPr>
        <p:txBody>
          <a:bodyPr/>
          <a:lstStyle/>
          <a:p>
            <a:pPr lvl="1" eaLnBrk="1" hangingPunct="1"/>
            <a:r>
              <a:rPr lang="ru-RU" sz="2400" smtClean="0"/>
              <a:t>Улыбнуться, открыть ротик. Тянуться язычком попеременно то к левому уголку ротика, то к правому.</a:t>
            </a:r>
          </a:p>
          <a:p>
            <a:pPr lvl="1" eaLnBrk="1" hangingPunct="1"/>
            <a:endParaRPr lang="ru-RU" sz="2400" smtClean="0"/>
          </a:p>
          <a:p>
            <a:pPr marL="342900" indent="-342900" eaLnBrk="1" hangingPunct="1"/>
            <a:r>
              <a:rPr lang="ru-RU" sz="2800" b="1" smtClean="0"/>
              <a:t>На стене висят часы,</a:t>
            </a:r>
          </a:p>
          <a:p>
            <a:pPr marL="342900" indent="-342900" eaLnBrk="1" hangingPunct="1"/>
            <a:r>
              <a:rPr lang="ru-RU" sz="2800" b="1" smtClean="0"/>
              <a:t>Громко тикают они.</a:t>
            </a:r>
          </a:p>
          <a:p>
            <a:pPr marL="342900" indent="-342900" eaLnBrk="1" hangingPunct="1"/>
            <a:r>
              <a:rPr lang="ru-RU" sz="2800" b="1" smtClean="0"/>
              <a:t>Тик-так, тик-так - </a:t>
            </a:r>
          </a:p>
          <a:p>
            <a:pPr marL="342900" indent="-342900" eaLnBrk="1" hangingPunct="1"/>
            <a:r>
              <a:rPr lang="ru-RU" sz="2800" b="1" smtClean="0"/>
              <a:t>Язычок качался так.</a:t>
            </a:r>
          </a:p>
          <a:p>
            <a:pPr lvl="1" eaLnBrk="1" hangingPunct="1"/>
            <a:endParaRPr lang="ru-RU" sz="2400" b="1" smtClean="0"/>
          </a:p>
        </p:txBody>
      </p:sp>
      <p:pic>
        <p:nvPicPr>
          <p:cNvPr id="41987" name="Содержимое 4" descr="http://im0-tub-ru.yandex.net/i?id=222560130-26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2492375"/>
            <a:ext cx="3816350" cy="2520950"/>
          </a:xfrm>
        </p:spPr>
      </p:pic>
      <p:pic>
        <p:nvPicPr>
          <p:cNvPr id="41988" name="Рисунок 5" descr="http://im7-tub-ru.yandex.net/i?id=69853318-6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260350"/>
            <a:ext cx="18716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hlink"/>
                </a:solidFill>
              </a:rPr>
              <a:t>План проведения </a:t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>семинара-практикума.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Часть І. Теоретическая </a:t>
            </a:r>
            <a:endParaRPr lang="ru-RU" sz="2400" smtClean="0"/>
          </a:p>
          <a:p>
            <a:pPr marL="533400" indent="-533400">
              <a:lnSpc>
                <a:spcPct val="90000"/>
              </a:lnSpc>
            </a:pPr>
            <a:r>
              <a:rPr lang="ru-RU" sz="2400" smtClean="0"/>
              <a:t>Звуковая культура речи как один из аспектов интеллектуального развития дошкольников.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smtClean="0"/>
              <a:t>Теоретические аспекты организации проведения артикуляционной гимнастики с использованием здоровьеформирующей технологии – биоэнергопластики.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 b="1" smtClean="0"/>
              <a:t>Часть ІІ. Практическая </a:t>
            </a:r>
            <a:endParaRPr lang="ru-RU" sz="2400" smtClean="0"/>
          </a:p>
          <a:p>
            <a:pPr marL="533400" indent="-533400">
              <a:lnSpc>
                <a:spcPct val="90000"/>
              </a:lnSpc>
            </a:pPr>
            <a:r>
              <a:rPr lang="ru-RU" sz="2400" smtClean="0"/>
              <a:t>          Выполнение педагогами совместно с учителем-логопедом артикуляционных упражнений с использованием биоэнергопластики.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2268538" y="476250"/>
            <a:ext cx="2663825" cy="7207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accent1"/>
                </a:solidFill>
              </a:rPr>
              <a:t>ЛОШАДКА</a:t>
            </a:r>
          </a:p>
        </p:txBody>
      </p:sp>
      <p:sp>
        <p:nvSpPr>
          <p:cNvPr id="43010" name="Текст 3"/>
          <p:cNvSpPr>
            <a:spLocks noGrp="1"/>
          </p:cNvSpPr>
          <p:nvPr>
            <p:ph type="body" sz="half" idx="2"/>
          </p:nvPr>
        </p:nvSpPr>
        <p:spPr>
          <a:xfrm>
            <a:off x="755650" y="1125538"/>
            <a:ext cx="3384550" cy="5000625"/>
          </a:xfrm>
        </p:spPr>
        <p:txBody>
          <a:bodyPr/>
          <a:lstStyle/>
          <a:p>
            <a:pPr eaLnBrk="1" hangingPunct="1"/>
            <a:r>
              <a:rPr lang="ru-RU" sz="2400" smtClean="0"/>
              <a:t>Улыбнуться, широко открыть рот, щёлкать языком громко и энергично. Стараться, чтобы нижняя челюсть была неподвижна и «прыгал» только язык. </a:t>
            </a:r>
          </a:p>
          <a:p>
            <a:pPr eaLnBrk="1" hangingPunct="1"/>
            <a:r>
              <a:rPr lang="ru-RU" sz="2400" b="1" smtClean="0"/>
              <a:t>Язычком пощёлкай громко -</a:t>
            </a:r>
          </a:p>
          <a:p>
            <a:pPr eaLnBrk="1" hangingPunct="1"/>
            <a:r>
              <a:rPr lang="ru-RU" sz="2400" b="1" smtClean="0"/>
              <a:t>Стук копытца будет звонкий.</a:t>
            </a:r>
          </a:p>
          <a:p>
            <a:pPr eaLnBrk="1" hangingPunct="1"/>
            <a:endParaRPr lang="ru-RU" sz="2400" b="1" smtClean="0"/>
          </a:p>
          <a:p>
            <a:pPr eaLnBrk="1" hangingPunct="1"/>
            <a:endParaRPr lang="ru-RU" sz="2400" b="1" smtClean="0"/>
          </a:p>
          <a:p>
            <a:pPr eaLnBrk="1" hangingPunct="1"/>
            <a:endParaRPr lang="ru-RU" sz="2400" b="1" smtClean="0"/>
          </a:p>
        </p:txBody>
      </p:sp>
      <p:pic>
        <p:nvPicPr>
          <p:cNvPr id="43011" name="Содержимое 4" descr="http://im0-tub-ru.yandex.net/i?id=129088058-34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3213100"/>
            <a:ext cx="2303462" cy="2141538"/>
          </a:xfrm>
        </p:spPr>
      </p:pic>
      <p:pic>
        <p:nvPicPr>
          <p:cNvPr id="43012" name="Рисунок 5" descr="http://im2-tub-ru.yandex.net/i?id=39116838-0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60350"/>
            <a:ext cx="2879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2987675" y="260350"/>
            <a:ext cx="2016125" cy="1162050"/>
          </a:xfrm>
        </p:spPr>
        <p:txBody>
          <a:bodyPr/>
          <a:lstStyle/>
          <a:p>
            <a:pPr eaLnBrk="1" hangingPunct="1"/>
            <a:r>
              <a:rPr lang="ru-RU" sz="3200" smtClean="0"/>
              <a:t>КАЧЕЛИ</a:t>
            </a:r>
          </a:p>
        </p:txBody>
      </p:sp>
      <p:sp>
        <p:nvSpPr>
          <p:cNvPr id="4403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575"/>
            <a:ext cx="3008313" cy="4065588"/>
          </a:xfrm>
        </p:spPr>
        <p:txBody>
          <a:bodyPr/>
          <a:lstStyle/>
          <a:p>
            <a:pPr eaLnBrk="1" hangingPunct="1"/>
            <a:endParaRPr lang="ru-RU" sz="2400" smtClean="0"/>
          </a:p>
          <a:p>
            <a:pPr>
              <a:buFont typeface="Arial" charset="0"/>
              <a:buChar char="•"/>
            </a:pPr>
            <a:r>
              <a:rPr lang="ru-RU" sz="1800" smtClean="0"/>
              <a:t>Рот широко открыт, губы в улыбке. Ритмично меняем положение языка: 1) кончик языка за верхними резцами; 2) кончик языка за нижними резцами. Двигается только язык, а не подбородок! </a:t>
            </a:r>
          </a:p>
          <a:p>
            <a:r>
              <a:rPr lang="ru-RU" sz="2000" smtClean="0"/>
              <a:t>На качелях я качаюсь вверх, вниз, вверх, вниз.</a:t>
            </a:r>
            <a:br>
              <a:rPr lang="ru-RU" sz="2000" smtClean="0"/>
            </a:br>
            <a:r>
              <a:rPr lang="ru-RU" sz="2000" smtClean="0"/>
              <a:t>И всё выше поднимаюсь вверх, вниз, вверх, вниз.</a:t>
            </a:r>
          </a:p>
        </p:txBody>
      </p:sp>
      <p:pic>
        <p:nvPicPr>
          <p:cNvPr id="44035" name="Содержимое 4" descr="http://im5-tub-ru.yandex.net/i?id=112971489-04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2420938"/>
            <a:ext cx="2519362" cy="1655762"/>
          </a:xfrm>
        </p:spPr>
      </p:pic>
      <p:pic>
        <p:nvPicPr>
          <p:cNvPr id="44036" name="Рисунок 5" descr="http://im4-tub-ru.yandex.net/i?id=226103551-5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365625"/>
            <a:ext cx="25209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7" descr="http://im3-tub-ru.yandex.net/i?id=208867577-19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4813"/>
            <a:ext cx="20875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8" descr="http://im4-tub-ru.yandex.net/i?id=367202065-03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188913"/>
            <a:ext cx="16557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1763713" y="273050"/>
            <a:ext cx="3816350" cy="923925"/>
          </a:xfrm>
        </p:spPr>
        <p:txBody>
          <a:bodyPr/>
          <a:lstStyle/>
          <a:p>
            <a:pPr eaLnBrk="1" hangingPunct="1"/>
            <a:r>
              <a:rPr lang="ru-RU" sz="3200" smtClean="0"/>
              <a:t>ВКУСНОЕ  ВАРЕНЬЕ</a:t>
            </a:r>
          </a:p>
        </p:txBody>
      </p:sp>
      <p:sp>
        <p:nvSpPr>
          <p:cNvPr id="45058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1438"/>
            <a:ext cx="3970338" cy="4319587"/>
          </a:xfrm>
        </p:spPr>
        <p:txBody>
          <a:bodyPr/>
          <a:lstStyle/>
          <a:p>
            <a:pPr eaLnBrk="1" hangingPunct="1"/>
            <a:r>
              <a:rPr lang="ru-RU" sz="2400" smtClean="0"/>
              <a:t>Улыбнуться, открыть рот; </a:t>
            </a:r>
          </a:p>
          <a:p>
            <a:pPr eaLnBrk="1" hangingPunct="1"/>
            <a:r>
              <a:rPr lang="ru-RU" sz="2400" smtClean="0"/>
              <a:t>не закрывая рот, облизывать языком верхнюю губу.</a:t>
            </a:r>
          </a:p>
          <a:p>
            <a:pPr eaLnBrk="1" hangingPunct="1"/>
            <a:r>
              <a:rPr lang="ru-RU" sz="2400" smtClean="0"/>
              <a:t>Нижней губой стараться язык не поддерживать.</a:t>
            </a:r>
          </a:p>
          <a:p>
            <a:pPr eaLnBrk="1" hangingPunct="1"/>
            <a:endParaRPr lang="ru-RU" sz="2400" smtClean="0"/>
          </a:p>
          <a:p>
            <a:pPr eaLnBrk="1" hangingPunct="1"/>
            <a:r>
              <a:rPr lang="ru-RU" sz="2400" b="1" smtClean="0"/>
              <a:t>Ели мы блины с вареньем,</a:t>
            </a:r>
          </a:p>
          <a:p>
            <a:pPr eaLnBrk="1" hangingPunct="1"/>
            <a:r>
              <a:rPr lang="ru-RU" sz="2400" b="1" smtClean="0"/>
              <a:t>Губы мы испачкали.</a:t>
            </a:r>
          </a:p>
          <a:p>
            <a:pPr eaLnBrk="1" hangingPunct="1"/>
            <a:r>
              <a:rPr lang="ru-RU" sz="2400" b="1" smtClean="0"/>
              <a:t>Чтоб варенье с губ убрать,</a:t>
            </a:r>
          </a:p>
          <a:p>
            <a:pPr eaLnBrk="1" hangingPunct="1"/>
            <a:r>
              <a:rPr lang="ru-RU" sz="2400" b="1" smtClean="0"/>
              <a:t>Надо ротик облизать. </a:t>
            </a:r>
          </a:p>
          <a:p>
            <a:pPr eaLnBrk="1" hangingPunct="1"/>
            <a:endParaRPr lang="ru-RU" sz="2400" b="1" smtClean="0"/>
          </a:p>
          <a:p>
            <a:pPr eaLnBrk="1" hangingPunct="1"/>
            <a:endParaRPr lang="ru-RU" sz="2400" b="1" smtClean="0"/>
          </a:p>
          <a:p>
            <a:pPr eaLnBrk="1" hangingPunct="1"/>
            <a:endParaRPr lang="ru-RU" sz="2400" smtClean="0"/>
          </a:p>
        </p:txBody>
      </p:sp>
      <p:pic>
        <p:nvPicPr>
          <p:cNvPr id="45059" name="Содержимое 4" descr="http://im6-tub-ru.yandex.net/i?id=219892137-65-72&amp;n=2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3213100"/>
            <a:ext cx="2374900" cy="2160588"/>
          </a:xfrm>
        </p:spPr>
      </p:pic>
      <p:pic>
        <p:nvPicPr>
          <p:cNvPr id="45060" name="Рисунок 5" descr="http://im7-tub-ru.yandex.net/i?id=382885476-1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76250"/>
            <a:ext cx="2016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2493" y="2967335"/>
            <a:ext cx="78790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</a:rPr>
              <a:t>1. Звуковая культура речи как один аспектов</a:t>
            </a:r>
            <a:br>
              <a:rPr lang="ru-RU" sz="2400" b="1" smtClean="0">
                <a:solidFill>
                  <a:schemeClr val="hlink"/>
                </a:solidFill>
              </a:rPr>
            </a:br>
            <a:r>
              <a:rPr lang="ru-RU" sz="2400" b="1" smtClean="0">
                <a:solidFill>
                  <a:schemeClr val="hlink"/>
                </a:solidFill>
              </a:rPr>
              <a:t> интеллектуального развития дошкольников.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ru-RU" sz="2400" b="1" smtClean="0">
                <a:solidFill>
                  <a:schemeClr val="hlink"/>
                </a:solidFill>
              </a:rPr>
              <a:t>Понятие «звуковая культура речи»</a:t>
            </a:r>
            <a:r>
              <a:rPr lang="ru-RU" sz="2000" smtClean="0"/>
              <a:t> включает собственно: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sz="2000" smtClean="0"/>
              <a:t>произносительные качества, характеризующие звучащую речь </a:t>
            </a:r>
            <a:r>
              <a:rPr lang="ru-RU" sz="2000" i="1" smtClean="0"/>
              <a:t>(звукопроизношение, дикция)</a:t>
            </a:r>
            <a:r>
              <a:rPr lang="ru-RU" sz="2000" smtClean="0"/>
              <a:t>, 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sz="2000" smtClean="0"/>
              <a:t>элементы звуковой выразительности речи </a:t>
            </a:r>
            <a:r>
              <a:rPr lang="ru-RU" sz="2000" i="1" smtClean="0"/>
              <a:t>(интонация, темп)</a:t>
            </a:r>
            <a:r>
              <a:rPr lang="ru-RU" sz="2000" smtClean="0"/>
              <a:t>, 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sz="2000" smtClean="0"/>
              <a:t>связанные с ними двигательные средства выразительности </a:t>
            </a:r>
            <a:r>
              <a:rPr lang="ru-RU" sz="2000" i="1" smtClean="0"/>
              <a:t>(мимика, жесты)</a:t>
            </a:r>
            <a:r>
              <a:rPr lang="ru-RU" sz="2000" smtClean="0"/>
              <a:t>, 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ru-RU" sz="2000" smtClean="0"/>
              <a:t>а так же элементы культуры речевого общения </a:t>
            </a:r>
            <a:r>
              <a:rPr lang="ru-RU" sz="2000" i="1" smtClean="0"/>
              <a:t>(общая тональность детской речи, поза и двигательные навыки в процессе разговора)</a:t>
            </a:r>
            <a:r>
              <a:rPr lang="ru-RU" sz="2000" smtClean="0"/>
              <a:t>. </a:t>
            </a:r>
          </a:p>
          <a:p>
            <a:pPr marL="533400" indent="-533400"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</a:rPr>
              <a:t>Составные компоненты звуковой культуры:</a:t>
            </a:r>
            <a:r>
              <a:rPr lang="ru-RU" sz="2000" smtClean="0"/>
              <a:t> развитие речевого слуха и  дыхания, артикуляционной и мелкой моторики, что является предпосылкой и условием для возникновения звучащей речи.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smtClean="0">
                <a:solidFill>
                  <a:schemeClr val="hlink"/>
                </a:solidFill>
              </a:rPr>
              <a:t>В процессе воспитания у детей звуковой культуры речи в детском саду педагог решает следующие </a:t>
            </a:r>
            <a:r>
              <a:rPr lang="ru-RU" sz="2800" b="1" u="sng" smtClean="0">
                <a:solidFill>
                  <a:schemeClr val="hlink"/>
                </a:solidFill>
              </a:rPr>
              <a:t>задачи</a:t>
            </a:r>
            <a:r>
              <a:rPr lang="ru-RU" sz="2800" b="1" smtClean="0">
                <a:solidFill>
                  <a:schemeClr val="hlink"/>
                </a:solidFill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- формирование у детей правильного звукопроизношения, четкого и ясного произнесения слов  в соответствии с языковыми нормами;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- развитие голосового аппарата;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/>
              <a:t>- выработка умеренного темпа речи, правильного речевого дыхания, навыков умелого использования интонационных средств выразительности.</a:t>
            </a:r>
          </a:p>
        </p:txBody>
      </p:sp>
      <p:pic>
        <p:nvPicPr>
          <p:cNvPr id="17410" name="Рисунок 6" descr="http://im8-tub-ru.yandex.net/i?id=323289054-39-72&amp;n=21">
            <a:hlinkClick r:id="rId2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0663" y="274638"/>
            <a:ext cx="1082675" cy="1143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Реализация задач по формированию ЗКР в ДОУ.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hlink"/>
                </a:solidFill>
              </a:rPr>
              <a:t>Реализация задач формирования  звуковой культуры речи  (ФЗК) в ДОУ будет осуществляться по </a:t>
            </a:r>
            <a:r>
              <a:rPr lang="ru-RU" sz="2400" b="1" u="sng" smtClean="0">
                <a:solidFill>
                  <a:schemeClr val="hlink"/>
                </a:solidFill>
              </a:rPr>
              <a:t>трём направлениям</a:t>
            </a:r>
            <a:r>
              <a:rPr lang="ru-RU" sz="2400" b="1" smtClean="0">
                <a:solidFill>
                  <a:schemeClr val="hlink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Развитие речедвигательного  аппарата</a:t>
            </a:r>
            <a:r>
              <a:rPr lang="ru-RU" sz="2400" smtClean="0"/>
              <a:t> (артикуляционной моторики, мелкой моторики,  речевого дыхания).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b="1" smtClean="0"/>
              <a:t>Формирование  произносительной стороны речи</a:t>
            </a:r>
            <a:r>
              <a:rPr lang="ru-RU" sz="2400" smtClean="0"/>
              <a:t> (произношение звуков, четкой дикции, развитие словаря, лексико-грамматических категорий, связной речи).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b="1" smtClean="0"/>
              <a:t>Развитие восприятия речи</a:t>
            </a:r>
            <a:r>
              <a:rPr lang="ru-RU" sz="2400" smtClean="0"/>
              <a:t> (развитие фонематического слуха, восприятие темпа, силы голоса, тембра речи).</a:t>
            </a:r>
          </a:p>
        </p:txBody>
      </p:sp>
      <p:sp>
        <p:nvSpPr>
          <p:cNvPr id="7" name="7-конечная звезда 6"/>
          <p:cNvSpPr/>
          <p:nvPr/>
        </p:nvSpPr>
        <p:spPr>
          <a:xfrm>
            <a:off x="7885113" y="558958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Первое направление: развитие речедвигательного аппарата (артикуляционной и мелкой моторики).</a:t>
            </a:r>
            <a:r>
              <a:rPr lang="ru-RU" sz="4000" smtClean="0"/>
              <a:t> 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hlink"/>
                </a:solidFill>
              </a:rPr>
              <a:t>Теоретические аспекты организации  проведения артикуляционной гимнастики  с использованием здоровьеформирующей технологии –биоэнергопластики.</a:t>
            </a:r>
            <a:r>
              <a:rPr lang="ru-RU" sz="2000" smtClean="0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Логопедического воздействия на детей с речевой патологией осуществляется в несколько этапов. Одним из первых этапов, способствующим формированию правильного звукопроизношения, является артикуляционная гимнастика.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i="1" smtClean="0"/>
              <a:t>Артикуляционная гимнастика</a:t>
            </a:r>
            <a:r>
              <a:rPr lang="ru-RU" sz="2000" smtClean="0"/>
              <a:t>-это совокупность специальных упражнений, направленных на укрепление мышц артикуляционного аппарата, развитие силы, подвижности и дифференцированности движений органов, участвующих в речевом процессе.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i="1" smtClean="0"/>
              <a:t>Цель артикуляционной гимнастики</a:t>
            </a:r>
            <a:r>
              <a:rPr lang="ru-RU" sz="2000" smtClean="0"/>
              <a:t>-выработка полноценных движений и определенных положений органов артикуляционного аппарата, умение объединять простые движения </a:t>
            </a:r>
            <a:endParaRPr lang="en-US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в сложные, необходимые для правильного </a:t>
            </a:r>
            <a:endParaRPr lang="en-US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произнесения звуков.</a:t>
            </a:r>
          </a:p>
        </p:txBody>
      </p:sp>
      <p:pic>
        <p:nvPicPr>
          <p:cNvPr id="19459" name="Рисунок 4" descr="http://im7-tub-ru.yandex.net/i?id=304155716-5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941888"/>
            <a:ext cx="1724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hlink"/>
                </a:solidFill>
              </a:rPr>
              <a:t>Рекомендации к проведению артикуляционной гимнастики.</a:t>
            </a:r>
            <a:r>
              <a:rPr lang="ru-RU" sz="4000" smtClean="0"/>
              <a:t> 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800" smtClean="0"/>
              <a:t>Проводить артикуляционную гимнастику нужно ежедневно, чтобы вырабатываемые у детей навыки закреплялись. Лучше ее делать 3-4 раза в день по 3-5 минут. Не следует предлагать детям больше 2-3 упражнений за раз. 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800" smtClean="0"/>
              <a:t>Из выполняемых двух-трех упражнений новым может быть только одно, второе и третье даются для повторения и закрепления. 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1800" smtClean="0"/>
              <a:t>Артикуляционную гимнастку выполняют сидя, так как в таком положении у ребенка прямая спина, тело не напряжено, руки и ноги находятся в спокойном положении. 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1800" smtClean="0"/>
              <a:t>4.         Работа организуется следующим образом:</a:t>
            </a:r>
          </a:p>
          <a:p>
            <a:pPr marL="609600" indent="-609600">
              <a:lnSpc>
                <a:spcPct val="90000"/>
              </a:lnSpc>
            </a:pPr>
            <a:r>
              <a:rPr lang="ru-RU" sz="1800" smtClean="0"/>
              <a:t>Взрослый рассказывает о предстоящем упражнении, используя игровые приемы. </a:t>
            </a:r>
          </a:p>
          <a:p>
            <a:pPr marL="609600" indent="-609600">
              <a:lnSpc>
                <a:spcPct val="90000"/>
              </a:lnSpc>
            </a:pPr>
            <a:r>
              <a:rPr lang="ru-RU" sz="1800" smtClean="0"/>
              <a:t>Показывает его выполнение. </a:t>
            </a:r>
          </a:p>
          <a:p>
            <a:pPr marL="609600" indent="-609600">
              <a:lnSpc>
                <a:spcPct val="90000"/>
              </a:lnSpc>
            </a:pPr>
            <a:r>
              <a:rPr lang="ru-RU" sz="1800" smtClean="0"/>
              <a:t>Упражнение делает ребенок, а взрослый контролирует </a:t>
            </a:r>
            <a:endParaRPr lang="ru-RU" sz="1800" smtClean="0">
              <a:latin typeface="Arial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sz="1800" smtClean="0"/>
              <a:t>выполнение.</a:t>
            </a:r>
          </a:p>
        </p:txBody>
      </p:sp>
      <p:pic>
        <p:nvPicPr>
          <p:cNvPr id="20483" name="Рисунок 5" descr="http://im4-tub-ru.yandex.net/i?id=304159491-1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868863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chemeClr val="hlink"/>
                </a:solidFill>
              </a:rPr>
              <a:t>Для выработки  методики артикуляционной гимнастики важен учет возрастной моторики.</a:t>
            </a:r>
            <a:r>
              <a:rPr lang="ru-RU" sz="1800" smtClean="0"/>
              <a:t> В 3-4 года ребенок должен усвоить основные движения, а к 4-5 годам требования повышаются и движения должны быть четкими и плавными без подергиваний. В 6-7 лет – дети выполняют движения в быстром темпе и удерживают положение языка продолжительное время.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В процессе выполнения гимнастики важно помнить о создании </a:t>
            </a:r>
            <a:r>
              <a:rPr lang="ru-RU" sz="2400" smtClean="0">
                <a:solidFill>
                  <a:schemeClr val="hlink"/>
                </a:solidFill>
              </a:rPr>
              <a:t>положительного эмоционального настроя</a:t>
            </a:r>
            <a:r>
              <a:rPr lang="ru-RU" sz="2400" smtClean="0"/>
              <a:t> у ребенка. Нельзя говорить ему, что он делает упражнение неверно, - это может привести к отказу выполнять движение. Лучше покажите ребенку его достижения («Видишь, язык уже научился быть широким»), подбодрить («Ничего, твой язычок обязательно научиться подниматься кверху»).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К сожалению, ежедневные занятия гимнастикой снижают интерес детей к этому процессу. Поэтому мы обратились к необычному методу и к нестандартному выполнению артикуляционной гимнастики с</a:t>
            </a:r>
            <a:r>
              <a:rPr lang="ru-RU" sz="2400" i="1" smtClean="0"/>
              <a:t> </a:t>
            </a:r>
            <a:r>
              <a:rPr lang="ru-RU" sz="2400" smtClean="0"/>
              <a:t>использованием </a:t>
            </a:r>
            <a:r>
              <a:rPr lang="ru-RU" sz="2400" i="1" smtClean="0"/>
              <a:t>элементов </a:t>
            </a:r>
            <a:r>
              <a:rPr lang="ru-RU" sz="2400" smtClean="0">
                <a:solidFill>
                  <a:schemeClr val="hlink"/>
                </a:solidFill>
              </a:rPr>
              <a:t>биоэнергопластики.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2132</Words>
  <Application>Microsoft Office PowerPoint</Application>
  <PresentationFormat>Экран (4:3)</PresentationFormat>
  <Paragraphs>221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Категория участников: педагоги  ДОУ.  Ведущий семинара: Учитель-логопед Орешкина К.О. </vt:lpstr>
      <vt:lpstr>План проведения  семинара-практикума.</vt:lpstr>
      <vt:lpstr>1. Звуковая культура речи как один аспектов  интеллектуального развития дошкольников.</vt:lpstr>
      <vt:lpstr>Слайд 5</vt:lpstr>
      <vt:lpstr>Реализация задач по формированию ЗКР в ДОУ.</vt:lpstr>
      <vt:lpstr>Первое направление: развитие речедвигательного аппарата (артикуляционной и мелкой моторики). </vt:lpstr>
      <vt:lpstr>Рекомендации к проведению артикуляционной гимнастики. </vt:lpstr>
      <vt:lpstr>Для выработки  методики артикуляционной гимнастики важен учет возрастной моторики. В 3-4 года ребенок должен усвоить основные движения, а к 4-5 годам требования повышаются и движения должны быть четкими и плавными без подергиваний. В 6-7 лет – дети выполняют движения в быстром темпе и удерживают положение языка продолжительное время.</vt:lpstr>
      <vt:lpstr>«Биоэнергопластика» включает в себя три базовых понятия: био – человек как биологический объект; энергия – сила, необходимая для выполнения определенных действий; пластика – связанное пластичностью движение, которое характеризуется непрерывностью, энергетической наполненностью, эмоциональной выразительностью.</vt:lpstr>
      <vt:lpstr>Общие рекомендации выполнения артикуляционного комплекса:</vt:lpstr>
      <vt:lpstr>                             Этапы работы:</vt:lpstr>
      <vt:lpstr>                                   « Бегемотик»</vt:lpstr>
      <vt:lpstr>« Лягушка»</vt:lpstr>
      <vt:lpstr>БЛИНЧИК</vt:lpstr>
      <vt:lpstr>ЧАШЕЧКА</vt:lpstr>
      <vt:lpstr>   Иголочка На счет 1 открыть рот, вытянуть губы вперед трубочкой, просунуть между губами узкий язык и удерживать его в таком положении под счет от 1-10. Сомкнуть в кулак пальцы, оставить лишь выпрямленным указательный палец. Повторить под счет от 1-10. Язычок вперёд тяну, подойдёшь, и уколю. И опять буду считать: раз, два, три, четыре, пять...</vt:lpstr>
      <vt:lpstr> КИСКА СЕРДИТСЯ</vt:lpstr>
      <vt:lpstr>РАСЧЁСКА </vt:lpstr>
      <vt:lpstr>« Слонёнок»</vt:lpstr>
      <vt:lpstr>« Заборчик»</vt:lpstr>
      <vt:lpstr>            ГРИБ</vt:lpstr>
      <vt:lpstr>ПАРУС </vt:lpstr>
      <vt:lpstr>  ДЯТЕЛ</vt:lpstr>
      <vt:lpstr>ГАРМОШКА</vt:lpstr>
      <vt:lpstr>МАЛЯР </vt:lpstr>
      <vt:lpstr>КОМАРИК</vt:lpstr>
      <vt:lpstr>ЧИСТИМ ЗУБКИ</vt:lpstr>
      <vt:lpstr>ЧАСИКИ</vt:lpstr>
      <vt:lpstr>ЛОШАДКА</vt:lpstr>
      <vt:lpstr>КАЧЕЛИ</vt:lpstr>
      <vt:lpstr>ВКУСНОЕ  ВАРЕНЬЕ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ДЛЯ ДЕТЕЙ</dc:title>
  <dc:creator>петровские</dc:creator>
  <cp:lastModifiedBy>Kristina</cp:lastModifiedBy>
  <cp:revision>70</cp:revision>
  <dcterms:created xsi:type="dcterms:W3CDTF">2013-08-05T13:05:31Z</dcterms:created>
  <dcterms:modified xsi:type="dcterms:W3CDTF">2024-02-05T14:06:36Z</dcterms:modified>
</cp:coreProperties>
</file>