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omments/comment1.xml" ContentType="application/vnd.openxmlformats-officedocument.presentationml.comment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72" r:id="rId5"/>
    <p:sldMasterId id="2147483660" r:id="rId6"/>
  </p:sldMasterIdLst>
  <p:notesMasterIdLst>
    <p:notesMasterId r:id="rId51"/>
  </p:notesMasterIdLst>
  <p:sldIdLst>
    <p:sldId id="256" r:id="rId7"/>
    <p:sldId id="271" r:id="rId8"/>
    <p:sldId id="434" r:id="rId9"/>
    <p:sldId id="261" r:id="rId10"/>
    <p:sldId id="263" r:id="rId11"/>
    <p:sldId id="259" r:id="rId12"/>
    <p:sldId id="260" r:id="rId13"/>
    <p:sldId id="264" r:id="rId14"/>
    <p:sldId id="267" r:id="rId15"/>
    <p:sldId id="280" r:id="rId16"/>
    <p:sldId id="269" r:id="rId17"/>
    <p:sldId id="270" r:id="rId18"/>
    <p:sldId id="404" r:id="rId19"/>
    <p:sldId id="414" r:id="rId20"/>
    <p:sldId id="403" r:id="rId21"/>
    <p:sldId id="268" r:id="rId22"/>
    <p:sldId id="273" r:id="rId23"/>
    <p:sldId id="421" r:id="rId24"/>
    <p:sldId id="420" r:id="rId25"/>
    <p:sldId id="416" r:id="rId26"/>
    <p:sldId id="417" r:id="rId27"/>
    <p:sldId id="422" r:id="rId28"/>
    <p:sldId id="418" r:id="rId29"/>
    <p:sldId id="428" r:id="rId30"/>
    <p:sldId id="427" r:id="rId31"/>
    <p:sldId id="423" r:id="rId32"/>
    <p:sldId id="424" r:id="rId33"/>
    <p:sldId id="425" r:id="rId34"/>
    <p:sldId id="430" r:id="rId35"/>
    <p:sldId id="431" r:id="rId36"/>
    <p:sldId id="304" r:id="rId37"/>
    <p:sldId id="316" r:id="rId38"/>
    <p:sldId id="301" r:id="rId39"/>
    <p:sldId id="317" r:id="rId40"/>
    <p:sldId id="302" r:id="rId41"/>
    <p:sldId id="318" r:id="rId42"/>
    <p:sldId id="297" r:id="rId43"/>
    <p:sldId id="319" r:id="rId44"/>
    <p:sldId id="321" r:id="rId45"/>
    <p:sldId id="435" r:id="rId46"/>
    <p:sldId id="432" r:id="rId47"/>
    <p:sldId id="433" r:id="rId48"/>
    <p:sldId id="437" r:id="rId49"/>
    <p:sldId id="436" r:id="rId50"/>
  </p:sldIdLst>
  <p:sldSz cx="12192000" cy="6858000"/>
  <p:notesSz cx="6858000" cy="9144000"/>
  <p:custDataLst>
    <p:tags r:id="rId5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wez Frédéric" initials="DF" lastIdx="8" clrIdx="0">
    <p:extLst>
      <p:ext uri="{19B8F6BF-5375-455C-9EA6-DF929625EA0E}">
        <p15:presenceInfo xmlns:p15="http://schemas.microsoft.com/office/powerpoint/2012/main" userId="S::frederic.dewez@segec.be::a07946af-443a-4ecc-b069-db445587a9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94487B-941E-4866-B195-9C78496AC9F6}" v="25" dt="2022-02-18T14:10:00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wez Frédéric" userId="a07946af-443a-4ecc-b069-db445587a9fa" providerId="ADAL" clId="{3F94487B-941E-4866-B195-9C78496AC9F6}"/>
    <pc:docChg chg="undo custSel delSld modSld replTag delTag">
      <pc:chgData name="Dewez Frédéric" userId="a07946af-443a-4ecc-b069-db445587a9fa" providerId="ADAL" clId="{3F94487B-941E-4866-B195-9C78496AC9F6}" dt="2022-02-18T14:11:06.550" v="87"/>
      <pc:docMkLst>
        <pc:docMk/>
      </pc:docMkLst>
      <pc:sldChg chg="addSp delSp modSp mod replTag delTag">
        <pc:chgData name="Dewez Frédéric" userId="a07946af-443a-4ecc-b069-db445587a9fa" providerId="ADAL" clId="{3F94487B-941E-4866-B195-9C78496AC9F6}" dt="2022-02-18T14:09:27.580" v="10" actId="478"/>
        <pc:sldMkLst>
          <pc:docMk/>
          <pc:sldMk cId="2007830902" sldId="256"/>
        </pc:sldMkLst>
        <pc:spChg chg="del">
          <ac:chgData name="Dewez Frédéric" userId="a07946af-443a-4ecc-b069-db445587a9fa" providerId="ADAL" clId="{3F94487B-941E-4866-B195-9C78496AC9F6}" dt="2022-02-18T14:09:15.156" v="7" actId="478"/>
          <ac:spMkLst>
            <pc:docMk/>
            <pc:sldMk cId="2007830902" sldId="256"/>
            <ac:spMk id="3" creationId="{A5A59372-A14F-439B-B0C3-04A37B265543}"/>
          </ac:spMkLst>
        </pc:spChg>
        <pc:spChg chg="add del mod">
          <ac:chgData name="Dewez Frédéric" userId="a07946af-443a-4ecc-b069-db445587a9fa" providerId="ADAL" clId="{3F94487B-941E-4866-B195-9C78496AC9F6}" dt="2022-02-18T14:09:27.580" v="10" actId="478"/>
          <ac:spMkLst>
            <pc:docMk/>
            <pc:sldMk cId="2007830902" sldId="256"/>
            <ac:spMk id="7" creationId="{674ED003-0DD4-47F1-96A4-3ED4B093C885}"/>
          </ac:spMkLst>
        </pc:spChg>
        <pc:picChg chg="add del">
          <ac:chgData name="Dewez Frédéric" userId="a07946af-443a-4ecc-b069-db445587a9fa" providerId="ADAL" clId="{3F94487B-941E-4866-B195-9C78496AC9F6}" dt="2022-02-18T14:09:20.830" v="9" actId="478"/>
          <ac:picMkLst>
            <pc:docMk/>
            <pc:sldMk cId="2007830902" sldId="256"/>
            <ac:picMk id="4" creationId="{C0C2BE85-0AD2-4B47-99D5-82E45B311E2F}"/>
          </ac:picMkLst>
        </pc:picChg>
      </pc:sldChg>
      <pc:sldChg chg="del replTag">
        <pc:chgData name="Dewez Frédéric" userId="a07946af-443a-4ecc-b069-db445587a9fa" providerId="ADAL" clId="{3F94487B-941E-4866-B195-9C78496AC9F6}" dt="2022-02-18T14:09:31.958" v="12" actId="47"/>
        <pc:sldMkLst>
          <pc:docMk/>
          <pc:sldMk cId="1659525741" sldId="257"/>
        </pc:sldMkLst>
      </pc:sldChg>
      <pc:sldChg chg="del replTag delTag">
        <pc:chgData name="Dewez Frédéric" userId="a07946af-443a-4ecc-b069-db445587a9fa" providerId="ADAL" clId="{3F94487B-941E-4866-B195-9C78496AC9F6}" dt="2022-02-18T14:09:34.459" v="17" actId="47"/>
        <pc:sldMkLst>
          <pc:docMk/>
          <pc:sldMk cId="3432952448" sldId="258"/>
        </pc:sldMkLst>
      </pc:sldChg>
      <pc:sldChg chg="replTag">
        <pc:chgData name="Dewez Frédéric" userId="a07946af-443a-4ecc-b069-db445587a9fa" providerId="ADAL" clId="{3F94487B-941E-4866-B195-9C78496AC9F6}" dt="2022-02-18T14:10:11.550" v="54"/>
        <pc:sldMkLst>
          <pc:docMk/>
          <pc:sldMk cId="2979626373" sldId="259"/>
        </pc:sldMkLst>
      </pc:sldChg>
      <pc:sldChg chg="replTag">
        <pc:chgData name="Dewez Frédéric" userId="a07946af-443a-4ecc-b069-db445587a9fa" providerId="ADAL" clId="{3F94487B-941E-4866-B195-9C78496AC9F6}" dt="2022-02-18T14:10:13.766" v="55"/>
        <pc:sldMkLst>
          <pc:docMk/>
          <pc:sldMk cId="1781234605" sldId="260"/>
        </pc:sldMkLst>
      </pc:sldChg>
      <pc:sldChg chg="replTag">
        <pc:chgData name="Dewez Frédéric" userId="a07946af-443a-4ecc-b069-db445587a9fa" providerId="ADAL" clId="{3F94487B-941E-4866-B195-9C78496AC9F6}" dt="2022-02-18T14:10:06.200" v="52"/>
        <pc:sldMkLst>
          <pc:docMk/>
          <pc:sldMk cId="1396821342" sldId="261"/>
        </pc:sldMkLst>
      </pc:sldChg>
      <pc:sldChg chg="replTag">
        <pc:chgData name="Dewez Frédéric" userId="a07946af-443a-4ecc-b069-db445587a9fa" providerId="ADAL" clId="{3F94487B-941E-4866-B195-9C78496AC9F6}" dt="2022-02-18T14:10:10.518" v="53"/>
        <pc:sldMkLst>
          <pc:docMk/>
          <pc:sldMk cId="4129278637" sldId="263"/>
        </pc:sldMkLst>
      </pc:sldChg>
      <pc:sldChg chg="replTag">
        <pc:chgData name="Dewez Frédéric" userId="a07946af-443a-4ecc-b069-db445587a9fa" providerId="ADAL" clId="{3F94487B-941E-4866-B195-9C78496AC9F6}" dt="2022-02-18T14:10:16.549" v="56"/>
        <pc:sldMkLst>
          <pc:docMk/>
          <pc:sldMk cId="3125700037" sldId="264"/>
        </pc:sldMkLst>
      </pc:sldChg>
      <pc:sldChg chg="replTag">
        <pc:chgData name="Dewez Frédéric" userId="a07946af-443a-4ecc-b069-db445587a9fa" providerId="ADAL" clId="{3F94487B-941E-4866-B195-9C78496AC9F6}" dt="2022-02-18T14:10:20.201" v="57"/>
        <pc:sldMkLst>
          <pc:docMk/>
          <pc:sldMk cId="153589273" sldId="267"/>
        </pc:sldMkLst>
      </pc:sldChg>
      <pc:sldChg chg="replTag">
        <pc:chgData name="Dewez Frédéric" userId="a07946af-443a-4ecc-b069-db445587a9fa" providerId="ADAL" clId="{3F94487B-941E-4866-B195-9C78496AC9F6}" dt="2022-02-18T14:10:35.770" v="64"/>
        <pc:sldMkLst>
          <pc:docMk/>
          <pc:sldMk cId="807658156" sldId="268"/>
        </pc:sldMkLst>
      </pc:sldChg>
      <pc:sldChg chg="replTag">
        <pc:chgData name="Dewez Frédéric" userId="a07946af-443a-4ecc-b069-db445587a9fa" providerId="ADAL" clId="{3F94487B-941E-4866-B195-9C78496AC9F6}" dt="2022-02-18T14:10:25.546" v="59"/>
        <pc:sldMkLst>
          <pc:docMk/>
          <pc:sldMk cId="4186685462" sldId="269"/>
        </pc:sldMkLst>
      </pc:sldChg>
      <pc:sldChg chg="replTag">
        <pc:chgData name="Dewez Frédéric" userId="a07946af-443a-4ecc-b069-db445587a9fa" providerId="ADAL" clId="{3F94487B-941E-4866-B195-9C78496AC9F6}" dt="2022-02-18T14:10:28.553" v="60"/>
        <pc:sldMkLst>
          <pc:docMk/>
          <pc:sldMk cId="2819026816" sldId="270"/>
        </pc:sldMkLst>
      </pc:sldChg>
      <pc:sldChg chg="modSp replTag delTag">
        <pc:chgData name="Dewez Frédéric" userId="a07946af-443a-4ecc-b069-db445587a9fa" providerId="ADAL" clId="{3F94487B-941E-4866-B195-9C78496AC9F6}" dt="2022-02-18T14:10:00.885" v="50" actId="20577"/>
        <pc:sldMkLst>
          <pc:docMk/>
          <pc:sldMk cId="2935871197" sldId="271"/>
        </pc:sldMkLst>
        <pc:graphicFrameChg chg="mod">
          <ac:chgData name="Dewez Frédéric" userId="a07946af-443a-4ecc-b069-db445587a9fa" providerId="ADAL" clId="{3F94487B-941E-4866-B195-9C78496AC9F6}" dt="2022-02-18T14:10:00.885" v="50" actId="20577"/>
          <ac:graphicFrameMkLst>
            <pc:docMk/>
            <pc:sldMk cId="2935871197" sldId="271"/>
            <ac:graphicFrameMk id="5" creationId="{951BEC9B-25DA-40A7-B859-B5DCEAE5FE95}"/>
          </ac:graphicFrameMkLst>
        </pc:graphicFrameChg>
      </pc:sldChg>
      <pc:sldChg chg="replTag">
        <pc:chgData name="Dewez Frédéric" userId="a07946af-443a-4ecc-b069-db445587a9fa" providerId="ADAL" clId="{3F94487B-941E-4866-B195-9C78496AC9F6}" dt="2022-02-18T14:10:39.895" v="67"/>
        <pc:sldMkLst>
          <pc:docMk/>
          <pc:sldMk cId="1223955680" sldId="273"/>
        </pc:sldMkLst>
      </pc:sldChg>
      <pc:sldChg chg="replTag">
        <pc:chgData name="Dewez Frédéric" userId="a07946af-443a-4ecc-b069-db445587a9fa" providerId="ADAL" clId="{3F94487B-941E-4866-B195-9C78496AC9F6}" dt="2022-02-18T14:10:22.471" v="58"/>
        <pc:sldMkLst>
          <pc:docMk/>
          <pc:sldMk cId="2782990072" sldId="280"/>
        </pc:sldMkLst>
      </pc:sldChg>
      <pc:sldChg chg="replTag">
        <pc:chgData name="Dewez Frédéric" userId="a07946af-443a-4ecc-b069-db445587a9fa" providerId="ADAL" clId="{3F94487B-941E-4866-B195-9C78496AC9F6}" dt="2022-02-18T14:10:34.040" v="63"/>
        <pc:sldMkLst>
          <pc:docMk/>
          <pc:sldMk cId="3863820610" sldId="403"/>
        </pc:sldMkLst>
      </pc:sldChg>
      <pc:sldChg chg="replTag">
        <pc:chgData name="Dewez Frédéric" userId="a07946af-443a-4ecc-b069-db445587a9fa" providerId="ADAL" clId="{3F94487B-941E-4866-B195-9C78496AC9F6}" dt="2022-02-18T14:10:30.792" v="61"/>
        <pc:sldMkLst>
          <pc:docMk/>
          <pc:sldMk cId="1885105380" sldId="404"/>
        </pc:sldMkLst>
      </pc:sldChg>
      <pc:sldChg chg="replTag">
        <pc:chgData name="Dewez Frédéric" userId="a07946af-443a-4ecc-b069-db445587a9fa" providerId="ADAL" clId="{3F94487B-941E-4866-B195-9C78496AC9F6}" dt="2022-02-18T14:10:32.547" v="62"/>
        <pc:sldMkLst>
          <pc:docMk/>
          <pc:sldMk cId="3091607518" sldId="414"/>
        </pc:sldMkLst>
      </pc:sldChg>
      <pc:sldChg chg="del replTag">
        <pc:chgData name="Dewez Frédéric" userId="a07946af-443a-4ecc-b069-db445587a9fa" providerId="ADAL" clId="{3F94487B-941E-4866-B195-9C78496AC9F6}" dt="2022-02-18T14:10:39.894" v="66" actId="47"/>
        <pc:sldMkLst>
          <pc:docMk/>
          <pc:sldMk cId="3358912233" sldId="415"/>
        </pc:sldMkLst>
      </pc:sldChg>
      <pc:sldChg chg="replTag">
        <pc:chgData name="Dewez Frédéric" userId="a07946af-443a-4ecc-b069-db445587a9fa" providerId="ADAL" clId="{3F94487B-941E-4866-B195-9C78496AC9F6}" dt="2022-02-18T14:10:46.950" v="72"/>
        <pc:sldMkLst>
          <pc:docMk/>
          <pc:sldMk cId="2289513545" sldId="416"/>
        </pc:sldMkLst>
      </pc:sldChg>
      <pc:sldChg chg="replTag">
        <pc:chgData name="Dewez Frédéric" userId="a07946af-443a-4ecc-b069-db445587a9fa" providerId="ADAL" clId="{3F94487B-941E-4866-B195-9C78496AC9F6}" dt="2022-02-18T14:10:48.650" v="73"/>
        <pc:sldMkLst>
          <pc:docMk/>
          <pc:sldMk cId="708623923" sldId="417"/>
        </pc:sldMkLst>
      </pc:sldChg>
      <pc:sldChg chg="replTag">
        <pc:chgData name="Dewez Frédéric" userId="a07946af-443a-4ecc-b069-db445587a9fa" providerId="ADAL" clId="{3F94487B-941E-4866-B195-9C78496AC9F6}" dt="2022-02-18T14:10:50.299" v="75"/>
        <pc:sldMkLst>
          <pc:docMk/>
          <pc:sldMk cId="537690692" sldId="418"/>
        </pc:sldMkLst>
      </pc:sldChg>
      <pc:sldChg chg="replTag">
        <pc:chgData name="Dewez Frédéric" userId="a07946af-443a-4ecc-b069-db445587a9fa" providerId="ADAL" clId="{3F94487B-941E-4866-B195-9C78496AC9F6}" dt="2022-02-18T14:10:45.333" v="71"/>
        <pc:sldMkLst>
          <pc:docMk/>
          <pc:sldMk cId="2403636751" sldId="420"/>
        </pc:sldMkLst>
      </pc:sldChg>
      <pc:sldChg chg="replTag">
        <pc:chgData name="Dewez Frédéric" userId="a07946af-443a-4ecc-b069-db445587a9fa" providerId="ADAL" clId="{3F94487B-941E-4866-B195-9C78496AC9F6}" dt="2022-02-18T14:10:43.597" v="70"/>
        <pc:sldMkLst>
          <pc:docMk/>
          <pc:sldMk cId="3328392081" sldId="421"/>
        </pc:sldMkLst>
      </pc:sldChg>
      <pc:sldChg chg="replTag">
        <pc:chgData name="Dewez Frédéric" userId="a07946af-443a-4ecc-b069-db445587a9fa" providerId="ADAL" clId="{3F94487B-941E-4866-B195-9C78496AC9F6}" dt="2022-02-18T14:10:49.679" v="74"/>
        <pc:sldMkLst>
          <pc:docMk/>
          <pc:sldMk cId="352385585" sldId="422"/>
        </pc:sldMkLst>
      </pc:sldChg>
      <pc:sldChg chg="replTag">
        <pc:chgData name="Dewez Frédéric" userId="a07946af-443a-4ecc-b069-db445587a9fa" providerId="ADAL" clId="{3F94487B-941E-4866-B195-9C78496AC9F6}" dt="2022-02-18T14:10:54.283" v="78"/>
        <pc:sldMkLst>
          <pc:docMk/>
          <pc:sldMk cId="3255852095" sldId="423"/>
        </pc:sldMkLst>
      </pc:sldChg>
      <pc:sldChg chg="replTag">
        <pc:chgData name="Dewez Frédéric" userId="a07946af-443a-4ecc-b069-db445587a9fa" providerId="ADAL" clId="{3F94487B-941E-4866-B195-9C78496AC9F6}" dt="2022-02-18T14:10:56.082" v="79"/>
        <pc:sldMkLst>
          <pc:docMk/>
          <pc:sldMk cId="1739107912" sldId="424"/>
        </pc:sldMkLst>
      </pc:sldChg>
      <pc:sldChg chg="replTag">
        <pc:chgData name="Dewez Frédéric" userId="a07946af-443a-4ecc-b069-db445587a9fa" providerId="ADAL" clId="{3F94487B-941E-4866-B195-9C78496AC9F6}" dt="2022-02-18T14:11:02.040" v="84"/>
        <pc:sldMkLst>
          <pc:docMk/>
          <pc:sldMk cId="2142213326" sldId="425"/>
        </pc:sldMkLst>
      </pc:sldChg>
      <pc:sldChg chg="replTag">
        <pc:chgData name="Dewez Frédéric" userId="a07946af-443a-4ecc-b069-db445587a9fa" providerId="ADAL" clId="{3F94487B-941E-4866-B195-9C78496AC9F6}" dt="2022-02-18T14:10:53.016" v="77"/>
        <pc:sldMkLst>
          <pc:docMk/>
          <pc:sldMk cId="3540725170" sldId="427"/>
        </pc:sldMkLst>
      </pc:sldChg>
      <pc:sldChg chg="replTag">
        <pc:chgData name="Dewez Frédéric" userId="a07946af-443a-4ecc-b069-db445587a9fa" providerId="ADAL" clId="{3F94487B-941E-4866-B195-9C78496AC9F6}" dt="2022-02-18T14:10:51.683" v="76"/>
        <pc:sldMkLst>
          <pc:docMk/>
          <pc:sldMk cId="4047244221" sldId="428"/>
        </pc:sldMkLst>
      </pc:sldChg>
      <pc:sldChg chg="del replTag delTag">
        <pc:chgData name="Dewez Frédéric" userId="a07946af-443a-4ecc-b069-db445587a9fa" providerId="ADAL" clId="{3F94487B-941E-4866-B195-9C78496AC9F6}" dt="2022-02-18T14:11:02.039" v="83" actId="47"/>
        <pc:sldMkLst>
          <pc:docMk/>
          <pc:sldMk cId="4274624023" sldId="429"/>
        </pc:sldMkLst>
      </pc:sldChg>
      <pc:sldChg chg="replTag">
        <pc:chgData name="Dewez Frédéric" userId="a07946af-443a-4ecc-b069-db445587a9fa" providerId="ADAL" clId="{3F94487B-941E-4866-B195-9C78496AC9F6}" dt="2022-02-18T14:11:06.550" v="87"/>
        <pc:sldMkLst>
          <pc:docMk/>
          <pc:sldMk cId="3849390177" sldId="430"/>
        </pc:sldMkLst>
      </pc:sldChg>
      <pc:sldChg chg="replTag delTag">
        <pc:chgData name="Dewez Frédéric" userId="a07946af-443a-4ecc-b069-db445587a9fa" providerId="ADAL" clId="{3F94487B-941E-4866-B195-9C78496AC9F6}" dt="2022-02-18T14:10:02.101" v="51"/>
        <pc:sldMkLst>
          <pc:docMk/>
          <pc:sldMk cId="403965113" sldId="434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9T06:10:14.324" idx="5">
    <p:pos x="6298" y="2382"/>
    <p:text>Excellent !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9T06:19:56.306" idx="7">
    <p:pos x="10" y="10"/>
    <p:text>Je pense que la diapo est en doublon avec la 34 ;-)
Je garderais la 34 et supprimerais celle-ci
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E3CCF-78A1-4DE8-AE74-4D08C890E9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78CABB-AE4B-4A6D-A16C-23EB24C236F8}">
      <dgm:prSet/>
      <dgm:spPr/>
      <dgm:t>
        <a:bodyPr/>
        <a:lstStyle/>
        <a:p>
          <a:r>
            <a:rPr lang="fr-FR" b="1"/>
            <a:t>Partie 1:</a:t>
          </a:r>
          <a:r>
            <a:rPr lang="fr-FR"/>
            <a:t> (Re)posons le cadre</a:t>
          </a:r>
          <a:endParaRPr lang="en-US"/>
        </a:p>
      </dgm:t>
    </dgm:pt>
    <dgm:pt modelId="{3BFF0EAE-514E-49E1-979F-A6C976488B29}" type="parTrans" cxnId="{08CD7F34-1B8D-4D22-A17D-8F2838A39F58}">
      <dgm:prSet/>
      <dgm:spPr/>
      <dgm:t>
        <a:bodyPr/>
        <a:lstStyle/>
        <a:p>
          <a:endParaRPr lang="en-US"/>
        </a:p>
      </dgm:t>
    </dgm:pt>
    <dgm:pt modelId="{32737BC8-13E1-43D1-873C-2806FD5E9E19}" type="sibTrans" cxnId="{08CD7F34-1B8D-4D22-A17D-8F2838A39F58}">
      <dgm:prSet/>
      <dgm:spPr/>
      <dgm:t>
        <a:bodyPr/>
        <a:lstStyle/>
        <a:p>
          <a:endParaRPr lang="en-US"/>
        </a:p>
      </dgm:t>
    </dgm:pt>
    <dgm:pt modelId="{04E796F3-9A8D-48C1-BCDF-1BDA895C7F77}">
      <dgm:prSet/>
      <dgm:spPr/>
      <dgm:t>
        <a:bodyPr/>
        <a:lstStyle/>
        <a:p>
          <a:r>
            <a:rPr lang="fr-FR" b="1"/>
            <a:t>Partie 2:</a:t>
          </a:r>
          <a:r>
            <a:rPr lang="fr-FR"/>
            <a:t>  L’évaluation, une démarche à maitriser</a:t>
          </a:r>
          <a:endParaRPr lang="en-US"/>
        </a:p>
      </dgm:t>
    </dgm:pt>
    <dgm:pt modelId="{2806BC53-6204-40A7-8BC7-732C27B70FBC}" type="parTrans" cxnId="{64B068C4-F124-4E8A-B830-E8203D1ED931}">
      <dgm:prSet/>
      <dgm:spPr/>
      <dgm:t>
        <a:bodyPr/>
        <a:lstStyle/>
        <a:p>
          <a:endParaRPr lang="en-US"/>
        </a:p>
      </dgm:t>
    </dgm:pt>
    <dgm:pt modelId="{89A49C69-A5F7-4D27-B343-7956BD3DE52B}" type="sibTrans" cxnId="{64B068C4-F124-4E8A-B830-E8203D1ED931}">
      <dgm:prSet/>
      <dgm:spPr/>
      <dgm:t>
        <a:bodyPr/>
        <a:lstStyle/>
        <a:p>
          <a:endParaRPr lang="en-US"/>
        </a:p>
      </dgm:t>
    </dgm:pt>
    <dgm:pt modelId="{9CFB95CE-5FD9-4A6D-9F0F-0E3F5E9DF01A}">
      <dgm:prSet/>
      <dgm:spPr/>
      <dgm:t>
        <a:bodyPr/>
        <a:lstStyle/>
        <a:p>
          <a:r>
            <a:rPr lang="fr-FR"/>
            <a:t>Les fonctions de l’évaluation</a:t>
          </a:r>
          <a:endParaRPr lang="en-US"/>
        </a:p>
      </dgm:t>
    </dgm:pt>
    <dgm:pt modelId="{E5A8B2A6-2C1D-4E3D-9861-3E25A2EB9C26}" type="parTrans" cxnId="{781C568B-AD05-4456-9511-674E322B8E9F}">
      <dgm:prSet/>
      <dgm:spPr/>
      <dgm:t>
        <a:bodyPr/>
        <a:lstStyle/>
        <a:p>
          <a:endParaRPr lang="en-US"/>
        </a:p>
      </dgm:t>
    </dgm:pt>
    <dgm:pt modelId="{F9722A29-7949-4BB3-9305-C692C3A50434}" type="sibTrans" cxnId="{781C568B-AD05-4456-9511-674E322B8E9F}">
      <dgm:prSet/>
      <dgm:spPr/>
      <dgm:t>
        <a:bodyPr/>
        <a:lstStyle/>
        <a:p>
          <a:endParaRPr lang="en-US"/>
        </a:p>
      </dgm:t>
    </dgm:pt>
    <dgm:pt modelId="{92B08303-4869-4AB7-ACE1-9136D1FEB821}">
      <dgm:prSet/>
      <dgm:spPr/>
      <dgm:t>
        <a:bodyPr/>
        <a:lstStyle/>
        <a:p>
          <a:r>
            <a:rPr lang="fr-FR"/>
            <a:t>Les finalités de l’évaluation</a:t>
          </a:r>
          <a:endParaRPr lang="en-US"/>
        </a:p>
      </dgm:t>
    </dgm:pt>
    <dgm:pt modelId="{2CAA469C-D158-4B09-89CE-7A517677C2C8}" type="parTrans" cxnId="{DB56EABB-F9C0-43F6-AC28-A1E062F918A8}">
      <dgm:prSet/>
      <dgm:spPr/>
      <dgm:t>
        <a:bodyPr/>
        <a:lstStyle/>
        <a:p>
          <a:endParaRPr lang="en-US"/>
        </a:p>
      </dgm:t>
    </dgm:pt>
    <dgm:pt modelId="{98E9AB02-2692-4C5F-A56E-6287991EEF38}" type="sibTrans" cxnId="{DB56EABB-F9C0-43F6-AC28-A1E062F918A8}">
      <dgm:prSet/>
      <dgm:spPr/>
      <dgm:t>
        <a:bodyPr/>
        <a:lstStyle/>
        <a:p>
          <a:endParaRPr lang="en-US"/>
        </a:p>
      </dgm:t>
    </dgm:pt>
    <dgm:pt modelId="{E65A97A4-B1E7-4970-ADDD-36262924987F}">
      <dgm:prSet/>
      <dgm:spPr/>
      <dgm:t>
        <a:bodyPr/>
        <a:lstStyle/>
        <a:p>
          <a:r>
            <a:rPr lang="fr-FR" dirty="0"/>
            <a:t>Une évaluation sécurisante</a:t>
          </a:r>
          <a:endParaRPr lang="en-US" dirty="0"/>
        </a:p>
      </dgm:t>
    </dgm:pt>
    <dgm:pt modelId="{8207EE1C-5F42-4707-AB05-16B4BD404AE1}" type="parTrans" cxnId="{905CE87C-C1F9-43B0-9F38-40820DD3E2E3}">
      <dgm:prSet/>
      <dgm:spPr/>
      <dgm:t>
        <a:bodyPr/>
        <a:lstStyle/>
        <a:p>
          <a:endParaRPr lang="en-US"/>
        </a:p>
      </dgm:t>
    </dgm:pt>
    <dgm:pt modelId="{BBFEC7F4-C6E9-4D2F-943B-051BCC881A70}" type="sibTrans" cxnId="{905CE87C-C1F9-43B0-9F38-40820DD3E2E3}">
      <dgm:prSet/>
      <dgm:spPr/>
      <dgm:t>
        <a:bodyPr/>
        <a:lstStyle/>
        <a:p>
          <a:endParaRPr lang="en-US"/>
        </a:p>
      </dgm:t>
    </dgm:pt>
    <dgm:pt modelId="{759C97EF-9FBF-4AF5-AD56-B77FBEF162E7}">
      <dgm:prSet/>
      <dgm:spPr/>
      <dgm:t>
        <a:bodyPr/>
        <a:lstStyle/>
        <a:p>
          <a:r>
            <a:rPr lang="fr-FR" dirty="0"/>
            <a:t>Les moyens d’évaluer</a:t>
          </a:r>
          <a:endParaRPr lang="en-US" dirty="0"/>
        </a:p>
      </dgm:t>
    </dgm:pt>
    <dgm:pt modelId="{ACC6BCA1-595F-4A6B-AC2A-4F51B49DED04}" type="parTrans" cxnId="{BC8FB8D3-D4DE-4DE8-B1AC-1134087DF450}">
      <dgm:prSet/>
      <dgm:spPr/>
      <dgm:t>
        <a:bodyPr/>
        <a:lstStyle/>
        <a:p>
          <a:endParaRPr lang="en-US"/>
        </a:p>
      </dgm:t>
    </dgm:pt>
    <dgm:pt modelId="{F33FBEDB-9B78-454E-A004-98DE3D57D5EF}" type="sibTrans" cxnId="{BC8FB8D3-D4DE-4DE8-B1AC-1134087DF450}">
      <dgm:prSet/>
      <dgm:spPr/>
      <dgm:t>
        <a:bodyPr/>
        <a:lstStyle/>
        <a:p>
          <a:endParaRPr lang="en-US"/>
        </a:p>
      </dgm:t>
    </dgm:pt>
    <dgm:pt modelId="{D11FF131-71BA-4089-89EB-6AE330C23B97}">
      <dgm:prSet/>
      <dgm:spPr/>
      <dgm:t>
        <a:bodyPr/>
        <a:lstStyle/>
        <a:p>
          <a:r>
            <a:rPr lang="fr-FR" b="1"/>
            <a:t>Partie 3:</a:t>
          </a:r>
          <a:r>
            <a:rPr lang="fr-FR"/>
            <a:t> L’évaluation, une pratique à outiller</a:t>
          </a:r>
          <a:endParaRPr lang="en-US"/>
        </a:p>
      </dgm:t>
    </dgm:pt>
    <dgm:pt modelId="{9667890D-A7E4-4078-AA77-BFB69A3E866A}" type="parTrans" cxnId="{6DC1CB6B-7886-4FF2-971A-2F79F6461BCD}">
      <dgm:prSet/>
      <dgm:spPr/>
      <dgm:t>
        <a:bodyPr/>
        <a:lstStyle/>
        <a:p>
          <a:endParaRPr lang="en-US"/>
        </a:p>
      </dgm:t>
    </dgm:pt>
    <dgm:pt modelId="{7F3FFE33-A0E4-4144-A68B-9D10064C6818}" type="sibTrans" cxnId="{6DC1CB6B-7886-4FF2-971A-2F79F6461BCD}">
      <dgm:prSet/>
      <dgm:spPr/>
      <dgm:t>
        <a:bodyPr/>
        <a:lstStyle/>
        <a:p>
          <a:endParaRPr lang="en-US"/>
        </a:p>
      </dgm:t>
    </dgm:pt>
    <dgm:pt modelId="{114B7006-1A78-4705-A36B-5B94A9572037}" type="pres">
      <dgm:prSet presAssocID="{096E3CCF-78A1-4DE8-AE74-4D08C890E9E1}" presName="linear" presStyleCnt="0">
        <dgm:presLayoutVars>
          <dgm:animLvl val="lvl"/>
          <dgm:resizeHandles val="exact"/>
        </dgm:presLayoutVars>
      </dgm:prSet>
      <dgm:spPr/>
    </dgm:pt>
    <dgm:pt modelId="{29ADAE7C-F325-4B2A-9A45-3300881FB4D2}" type="pres">
      <dgm:prSet presAssocID="{FF78CABB-AE4B-4A6D-A16C-23EB24C236F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DC728D-9BF4-4F43-B101-2F98CA74008C}" type="pres">
      <dgm:prSet presAssocID="{32737BC8-13E1-43D1-873C-2806FD5E9E19}" presName="spacer" presStyleCnt="0"/>
      <dgm:spPr/>
    </dgm:pt>
    <dgm:pt modelId="{76F967C9-C6E9-4E37-B80C-630A2D008B21}" type="pres">
      <dgm:prSet presAssocID="{04E796F3-9A8D-48C1-BCDF-1BDA895C7F7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69102E-64A1-4691-B3B1-6B16F3081011}" type="pres">
      <dgm:prSet presAssocID="{04E796F3-9A8D-48C1-BCDF-1BDA895C7F77}" presName="childText" presStyleLbl="revTx" presStyleIdx="0" presStyleCnt="1">
        <dgm:presLayoutVars>
          <dgm:bulletEnabled val="1"/>
        </dgm:presLayoutVars>
      </dgm:prSet>
      <dgm:spPr/>
    </dgm:pt>
    <dgm:pt modelId="{9E067EE4-77E2-4E18-BA86-0BF7EBEA0841}" type="pres">
      <dgm:prSet presAssocID="{D11FF131-71BA-4089-89EB-6AE330C23B9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59EBF05-9267-4ED3-9710-0B79374B0736}" type="presOf" srcId="{04E796F3-9A8D-48C1-BCDF-1BDA895C7F77}" destId="{76F967C9-C6E9-4E37-B80C-630A2D008B21}" srcOrd="0" destOrd="0" presId="urn:microsoft.com/office/officeart/2005/8/layout/vList2"/>
    <dgm:cxn modelId="{FD77EC05-F1A7-4983-A895-1E0823B6577F}" type="presOf" srcId="{E65A97A4-B1E7-4970-ADDD-36262924987F}" destId="{3969102E-64A1-4691-B3B1-6B16F3081011}" srcOrd="0" destOrd="2" presId="urn:microsoft.com/office/officeart/2005/8/layout/vList2"/>
    <dgm:cxn modelId="{08CD7F34-1B8D-4D22-A17D-8F2838A39F58}" srcId="{096E3CCF-78A1-4DE8-AE74-4D08C890E9E1}" destId="{FF78CABB-AE4B-4A6D-A16C-23EB24C236F8}" srcOrd="0" destOrd="0" parTransId="{3BFF0EAE-514E-49E1-979F-A6C976488B29}" sibTransId="{32737BC8-13E1-43D1-873C-2806FD5E9E19}"/>
    <dgm:cxn modelId="{6DC1CB6B-7886-4FF2-971A-2F79F6461BCD}" srcId="{096E3CCF-78A1-4DE8-AE74-4D08C890E9E1}" destId="{D11FF131-71BA-4089-89EB-6AE330C23B97}" srcOrd="2" destOrd="0" parTransId="{9667890D-A7E4-4078-AA77-BFB69A3E866A}" sibTransId="{7F3FFE33-A0E4-4144-A68B-9D10064C6818}"/>
    <dgm:cxn modelId="{BC55124C-6809-451C-8426-A4C1FA283AAE}" type="presOf" srcId="{9CFB95CE-5FD9-4A6D-9F0F-0E3F5E9DF01A}" destId="{3969102E-64A1-4691-B3B1-6B16F3081011}" srcOrd="0" destOrd="0" presId="urn:microsoft.com/office/officeart/2005/8/layout/vList2"/>
    <dgm:cxn modelId="{905CE87C-C1F9-43B0-9F38-40820DD3E2E3}" srcId="{04E796F3-9A8D-48C1-BCDF-1BDA895C7F77}" destId="{E65A97A4-B1E7-4970-ADDD-36262924987F}" srcOrd="2" destOrd="0" parTransId="{8207EE1C-5F42-4707-AB05-16B4BD404AE1}" sibTransId="{BBFEC7F4-C6E9-4D2F-943B-051BCC881A70}"/>
    <dgm:cxn modelId="{F3C37C7F-E9FF-46C0-8D62-D069022FBCFE}" type="presOf" srcId="{92B08303-4869-4AB7-ACE1-9136D1FEB821}" destId="{3969102E-64A1-4691-B3B1-6B16F3081011}" srcOrd="0" destOrd="1" presId="urn:microsoft.com/office/officeart/2005/8/layout/vList2"/>
    <dgm:cxn modelId="{781C568B-AD05-4456-9511-674E322B8E9F}" srcId="{04E796F3-9A8D-48C1-BCDF-1BDA895C7F77}" destId="{9CFB95CE-5FD9-4A6D-9F0F-0E3F5E9DF01A}" srcOrd="0" destOrd="0" parTransId="{E5A8B2A6-2C1D-4E3D-9861-3E25A2EB9C26}" sibTransId="{F9722A29-7949-4BB3-9305-C692C3A50434}"/>
    <dgm:cxn modelId="{37F2A1AC-3999-45A7-8731-2584D38573B0}" type="presOf" srcId="{759C97EF-9FBF-4AF5-AD56-B77FBEF162E7}" destId="{3969102E-64A1-4691-B3B1-6B16F3081011}" srcOrd="0" destOrd="3" presId="urn:microsoft.com/office/officeart/2005/8/layout/vList2"/>
    <dgm:cxn modelId="{DB56EABB-F9C0-43F6-AC28-A1E062F918A8}" srcId="{04E796F3-9A8D-48C1-BCDF-1BDA895C7F77}" destId="{92B08303-4869-4AB7-ACE1-9136D1FEB821}" srcOrd="1" destOrd="0" parTransId="{2CAA469C-D158-4B09-89CE-7A517677C2C8}" sibTransId="{98E9AB02-2692-4C5F-A56E-6287991EEF38}"/>
    <dgm:cxn modelId="{64B068C4-F124-4E8A-B830-E8203D1ED931}" srcId="{096E3CCF-78A1-4DE8-AE74-4D08C890E9E1}" destId="{04E796F3-9A8D-48C1-BCDF-1BDA895C7F77}" srcOrd="1" destOrd="0" parTransId="{2806BC53-6204-40A7-8BC7-732C27B70FBC}" sibTransId="{89A49C69-A5F7-4D27-B343-7956BD3DE52B}"/>
    <dgm:cxn modelId="{1F14B7D0-B58E-4D5B-830A-7A3B57251DEB}" type="presOf" srcId="{FF78CABB-AE4B-4A6D-A16C-23EB24C236F8}" destId="{29ADAE7C-F325-4B2A-9A45-3300881FB4D2}" srcOrd="0" destOrd="0" presId="urn:microsoft.com/office/officeart/2005/8/layout/vList2"/>
    <dgm:cxn modelId="{BC8FB8D3-D4DE-4DE8-B1AC-1134087DF450}" srcId="{04E796F3-9A8D-48C1-BCDF-1BDA895C7F77}" destId="{759C97EF-9FBF-4AF5-AD56-B77FBEF162E7}" srcOrd="3" destOrd="0" parTransId="{ACC6BCA1-595F-4A6B-AC2A-4F51B49DED04}" sibTransId="{F33FBEDB-9B78-454E-A004-98DE3D57D5EF}"/>
    <dgm:cxn modelId="{EC63CAED-ADB7-4688-BA52-D6A2C588DE54}" type="presOf" srcId="{D11FF131-71BA-4089-89EB-6AE330C23B97}" destId="{9E067EE4-77E2-4E18-BA86-0BF7EBEA0841}" srcOrd="0" destOrd="0" presId="urn:microsoft.com/office/officeart/2005/8/layout/vList2"/>
    <dgm:cxn modelId="{773D71F1-9145-4902-ACD2-74142B838EC1}" type="presOf" srcId="{096E3CCF-78A1-4DE8-AE74-4D08C890E9E1}" destId="{114B7006-1A78-4705-A36B-5B94A9572037}" srcOrd="0" destOrd="0" presId="urn:microsoft.com/office/officeart/2005/8/layout/vList2"/>
    <dgm:cxn modelId="{9DFE9535-8825-4C24-BC39-6B03118A680A}" type="presParOf" srcId="{114B7006-1A78-4705-A36B-5B94A9572037}" destId="{29ADAE7C-F325-4B2A-9A45-3300881FB4D2}" srcOrd="0" destOrd="0" presId="urn:microsoft.com/office/officeart/2005/8/layout/vList2"/>
    <dgm:cxn modelId="{FAEBBB1E-7F0B-48F2-86D0-0202158BDC1D}" type="presParOf" srcId="{114B7006-1A78-4705-A36B-5B94A9572037}" destId="{A1DC728D-9BF4-4F43-B101-2F98CA74008C}" srcOrd="1" destOrd="0" presId="urn:microsoft.com/office/officeart/2005/8/layout/vList2"/>
    <dgm:cxn modelId="{641D10AB-1A7C-4456-A0D9-D922C78F85DD}" type="presParOf" srcId="{114B7006-1A78-4705-A36B-5B94A9572037}" destId="{76F967C9-C6E9-4E37-B80C-630A2D008B21}" srcOrd="2" destOrd="0" presId="urn:microsoft.com/office/officeart/2005/8/layout/vList2"/>
    <dgm:cxn modelId="{1B43712E-666F-4BF7-8D9D-B37121B83D46}" type="presParOf" srcId="{114B7006-1A78-4705-A36B-5B94A9572037}" destId="{3969102E-64A1-4691-B3B1-6B16F3081011}" srcOrd="3" destOrd="0" presId="urn:microsoft.com/office/officeart/2005/8/layout/vList2"/>
    <dgm:cxn modelId="{56A9F3E8-9704-4D95-9435-0655F6C99AC0}" type="presParOf" srcId="{114B7006-1A78-4705-A36B-5B94A9572037}" destId="{9E067EE4-77E2-4E18-BA86-0BF7EBEA08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DAE7C-F325-4B2A-9A45-3300881FB4D2}">
      <dsp:nvSpPr>
        <dsp:cNvPr id="0" name=""/>
        <dsp:cNvSpPr/>
      </dsp:nvSpPr>
      <dsp:spPr>
        <a:xfrm>
          <a:off x="0" y="39401"/>
          <a:ext cx="1127461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/>
            <a:t>Partie 1:</a:t>
          </a:r>
          <a:r>
            <a:rPr lang="fr-FR" sz="3200" kern="1200"/>
            <a:t> (Re)posons le cadre</a:t>
          </a:r>
          <a:endParaRPr lang="en-US" sz="3200" kern="1200"/>
        </a:p>
      </dsp:txBody>
      <dsp:txXfrm>
        <a:off x="37467" y="76868"/>
        <a:ext cx="11199678" cy="692586"/>
      </dsp:txXfrm>
    </dsp:sp>
    <dsp:sp modelId="{76F967C9-C6E9-4E37-B80C-630A2D008B21}">
      <dsp:nvSpPr>
        <dsp:cNvPr id="0" name=""/>
        <dsp:cNvSpPr/>
      </dsp:nvSpPr>
      <dsp:spPr>
        <a:xfrm>
          <a:off x="0" y="899081"/>
          <a:ext cx="1127461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/>
            <a:t>Partie 2:</a:t>
          </a:r>
          <a:r>
            <a:rPr lang="fr-FR" sz="3200" kern="1200"/>
            <a:t>  L’évaluation, une démarche à maitriser</a:t>
          </a:r>
          <a:endParaRPr lang="en-US" sz="3200" kern="1200"/>
        </a:p>
      </dsp:txBody>
      <dsp:txXfrm>
        <a:off x="37467" y="936548"/>
        <a:ext cx="11199678" cy="692586"/>
      </dsp:txXfrm>
    </dsp:sp>
    <dsp:sp modelId="{3969102E-64A1-4691-B3B1-6B16F3081011}">
      <dsp:nvSpPr>
        <dsp:cNvPr id="0" name=""/>
        <dsp:cNvSpPr/>
      </dsp:nvSpPr>
      <dsp:spPr>
        <a:xfrm>
          <a:off x="0" y="1666601"/>
          <a:ext cx="11274612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969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500" kern="1200"/>
            <a:t>Les fonctions de l’évaluation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500" kern="1200"/>
            <a:t>Les finalités de l’évaluation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500" kern="1200" dirty="0"/>
            <a:t>Une évaluation sécurisante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500" kern="1200" dirty="0"/>
            <a:t>Les moyens d’évaluer</a:t>
          </a:r>
          <a:endParaRPr lang="en-US" sz="2500" kern="1200" dirty="0"/>
        </a:p>
      </dsp:txBody>
      <dsp:txXfrm>
        <a:off x="0" y="1666601"/>
        <a:ext cx="11274612" cy="1722240"/>
      </dsp:txXfrm>
    </dsp:sp>
    <dsp:sp modelId="{9E067EE4-77E2-4E18-BA86-0BF7EBEA0841}">
      <dsp:nvSpPr>
        <dsp:cNvPr id="0" name=""/>
        <dsp:cNvSpPr/>
      </dsp:nvSpPr>
      <dsp:spPr>
        <a:xfrm>
          <a:off x="0" y="3388841"/>
          <a:ext cx="1127461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/>
            <a:t>Partie 3:</a:t>
          </a:r>
          <a:r>
            <a:rPr lang="fr-FR" sz="3200" kern="1200"/>
            <a:t> L’évaluation, une pratique à outiller</a:t>
          </a:r>
          <a:endParaRPr lang="en-US" sz="3200" kern="1200"/>
        </a:p>
      </dsp:txBody>
      <dsp:txXfrm>
        <a:off x="37467" y="3426308"/>
        <a:ext cx="11199678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173D0-EB0A-4E5C-A832-0AC4A8909AE2}" type="datetimeFigureOut">
              <a:rPr lang="fr-BE" smtClean="0"/>
              <a:t>18-02-22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6B206-2066-4CB5-8A80-46E271DDCE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464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Intro des CP – 2 minutes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6B206-2066-4CB5-8A80-46E271DDCEF9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293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Partie 1 – 15 minutes en tout (</a:t>
            </a:r>
            <a:r>
              <a:rPr lang="fr-FR" dirty="0" err="1"/>
              <a:t>dias</a:t>
            </a:r>
            <a:r>
              <a:rPr lang="fr-FR" dirty="0"/>
              <a:t> 4-5-6-7)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6B206-2066-4CB5-8A80-46E271DDCEF9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106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881">
              <a:defRPr/>
            </a:pPr>
            <a:fld id="{958A902B-98BF-4966-8337-A37D44658620}" type="slidenum">
              <a:rPr lang="fr-BE">
                <a:solidFill>
                  <a:prstClr val="black"/>
                </a:solidFill>
                <a:latin typeface="Calibri" panose="020F0502020204030204"/>
              </a:rPr>
              <a:pPr defTabSz="965881">
                <a:defRPr/>
              </a:pPr>
              <a:t>5</a:t>
            </a:fld>
            <a:endParaRPr lang="fr-B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4647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à 10 minutes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6B206-2066-4CB5-8A80-46E271DDCEF9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282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32A595-43F7-4CF9-84CF-08CA6241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91D1D0-9CFF-4DAF-9249-5CFF51F00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FA3374-7C9E-4FAB-BB57-3CD092CB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8E9C-F659-4624-B7D2-E9240C989D95}" type="datetimeFigureOut">
              <a:rPr lang="fr-BE" smtClean="0"/>
              <a:t>18-02-22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3BD182-7D0D-4763-B49A-4EC9AB4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354CF5-33ED-48A7-A69E-83A6BEE6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D402-C068-4670-A668-B77AB1E7E7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695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7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5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4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7" r:id="rId6"/>
    <p:sldLayoutId id="2147483671" r:id="rId7"/>
    <p:sldLayoutId id="2147483675" r:id="rId8"/>
    <p:sldLayoutId id="2147483663" r:id="rId9"/>
    <p:sldLayoutId id="2147483664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438A563-3514-4C6F-952E-532012D5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3D11B9-3B9A-440D-AB57-25469D5A1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FDF9E7-B2E1-44E7-8E42-F6670FA69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A8E9C-F659-4624-B7D2-E9240C989D95}" type="datetimeFigureOut">
              <a:rPr lang="fr-BE" smtClean="0"/>
              <a:t>18-02-22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F3D11D-76F1-4DBB-9B22-F3B73CC38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389CBC-B805-4F44-99C0-0328FDBD0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9D402-C068-4670-A668-B77AB1E7E7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39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2/18/2022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‹N°›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087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comments" Target="../comments/commen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seignement.be/index.php?page=24755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5.png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cpnadine_debruy/sainetbegge3mai202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hyperlink" Target="https://docs.google.com/forms/d/e/1FAIpQLSeIqTYovHTXisK-yxqwgDAMEB7PFGkwrwxSt4YuDyVanh5_GA/viewform?usp=pp_ur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fleneso.blogspot.com/2012_04_01_archive.html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segec.be/gedsearch/document/23113%20&#8203;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Bulles de discours vides">
            <a:extLst>
              <a:ext uri="{FF2B5EF4-FFF2-40B4-BE49-F238E27FC236}">
                <a16:creationId xmlns:a16="http://schemas.microsoft.com/office/drawing/2014/main" id="{C0C2BE85-0AD2-4B47-99D5-82E45B311E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t="5514" r="-1" b="10212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DF42E88-B0A1-4563-9370-DAC7BA73A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0" y="726066"/>
            <a:ext cx="9774619" cy="24743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Lorsque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l’on</a:t>
            </a:r>
            <a:r>
              <a:rPr lang="en-US" dirty="0">
                <a:solidFill>
                  <a:srgbClr val="FFFFFF"/>
                </a:solidFill>
              </a:rPr>
              <a:t> parle </a:t>
            </a:r>
            <a:r>
              <a:rPr lang="en-US" dirty="0" err="1">
                <a:solidFill>
                  <a:srgbClr val="FFFFFF"/>
                </a:solidFill>
              </a:rPr>
              <a:t>d’évaluation</a:t>
            </a:r>
            <a:r>
              <a:rPr lang="en-US" dirty="0">
                <a:solidFill>
                  <a:srgbClr val="FFFFFF"/>
                </a:solidFill>
              </a:rPr>
              <a:t>…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A479D1-94C8-4881-82D7-C097E9506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513" y="5515099"/>
            <a:ext cx="1587590" cy="12336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78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98B2E142-C17A-4E0A-AA80-D53698453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9" y="724225"/>
            <a:ext cx="10320574" cy="5451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299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Partie 2: L’évaluation, une démarche à maitriser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11274612" cy="479049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3. </a:t>
            </a:r>
            <a:r>
              <a:rPr lang="fr-FR" b="1" dirty="0"/>
              <a:t>Une évaluation sécurisante: </a:t>
            </a:r>
            <a:r>
              <a:rPr lang="fr-FR" dirty="0"/>
              <a:t> Passer de la faute à l’erreur: deux notions:</a:t>
            </a:r>
          </a:p>
          <a:p>
            <a:pPr marL="0" indent="0">
              <a:buNone/>
            </a:pPr>
            <a:r>
              <a:rPr lang="fr-FR" dirty="0"/>
              <a:t>		- réussite partielle ou non-réussite provisoire</a:t>
            </a:r>
          </a:p>
          <a:p>
            <a:pPr marL="0" indent="0">
              <a:buNone/>
            </a:pPr>
            <a:r>
              <a:rPr lang="fr-FR" dirty="0"/>
              <a:t>		- le droit à l’erreur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FB8A68-60D9-4289-9543-9D7BA7BC0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220" y="3636595"/>
            <a:ext cx="4014224" cy="2838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66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46238B23-7848-4B0F-BFFC-7C0E6C305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77E703-46B3-4517-877D-764259CE5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16F22691-4426-4E20-AA0B-79FA8FDF9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413250" cy="2175365"/>
          </a:xfrm>
        </p:spPr>
        <p:txBody>
          <a:bodyPr anchor="ctr">
            <a:normAutofit/>
          </a:bodyPr>
          <a:lstStyle/>
          <a:p>
            <a:r>
              <a:rPr lang="fr-FR" dirty="0"/>
              <a:t>Partie 2: L’évaluation, une démarche à maitriser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08" y="3183229"/>
            <a:ext cx="5412901" cy="34462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800" dirty="0"/>
              <a:t>3. </a:t>
            </a:r>
            <a:r>
              <a:rPr lang="fr-FR" sz="1800" b="1" dirty="0"/>
              <a:t>Une évaluation sécurisante: </a:t>
            </a:r>
          </a:p>
          <a:p>
            <a:pPr marL="0" indent="0">
              <a:buNone/>
            </a:pPr>
            <a:r>
              <a:rPr lang="fr-FR" sz="1800" dirty="0"/>
              <a:t>perception que l’élève a</a:t>
            </a:r>
          </a:p>
          <a:p>
            <a:pPr marL="0" indent="0">
              <a:buNone/>
            </a:pPr>
            <a:r>
              <a:rPr lang="fr-FR" sz="1800" dirty="0"/>
              <a:t>- de la valeur d’une situation d’évaluation</a:t>
            </a:r>
          </a:p>
          <a:p>
            <a:pPr marL="0" indent="0">
              <a:buNone/>
            </a:pPr>
            <a:r>
              <a:rPr lang="fr-FR" sz="1800" dirty="0"/>
              <a:t>- de sa compétence à l’accomplir</a:t>
            </a:r>
          </a:p>
          <a:p>
            <a:pPr>
              <a:buFontTx/>
              <a:buChar char="-"/>
            </a:pPr>
            <a:endParaRPr lang="fr-FR" sz="1800" dirty="0"/>
          </a:p>
          <a:p>
            <a:pPr marL="0" indent="0">
              <a:buNone/>
            </a:pPr>
            <a:r>
              <a:rPr lang="fr-FR" sz="1800" dirty="0">
                <a:sym typeface="Wingdings" panose="05000000000000000000" pitchFamily="2" charset="2"/>
              </a:rPr>
              <a:t> </a:t>
            </a:r>
            <a:r>
              <a:rPr lang="fr-FR" sz="1800" dirty="0"/>
              <a:t>Dias suivantes: le décodage neurologique</a:t>
            </a:r>
          </a:p>
          <a:p>
            <a:pPr marL="0" indent="0">
              <a:buNone/>
            </a:pPr>
            <a:r>
              <a:rPr lang="fr-FR" sz="1800" dirty="0"/>
              <a:t>	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BE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4AA00E-EC2E-42A4-BC69-25CCDF362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33897">
            <a:off x="6096000" y="1910472"/>
            <a:ext cx="5911605" cy="35912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90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03C03C6-9EE0-44CF-9627-431B25D39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3" y="460946"/>
            <a:ext cx="9020175" cy="537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6F5046-26C3-4E38-9458-13F858D530A9}"/>
              </a:ext>
            </a:extLst>
          </p:cNvPr>
          <p:cNvSpPr/>
          <p:nvPr/>
        </p:nvSpPr>
        <p:spPr>
          <a:xfrm>
            <a:off x="9723120" y="2274838"/>
            <a:ext cx="209876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Chaque émotion</a:t>
            </a:r>
          </a:p>
          <a:p>
            <a:r>
              <a:rPr lang="fr-BE" dirty="0"/>
              <a:t>a une signature neurale</a:t>
            </a:r>
          </a:p>
          <a:p>
            <a:r>
              <a:rPr lang="fr-BE" dirty="0"/>
              <a:t>qui lui est propre, avec</a:t>
            </a:r>
          </a:p>
          <a:p>
            <a:r>
              <a:rPr lang="fr-BE" dirty="0"/>
              <a:t>tout un ensemble de</a:t>
            </a:r>
          </a:p>
          <a:p>
            <a:r>
              <a:rPr lang="fr-BE" dirty="0"/>
              <a:t>régions cérébrales qui</a:t>
            </a:r>
          </a:p>
          <a:p>
            <a:r>
              <a:rPr lang="fr-BE" dirty="0"/>
              <a:t>s’activent pour la créer.</a:t>
            </a:r>
          </a:p>
          <a:p>
            <a:r>
              <a:rPr lang="fr-BE" sz="1100" dirty="0"/>
              <a:t>Source : d’après P. A. </a:t>
            </a:r>
            <a:r>
              <a:rPr lang="fr-BE" sz="1100" dirty="0" err="1"/>
              <a:t>Kragel</a:t>
            </a:r>
            <a:r>
              <a:rPr lang="fr-BE" sz="1100" dirty="0"/>
              <a:t> et al.,</a:t>
            </a:r>
          </a:p>
          <a:p>
            <a:r>
              <a:rPr lang="fr-BE" sz="1100" dirty="0" err="1"/>
              <a:t>Plos</a:t>
            </a:r>
            <a:r>
              <a:rPr lang="fr-BE" sz="1100" dirty="0"/>
              <a:t> </a:t>
            </a:r>
            <a:r>
              <a:rPr lang="fr-BE" sz="1100" dirty="0" err="1"/>
              <a:t>Biology</a:t>
            </a:r>
            <a:r>
              <a:rPr lang="fr-BE" sz="1100" dirty="0"/>
              <a:t>, 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51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2453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4C1D64-F286-48BD-9B1F-85686073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029200" cy="2232408"/>
          </a:xfrm>
        </p:spPr>
        <p:txBody>
          <a:bodyPr>
            <a:normAutofit/>
          </a:bodyPr>
          <a:lstStyle/>
          <a:p>
            <a:r>
              <a:rPr lang="fr-BE" sz="4100" b="1">
                <a:solidFill>
                  <a:srgbClr val="FFFFFF"/>
                </a:solidFill>
              </a:rPr>
              <a:t>Il n’y a pas un, mais plusieurs « cerveaux émotionnels 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AA7CA7-EE9A-4B8E-93EA-EBC28816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71800"/>
            <a:ext cx="5028876" cy="31684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BE" sz="1800" dirty="0"/>
              <a:t>chaque émotion =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1800" dirty="0"/>
              <a:t>une unité cérébrale distincte ou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1800" dirty="0"/>
              <a:t>un système composé de plusieurs unités cérébrales interconnectées.</a:t>
            </a:r>
          </a:p>
          <a:p>
            <a:pPr marL="0" indent="0">
              <a:buNone/>
            </a:pPr>
            <a:endParaRPr lang="fr-BE" sz="1800" dirty="0"/>
          </a:p>
          <a:p>
            <a:pPr marL="0" indent="0">
              <a:buNone/>
            </a:pPr>
            <a:endParaRPr lang="fr-BE" sz="18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AF8F9C-8471-4C7F-9953-BD3B1EF73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5C0C9D9-E401-4D8C-A212-660F23A9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670A0A1-0395-4858-B75F-EEEE9F319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FC2B46B2-4B17-46C7-9C57-741EEDB4E0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118" r="1" b="11411"/>
          <a:stretch/>
        </p:blipFill>
        <p:spPr>
          <a:xfrm>
            <a:off x="6858001" y="567942"/>
            <a:ext cx="4724400" cy="27281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B1A5C78-0E71-4371-B053-6625636F52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5" b="27811"/>
          <a:stretch/>
        </p:blipFill>
        <p:spPr>
          <a:xfrm>
            <a:off x="6854952" y="3412115"/>
            <a:ext cx="4724400" cy="27281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60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FB2548-F441-491F-B89E-C8122CA41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8A4BBD-D838-4074-87A2-A92452580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38A046B-CDF0-4C13-A5DF-209D5B865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C60656-56B0-4CF3-958D-AB9C24586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BBA7F8E0-F44F-41AA-9370-BB5275B514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641"/>
          <a:stretch/>
        </p:blipFill>
        <p:spPr>
          <a:xfrm>
            <a:off x="681228" y="685800"/>
            <a:ext cx="10820400" cy="548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38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14389"/>
            <a:ext cx="10895106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Partie 2: L’évaluation, une démarche à maitriser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b="1" dirty="0"/>
              <a:t>3. Une évaluation sécurisante: </a:t>
            </a:r>
            <a:r>
              <a:rPr lang="fr-FR" sz="2400" dirty="0"/>
              <a:t>créer un climat de confiance - quelques pistes:</a:t>
            </a:r>
          </a:p>
          <a:p>
            <a:endParaRPr lang="fr-FR" sz="1800" dirty="0"/>
          </a:p>
          <a:p>
            <a:pPr lvl="1"/>
            <a:r>
              <a:rPr lang="fr-FR" dirty="0"/>
              <a:t>communication d'une liste des points traités et corrigés en classe</a:t>
            </a:r>
          </a:p>
          <a:p>
            <a:pPr lvl="1"/>
            <a:r>
              <a:rPr lang="fr-FR" dirty="0"/>
              <a:t>séance de questions/ réponses sur la liste de révision</a:t>
            </a:r>
          </a:p>
          <a:p>
            <a:pPr lvl="1"/>
            <a:r>
              <a:rPr lang="fr-FR" dirty="0"/>
              <a:t>instauration des moments d'autoévaluation</a:t>
            </a:r>
          </a:p>
          <a:p>
            <a:pPr lvl="1"/>
            <a:r>
              <a:rPr lang="fr-FR" dirty="0"/>
              <a:t>…</a:t>
            </a:r>
          </a:p>
          <a:p>
            <a:pPr lvl="1"/>
            <a:endParaRPr lang="fr-FR" dirty="0"/>
          </a:p>
          <a:p>
            <a:pPr lvl="1"/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874A23D-9832-471E-B0C4-87342A14FB8B}"/>
              </a:ext>
            </a:extLst>
          </p:cNvPr>
          <p:cNvSpPr txBox="1">
            <a:spLocks/>
          </p:cNvSpPr>
          <p:nvPr/>
        </p:nvSpPr>
        <p:spPr>
          <a:xfrm>
            <a:off x="170908" y="1376737"/>
            <a:ext cx="11274612" cy="5252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  <a:p>
            <a:pPr marL="0" indent="0">
              <a:buFont typeface="Arial" panose="020B0604020202020204" pitchFamily="34" charset="0"/>
              <a:buNone/>
            </a:pPr>
            <a:endParaRPr lang="fr-BE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6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CC9ED-57A2-429E-8FD9-D55F47275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EF0E40-AEB8-4DF7-A67A-7317B3BF9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813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2308608"/>
          </a:xfrm>
        </p:spPr>
        <p:txBody>
          <a:bodyPr>
            <a:normAutofit/>
          </a:bodyPr>
          <a:lstStyle/>
          <a:p>
            <a:r>
              <a:rPr lang="fr-FR" sz="4100">
                <a:solidFill>
                  <a:srgbClr val="FFFFFF"/>
                </a:solidFill>
              </a:rPr>
              <a:t>Partie 2: L’évaluation, une démarche à maitriser</a:t>
            </a:r>
            <a:endParaRPr lang="fr-BE" sz="410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9400"/>
            <a:ext cx="4952681" cy="34609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800">
                <a:solidFill>
                  <a:srgbClr val="FFFFFF"/>
                </a:solidFill>
              </a:rPr>
              <a:t>4. </a:t>
            </a:r>
            <a:r>
              <a:rPr lang="fr-FR" sz="1800" b="1">
                <a:solidFill>
                  <a:srgbClr val="FFFFFF"/>
                </a:solidFill>
              </a:rPr>
              <a:t>Les moyens d’évaluer – la dynamique de progression de l’élève – Note pp 22-25</a:t>
            </a:r>
          </a:p>
          <a:p>
            <a:endParaRPr lang="fr-BE" sz="1800">
              <a:solidFill>
                <a:srgbClr val="FFFFFF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9BAE37-B96C-4F71-BC0F-C5F3C7DFD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586E638-2324-405E-9DF6-E3DDA81B8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954E671-967A-4B9A-8F60-B0834D07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32FC040C-3D1C-485A-9F1D-7D05EDFE8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976" y="567942"/>
            <a:ext cx="4030388" cy="57168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39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Partie 2: L’évaluation, une démarche à maitriser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9" y="1605516"/>
            <a:ext cx="11403697" cy="4539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/>
              <a:t>4. </a:t>
            </a:r>
            <a:r>
              <a:rPr lang="fr-FR" b="1"/>
              <a:t>Les moyens d’évaluer – la </a:t>
            </a:r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dynamique</a:t>
            </a:r>
            <a:r>
              <a:rPr lang="fr-FR" b="1"/>
              <a:t> de progression de l’élève</a:t>
            </a:r>
          </a:p>
          <a:p>
            <a:pPr marL="0" indent="0">
              <a:buNone/>
            </a:pPr>
            <a:r>
              <a:rPr lang="fr-FR" b="1"/>
              <a:t> </a:t>
            </a:r>
            <a:r>
              <a:rPr lang="fr-FR" sz="2400" b="1">
                <a:solidFill>
                  <a:srgbClr val="3AA39A"/>
                </a:solidFill>
                <a:latin typeface="Calibri-Bold"/>
              </a:rPr>
              <a:t>L’APPRENTISSAGE EST UN PROCESSUS DYNAMIQUE</a:t>
            </a:r>
          </a:p>
          <a:p>
            <a:pPr algn="l"/>
            <a:r>
              <a:rPr lang="fr-FR" sz="1800" b="0" i="0" u="none" strike="noStrike" baseline="0">
                <a:solidFill>
                  <a:srgbClr val="000000"/>
                </a:solidFill>
                <a:latin typeface="Calibri-Light"/>
              </a:rPr>
              <a:t>Chaque élève poursuit, lors de son parcours d’apprentissage, une </a:t>
            </a:r>
            <a:r>
              <a:rPr lang="fr-FR" sz="1800" b="1" i="0" u="none" strike="noStrike" baseline="0">
                <a:solidFill>
                  <a:srgbClr val="000000"/>
                </a:solidFill>
                <a:latin typeface="Calibri-Light"/>
              </a:rPr>
              <a:t>trajectoire qui lui est propre </a:t>
            </a:r>
            <a:r>
              <a:rPr lang="fr-FR" sz="1800" b="0" i="0" u="none" strike="noStrike" baseline="0">
                <a:solidFill>
                  <a:srgbClr val="000000"/>
                </a:solidFill>
                <a:latin typeface="Calibri-Light"/>
              </a:rPr>
              <a:t>et qui est à prendre en </a:t>
            </a:r>
            <a:r>
              <a:rPr lang="fr-BE" sz="1800" b="0" i="0" u="none" strike="noStrike" baseline="0">
                <a:solidFill>
                  <a:srgbClr val="000000"/>
                </a:solidFill>
                <a:latin typeface="Calibri-Light"/>
              </a:rPr>
              <a:t>considération </a:t>
            </a:r>
            <a:r>
              <a:rPr lang="fr-BE" sz="1800" b="1" i="0" u="none" strike="noStrike" baseline="0">
                <a:solidFill>
                  <a:srgbClr val="000000"/>
                </a:solidFill>
                <a:latin typeface="Calibri-Light"/>
              </a:rPr>
              <a:t>de manière globale</a:t>
            </a:r>
            <a:r>
              <a:rPr lang="fr-BE" sz="1800" b="0" i="0" u="none" strike="noStrike" baseline="0">
                <a:solidFill>
                  <a:srgbClr val="000000"/>
                </a:solidFill>
                <a:latin typeface="Calibri-Light"/>
              </a:rPr>
              <a:t>.</a:t>
            </a:r>
          </a:p>
          <a:p>
            <a:pPr algn="l"/>
            <a:r>
              <a:rPr lang="fr-FR" sz="1800" b="0" i="0" u="none" strike="noStrike" baseline="0">
                <a:solidFill>
                  <a:srgbClr val="000000"/>
                </a:solidFill>
                <a:latin typeface="Calibri-Light"/>
              </a:rPr>
              <a:t>Les enseignants sont amenés, notamment lors des Conseils </a:t>
            </a:r>
            <a:r>
              <a:rPr lang="fr-BE" sz="1800" b="0" i="0" u="none" strike="noStrike" baseline="0">
                <a:solidFill>
                  <a:srgbClr val="000000"/>
                </a:solidFill>
                <a:latin typeface="Calibri-Light"/>
              </a:rPr>
              <a:t>de classe, à :</a:t>
            </a:r>
          </a:p>
          <a:p>
            <a:pPr marL="0" indent="0" algn="l">
              <a:buNone/>
            </a:pPr>
            <a:r>
              <a:rPr lang="fr-FR" sz="1800" b="0" i="0" u="none" strike="noStrike" baseline="0">
                <a:solidFill>
                  <a:srgbClr val="000000"/>
                </a:solidFill>
                <a:latin typeface="Calibri-Light"/>
              </a:rPr>
              <a:t>	• poser un regard </a:t>
            </a:r>
            <a:r>
              <a:rPr lang="fr-FR" sz="1800" b="1" i="0" u="none" strike="noStrike" baseline="0">
                <a:solidFill>
                  <a:srgbClr val="000000"/>
                </a:solidFill>
                <a:latin typeface="Calibri-Light"/>
              </a:rPr>
              <a:t>rétrospectif,</a:t>
            </a:r>
            <a:r>
              <a:rPr lang="fr-FR" sz="1800" b="0" i="0" u="none" strike="noStrike" baseline="0">
                <a:solidFill>
                  <a:srgbClr val="000000"/>
                </a:solidFill>
                <a:latin typeface="Calibri-Light"/>
              </a:rPr>
              <a:t> en s’appuyant sur </a:t>
            </a:r>
            <a:r>
              <a:rPr lang="fr-FR" sz="1800" b="1" i="0" u="none" strike="noStrike" baseline="0">
                <a:solidFill>
                  <a:srgbClr val="000000"/>
                </a:solidFill>
                <a:latin typeface="Calibri-Light"/>
              </a:rPr>
              <a:t>les informations collectées tout au long du parcours </a:t>
            </a:r>
            <a:r>
              <a:rPr lang="fr-FR" sz="1800" b="0" i="0" u="none" strike="noStrike" baseline="0">
                <a:solidFill>
                  <a:srgbClr val="000000"/>
                </a:solidFill>
                <a:latin typeface="Calibri-Light"/>
              </a:rPr>
              <a:t>de l’élève et sur les </a:t>
            </a:r>
            <a:r>
              <a:rPr lang="fr-FR" sz="1800" b="1" i="0" u="none" strike="noStrike" baseline="0">
                <a:solidFill>
                  <a:srgbClr val="000000"/>
                </a:solidFill>
                <a:latin typeface="Calibri-Light"/>
              </a:rPr>
              <a:t>progressions</a:t>
            </a:r>
            <a:r>
              <a:rPr lang="fr-FR" sz="1800" b="0" i="0" u="none" strike="noStrike" baseline="0">
                <a:solidFill>
                  <a:srgbClr val="000000"/>
                </a:solidFill>
                <a:latin typeface="Calibri-Light"/>
              </a:rPr>
              <a:t> accomplies ;</a:t>
            </a:r>
          </a:p>
          <a:p>
            <a:pPr marL="0" indent="0" algn="l">
              <a:buNone/>
            </a:pPr>
            <a:r>
              <a:rPr lang="fr-FR" sz="1800" b="0" i="0" u="none" strike="noStrike" baseline="0">
                <a:solidFill>
                  <a:srgbClr val="000000"/>
                </a:solidFill>
                <a:latin typeface="Calibri-Light"/>
              </a:rPr>
              <a:t>	• poser un regard </a:t>
            </a:r>
            <a:r>
              <a:rPr lang="fr-FR" sz="1800" b="1" i="0" u="none" strike="noStrike" baseline="0">
                <a:solidFill>
                  <a:srgbClr val="000000"/>
                </a:solidFill>
                <a:latin typeface="Calibri-Light"/>
              </a:rPr>
              <a:t>prospectif</a:t>
            </a:r>
            <a:r>
              <a:rPr lang="fr-FR" sz="1800" b="0" i="0" u="none" strike="noStrike" baseline="0">
                <a:solidFill>
                  <a:srgbClr val="000000"/>
                </a:solidFill>
                <a:latin typeface="Calibri-Light"/>
              </a:rPr>
              <a:t>, en s’appuyant sur la trajectoire suivie par l’élève et son évolution potentielle.</a:t>
            </a:r>
            <a:endParaRPr lang="fr-FR"/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839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Partie 2: L’évaluation, une démarche à maitriser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9" y="1605516"/>
            <a:ext cx="11403697" cy="45396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4. </a:t>
            </a:r>
            <a:r>
              <a:rPr lang="fr-FR" b="1" dirty="0"/>
              <a:t>Les moyens d’évaluer – la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dynamique</a:t>
            </a:r>
            <a:r>
              <a:rPr lang="fr-FR" b="1" dirty="0"/>
              <a:t> de progression de l’élève</a:t>
            </a:r>
          </a:p>
          <a:p>
            <a:pPr marL="0" indent="0">
              <a:buNone/>
            </a:pPr>
            <a:r>
              <a:rPr lang="fr-FR" b="1" dirty="0"/>
              <a:t> </a:t>
            </a:r>
          </a:p>
          <a:p>
            <a:pPr marL="0" indent="0" algn="l">
              <a:buNone/>
            </a:pPr>
            <a:r>
              <a:rPr lang="fr-FR" sz="3200" b="1" i="0" u="none" strike="noStrike" baseline="0" dirty="0">
                <a:solidFill>
                  <a:srgbClr val="3AA39A"/>
                </a:solidFill>
                <a:latin typeface="Calibri-Bold"/>
              </a:rPr>
              <a:t>LA DYNAMIQUE S’APPRÉCIE SUR LA BASE DE </a:t>
            </a:r>
            <a:r>
              <a:rPr lang="fr-BE" sz="3200" b="1" i="0" u="none" strike="noStrike" baseline="0" dirty="0">
                <a:solidFill>
                  <a:srgbClr val="3AA39A"/>
                </a:solidFill>
                <a:latin typeface="Calibri-Bold"/>
              </a:rPr>
              <a:t>DIFFÉRENTS ÉLÉMENTS</a:t>
            </a:r>
          </a:p>
          <a:p>
            <a:pPr marL="0" indent="0" algn="l">
              <a:buNone/>
            </a:pPr>
            <a:r>
              <a:rPr lang="fr-FR" sz="2800" b="0" i="0" u="none" strike="noStrike" baseline="0" dirty="0">
                <a:solidFill>
                  <a:srgbClr val="000000"/>
                </a:solidFill>
                <a:latin typeface="Calibri-Light"/>
              </a:rPr>
              <a:t>Pour fonder son appréciation en vue des délibérations, </a:t>
            </a:r>
            <a:r>
              <a:rPr lang="fr-BE" sz="2800" b="0" i="0" u="none" strike="noStrike" baseline="0" dirty="0">
                <a:solidFill>
                  <a:srgbClr val="000000"/>
                </a:solidFill>
                <a:latin typeface="Calibri-Light"/>
              </a:rPr>
              <a:t>chaque enseignant :</a:t>
            </a:r>
          </a:p>
          <a:p>
            <a:pPr marL="0" indent="0" algn="l">
              <a:buNone/>
            </a:pPr>
            <a:r>
              <a:rPr lang="fr-FR" sz="2800" b="0" i="0" u="none" strike="noStrike" baseline="0" dirty="0">
                <a:solidFill>
                  <a:srgbClr val="000000"/>
                </a:solidFill>
                <a:latin typeface="Calibri-Light"/>
              </a:rPr>
              <a:t>- s’appuie sur </a:t>
            </a:r>
            <a:r>
              <a:rPr lang="fr-FR" sz="2800" b="1" i="1" u="none" strike="noStrike" baseline="0" dirty="0">
                <a:solidFill>
                  <a:srgbClr val="000000"/>
                </a:solidFill>
                <a:latin typeface="Calibri-Light"/>
              </a:rPr>
              <a:t>l’ensemble des résultats </a:t>
            </a:r>
            <a:r>
              <a:rPr lang="fr-FR" sz="2800" b="0" i="0" u="none" strike="noStrike" baseline="0" dirty="0">
                <a:solidFill>
                  <a:srgbClr val="000000"/>
                </a:solidFill>
                <a:latin typeface="Calibri-Light"/>
              </a:rPr>
              <a:t>de l’élève ;</a:t>
            </a:r>
          </a:p>
          <a:p>
            <a:pPr marL="0" indent="0" algn="l">
              <a:buNone/>
            </a:pPr>
            <a:r>
              <a:rPr lang="fr-FR" sz="2800" b="0" i="0" u="none" strike="noStrike" baseline="0" dirty="0">
                <a:solidFill>
                  <a:srgbClr val="000000"/>
                </a:solidFill>
                <a:latin typeface="Calibri-Light"/>
              </a:rPr>
              <a:t>- garde à l’esprit les informations collectées </a:t>
            </a:r>
            <a:r>
              <a:rPr lang="fr-FR" sz="2800" b="1" i="1" u="none" strike="noStrike" baseline="0" dirty="0">
                <a:solidFill>
                  <a:srgbClr val="000000"/>
                </a:solidFill>
                <a:latin typeface="Calibri-Light"/>
              </a:rPr>
              <a:t>tout au long </a:t>
            </a:r>
            <a:r>
              <a:rPr lang="fr-BE" sz="2800" b="1" i="1" u="none" strike="noStrike" baseline="0" dirty="0">
                <a:solidFill>
                  <a:srgbClr val="000000"/>
                </a:solidFill>
                <a:latin typeface="Calibri-Light"/>
              </a:rPr>
              <a:t>de l’année </a:t>
            </a:r>
            <a:r>
              <a:rPr lang="fr-BE" sz="2800" b="0" i="0" u="none" strike="noStrike" baseline="0" dirty="0">
                <a:solidFill>
                  <a:srgbClr val="000000"/>
                </a:solidFill>
                <a:latin typeface="Calibri-Light"/>
              </a:rPr>
              <a:t>:</a:t>
            </a:r>
          </a:p>
          <a:p>
            <a:pPr lvl="2"/>
            <a:r>
              <a:rPr lang="fr-FR" b="0" i="0" u="none" strike="noStrike" baseline="0" dirty="0">
                <a:solidFill>
                  <a:srgbClr val="000000"/>
                </a:solidFill>
                <a:latin typeface="Calibri-Light"/>
              </a:rPr>
              <a:t>les </a:t>
            </a:r>
            <a:r>
              <a:rPr lang="fr-FR" b="1" i="1" u="none" strike="noStrike" baseline="0" dirty="0">
                <a:solidFill>
                  <a:srgbClr val="000000"/>
                </a:solidFill>
                <a:latin typeface="Calibri-Light"/>
              </a:rPr>
              <a:t>éléments positifs 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Calibri-Light"/>
              </a:rPr>
              <a:t>de l’évolution de l’élève que les évaluations formatives ont permis de dégager;</a:t>
            </a:r>
          </a:p>
          <a:p>
            <a:pPr lvl="2"/>
            <a:r>
              <a:rPr lang="fr-FR" b="0" i="0" u="none" strike="noStrike" baseline="0" dirty="0">
                <a:solidFill>
                  <a:srgbClr val="000000"/>
                </a:solidFill>
                <a:latin typeface="Calibri-Light"/>
              </a:rPr>
              <a:t>des faits et observations </a:t>
            </a:r>
            <a:r>
              <a:rPr lang="fr-FR" b="1" i="1" u="none" strike="noStrike" baseline="0" dirty="0">
                <a:solidFill>
                  <a:srgbClr val="000000"/>
                </a:solidFill>
                <a:latin typeface="Calibri-Light"/>
              </a:rPr>
              <a:t>en rapport direct avec l’apprentissage de l’élève 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Calibri-Light"/>
              </a:rPr>
              <a:t>(notamment dans le cadre de 	travaux, de projets ou lors de stages);</a:t>
            </a:r>
          </a:p>
          <a:p>
            <a:pPr lvl="2"/>
            <a:r>
              <a:rPr lang="fr-FR" b="0" i="0" u="none" strike="noStrike" baseline="0" dirty="0">
                <a:solidFill>
                  <a:srgbClr val="000000"/>
                </a:solidFill>
                <a:latin typeface="Calibri-Light"/>
              </a:rPr>
              <a:t>des </a:t>
            </a:r>
            <a:r>
              <a:rPr lang="fr-FR" b="1" i="1" u="none" strike="noStrike" baseline="0" dirty="0">
                <a:solidFill>
                  <a:srgbClr val="000000"/>
                </a:solidFill>
                <a:latin typeface="Calibri-Light"/>
              </a:rPr>
              <a:t>éléments contextuels 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Calibri-Light"/>
              </a:rPr>
              <a:t>susceptibles d’éclairer les </a:t>
            </a:r>
            <a:r>
              <a:rPr lang="fr-BE" b="0" i="0" u="none" strike="noStrike" baseline="0" dirty="0">
                <a:solidFill>
                  <a:srgbClr val="000000"/>
                </a:solidFill>
                <a:latin typeface="Calibri-Light"/>
              </a:rPr>
              <a:t>décisions à prendre ;</a:t>
            </a:r>
          </a:p>
          <a:p>
            <a:pPr marL="0" indent="0" algn="l">
              <a:buNone/>
            </a:pPr>
            <a:r>
              <a:rPr lang="fr-FR" sz="2800" b="0" i="0" u="none" strike="noStrike" baseline="0" dirty="0">
                <a:solidFill>
                  <a:srgbClr val="000000"/>
                </a:solidFill>
                <a:latin typeface="Calibri-Light"/>
              </a:rPr>
              <a:t>- s’informe sur le contexte du </a:t>
            </a:r>
            <a:r>
              <a:rPr lang="fr-FR" sz="2800" b="1" i="1" u="none" strike="noStrike" baseline="0" dirty="0">
                <a:solidFill>
                  <a:srgbClr val="000000"/>
                </a:solidFill>
                <a:latin typeface="Calibri-Light"/>
              </a:rPr>
              <a:t>parcours antérieur </a:t>
            </a:r>
            <a:r>
              <a:rPr lang="fr-FR" sz="2800" b="0" i="0" u="none" strike="noStrike" baseline="0" dirty="0">
                <a:solidFill>
                  <a:srgbClr val="000000"/>
                </a:solidFill>
                <a:latin typeface="Calibri-Light"/>
              </a:rPr>
              <a:t>de l’élève, de sa </a:t>
            </a:r>
            <a:r>
              <a:rPr lang="fr-FR" sz="2800" b="1" i="1" u="none" strike="noStrike" baseline="0" dirty="0">
                <a:solidFill>
                  <a:srgbClr val="000000"/>
                </a:solidFill>
                <a:latin typeface="Calibri-Light"/>
              </a:rPr>
              <a:t>situation personnelle </a:t>
            </a:r>
            <a:r>
              <a:rPr lang="fr-FR" sz="2800" b="0" i="0" u="none" strike="noStrike" baseline="0" dirty="0">
                <a:solidFill>
                  <a:srgbClr val="000000"/>
                </a:solidFill>
                <a:latin typeface="Calibri-Light"/>
              </a:rPr>
              <a:t>et 	   de ses </a:t>
            </a:r>
            <a:r>
              <a:rPr lang="fr-FR" sz="2800" b="1" i="1" u="none" strike="noStrike" baseline="0" dirty="0">
                <a:solidFill>
                  <a:srgbClr val="000000"/>
                </a:solidFill>
                <a:latin typeface="Calibri-Light"/>
              </a:rPr>
              <a:t>aspirations</a:t>
            </a:r>
            <a:r>
              <a:rPr lang="fr-FR" sz="2800" b="0" i="0" u="none" strike="noStrike" baseline="0" dirty="0">
                <a:solidFill>
                  <a:srgbClr val="000000"/>
                </a:solidFill>
                <a:latin typeface="Calibri-Light"/>
              </a:rPr>
              <a:t>.</a:t>
            </a:r>
            <a:endParaRPr lang="fr-FR" b="1" dirty="0"/>
          </a:p>
          <a:p>
            <a:pPr marL="0" indent="0">
              <a:buNone/>
            </a:pPr>
            <a:endParaRPr lang="fr-FR" dirty="0"/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36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9D9111-58B7-4E20-A6B4-1531BD730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 menu aujourd’hui:</a:t>
            </a:r>
            <a:endParaRPr lang="fr-BE" dirty="0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51BEC9B-25DA-40A7-B859-B5DCEAE5F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58377"/>
              </p:ext>
            </p:extLst>
          </p:nvPr>
        </p:nvGraphicFramePr>
        <p:xfrm>
          <a:off x="458694" y="1949450"/>
          <a:ext cx="11274612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358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B1FD15-9CBB-4259-931E-1EB6A8719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739765-2266-4358-BC9F-0DC2A6B7C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772D55-3097-46EA-A34A-E1DFCA5E4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95646B7-AF33-4444-8ACE-CE832D4A2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3EF0E40-AEB8-4DF7-A67A-7317B3BF9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07562" y="0"/>
            <a:ext cx="61844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586992"/>
            <a:ext cx="4953000" cy="2308608"/>
          </a:xfrm>
        </p:spPr>
        <p:txBody>
          <a:bodyPr>
            <a:normAutofit/>
          </a:bodyPr>
          <a:lstStyle/>
          <a:p>
            <a:r>
              <a:rPr lang="fr-FR" sz="4100">
                <a:solidFill>
                  <a:srgbClr val="FFFFFF"/>
                </a:solidFill>
              </a:rPr>
              <a:t>Partie 2: L’évaluation, une démarche à maitriser</a:t>
            </a:r>
            <a:endParaRPr lang="fr-BE" sz="4100">
              <a:solidFill>
                <a:srgbClr val="FFFF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2BECB7-AE16-43A0-9848-DAD57D53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39" y="567942"/>
            <a:ext cx="4030388" cy="571686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2819400"/>
            <a:ext cx="4952681" cy="34609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rgbClr val="FFFFFF"/>
                </a:solidFill>
              </a:rPr>
              <a:t>4. </a:t>
            </a:r>
            <a:r>
              <a:rPr lang="fr-FR" sz="1800" b="1" dirty="0">
                <a:solidFill>
                  <a:srgbClr val="FFFFFF"/>
                </a:solidFill>
              </a:rPr>
              <a:t>Les moyens d’évaluer – l’importance de la tâche – Note pp 20-21 </a:t>
            </a:r>
          </a:p>
          <a:p>
            <a:pPr marL="0" indent="0">
              <a:buNone/>
            </a:pPr>
            <a:endParaRPr lang="fr-FR" sz="1800" dirty="0">
              <a:solidFill>
                <a:srgbClr val="FFFFFF"/>
              </a:solidFill>
            </a:endParaRPr>
          </a:p>
          <a:p>
            <a:endParaRPr lang="fr-BE" sz="1800" dirty="0">
              <a:solidFill>
                <a:srgbClr val="FFFF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951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Partie 2: L’évaluation, une démarche à maitriser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4. </a:t>
            </a:r>
            <a:r>
              <a:rPr lang="fr-FR" b="1" dirty="0"/>
              <a:t>Les moyens d’évaluer – l’importance de la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tâche</a:t>
            </a:r>
          </a:p>
          <a:p>
            <a:pPr marL="0" indent="0" algn="l">
              <a:buNone/>
            </a:pPr>
            <a:r>
              <a:rPr lang="fr-FR" sz="1800" b="1" i="0" u="none" strike="noStrike" baseline="0" dirty="0">
                <a:solidFill>
                  <a:srgbClr val="3AA39A"/>
                </a:solidFill>
                <a:latin typeface="Calibri-Bold"/>
              </a:rPr>
              <a:t>UN MOT CLÉ : LA TÂCHE</a:t>
            </a:r>
          </a:p>
          <a:p>
            <a:pPr algn="l"/>
            <a:r>
              <a:rPr lang="fr-FR" sz="1800" b="0" i="0" u="none" strike="noStrike" baseline="0" dirty="0">
                <a:solidFill>
                  <a:srgbClr val="000000"/>
                </a:solidFill>
                <a:latin typeface="Calibri-Light"/>
              </a:rPr>
              <a:t>La mise en activité = un élément fondamental pour exercer des compétences:</a:t>
            </a:r>
          </a:p>
          <a:p>
            <a:pPr lvl="1"/>
            <a:r>
              <a:rPr lang="fr-FR" sz="1400" b="0" i="0" u="none" strike="noStrike" baseline="0" dirty="0">
                <a:solidFill>
                  <a:srgbClr val="000000"/>
                </a:solidFill>
                <a:latin typeface="Calibri-Light"/>
              </a:rPr>
              <a:t>attester leur maitrise </a:t>
            </a:r>
          </a:p>
          <a:p>
            <a:pPr lvl="1"/>
            <a:r>
              <a:rPr lang="fr-FR" sz="1400" b="0" i="0" u="none" strike="noStrike" baseline="0" dirty="0">
                <a:solidFill>
                  <a:srgbClr val="000000"/>
                </a:solidFill>
                <a:latin typeface="Calibri-Light"/>
              </a:rPr>
              <a:t>les vérifier tout au long du processus d’apprentissage.</a:t>
            </a:r>
          </a:p>
          <a:p>
            <a:pPr algn="l"/>
            <a:r>
              <a:rPr lang="fr-FR" sz="1800" b="0" i="0" u="none" strike="noStrike" baseline="0" dirty="0">
                <a:solidFill>
                  <a:srgbClr val="000000"/>
                </a:solidFill>
                <a:latin typeface="Calibri-Light"/>
              </a:rPr>
              <a:t>La mise à la tâche : prendre en compte la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-Light"/>
              </a:rPr>
              <a:t>réalisation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-Light"/>
              </a:rPr>
              <a:t> comme constituant du processus d’apprentissage ou d’évaluation. </a:t>
            </a:r>
          </a:p>
          <a:p>
            <a:pPr algn="l"/>
            <a:r>
              <a:rPr lang="fr-FR" sz="1800" b="0" i="0" u="none" strike="noStrike" baseline="0" dirty="0">
                <a:solidFill>
                  <a:srgbClr val="000000"/>
                </a:solidFill>
                <a:latin typeface="Calibri-Light"/>
              </a:rPr>
              <a:t>L’évaluation doit </a:t>
            </a:r>
          </a:p>
          <a:p>
            <a:pPr lvl="1"/>
            <a:r>
              <a:rPr lang="fr-FR" sz="1400" b="0" i="0" u="none" strike="noStrike" baseline="0" dirty="0">
                <a:solidFill>
                  <a:srgbClr val="000000"/>
                </a:solidFill>
                <a:latin typeface="Calibri-Light"/>
              </a:rPr>
              <a:t>comprendre un ensemble équilibré de tâches de productions orales et écrites, de tâches pratiques et signifiantes</a:t>
            </a:r>
          </a:p>
          <a:p>
            <a:pPr lvl="1"/>
            <a:r>
              <a:rPr lang="fr-FR" sz="1400" b="0" i="0" u="none" strike="noStrike" baseline="0" dirty="0">
                <a:solidFill>
                  <a:srgbClr val="000000"/>
                </a:solidFill>
                <a:latin typeface="Calibri-Light"/>
              </a:rPr>
              <a:t>être suffisamment flexible pour permettre à tous les élèves d’améliorer leur apprentissage.</a:t>
            </a:r>
          </a:p>
          <a:p>
            <a:pPr algn="l"/>
            <a:r>
              <a:rPr lang="fr-FR" sz="1800" b="0" i="0" u="none" strike="noStrike" baseline="0" dirty="0">
                <a:solidFill>
                  <a:srgbClr val="000000"/>
                </a:solidFill>
                <a:latin typeface="Calibri-Light"/>
              </a:rPr>
              <a:t>Souplesse et adaptabilité:  il est illusoire de croire que toute planification est définitive. Le quotidien vient nécessairement impacter toute programmation, ce qui invite l’enseignant à bousculer et à adapter ses modalités d’évaluation de manière réactive.</a:t>
            </a:r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62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Partie 2: L’évaluation, une démarche à maitriser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1575117"/>
            <a:ext cx="11274612" cy="4195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4. </a:t>
            </a:r>
            <a:r>
              <a:rPr lang="fr-FR" b="1" dirty="0"/>
              <a:t>Les moyens d’évaluer – l’importance de la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tâche</a:t>
            </a:r>
          </a:p>
          <a:p>
            <a:pPr marL="0" indent="0" algn="l">
              <a:buNone/>
            </a:pPr>
            <a:r>
              <a:rPr lang="fr-FR" sz="1800" b="1" i="0" u="none" strike="noStrike" baseline="0" dirty="0">
                <a:solidFill>
                  <a:srgbClr val="3AA39A"/>
                </a:solidFill>
                <a:latin typeface="Calibri-Bold"/>
              </a:rPr>
              <a:t>UN MOT CLÉ : LA TÂCHE – balises pour la concevoir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alibri-Light"/>
              </a:rPr>
              <a:t>dans un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-Light"/>
              </a:rPr>
              <a:t>objectif d’apprentissage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-Light"/>
              </a:rPr>
              <a:t>ou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-Light"/>
              </a:rPr>
              <a:t>dans une démarche </a:t>
            </a:r>
            <a:r>
              <a:rPr lang="fr-BE" sz="1800" b="1" i="0" u="none" strike="noStrike" baseline="0" dirty="0">
                <a:solidFill>
                  <a:srgbClr val="000000"/>
                </a:solidFill>
                <a:latin typeface="Calibri-Light"/>
              </a:rPr>
              <a:t>d’évaluation </a:t>
            </a:r>
            <a:r>
              <a:rPr lang="fr-BE" sz="1800" b="0" i="0" u="none" strike="noStrike" baseline="0" dirty="0">
                <a:solidFill>
                  <a:srgbClr val="000000"/>
                </a:solidFill>
                <a:latin typeface="Calibri-Light"/>
              </a:rPr>
              <a:t>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b="0" i="0" u="none" strike="noStrike" baseline="0" dirty="0">
                <a:solidFill>
                  <a:srgbClr val="000000"/>
                </a:solidFill>
                <a:latin typeface="Calibri-Light"/>
              </a:rPr>
              <a:t>si elle est d’apprentissage: mise en œuvre des processus d’apprentissage associés aux connaissances à acquérir.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-Light"/>
              </a:rPr>
              <a:t>si elle est d’évaluation: évaluations des savoirs et les processus visés au bon niveau de complexité</a:t>
            </a:r>
            <a:r>
              <a:rPr lang="fr-BE" sz="1400" dirty="0">
                <a:solidFill>
                  <a:srgbClr val="000000"/>
                </a:solidFill>
                <a:latin typeface="Calibri-Light"/>
              </a:rPr>
              <a:t>;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alibri-Light"/>
              </a:rPr>
              <a:t>elle doit être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-Light"/>
              </a:rPr>
              <a:t>réalisable par la plupart des élèves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-Light"/>
              </a:rPr>
              <a:t>d’autant plus quand l’apprentissage ciblé s’avère ou s’est avéré </a:t>
            </a:r>
            <a:r>
              <a:rPr lang="fr-BE" sz="1800" b="0" i="0" u="none" strike="noStrike" baseline="0" dirty="0">
                <a:solidFill>
                  <a:srgbClr val="000000"/>
                </a:solidFill>
                <a:latin typeface="Calibri-Light"/>
              </a:rPr>
              <a:t>difficile ;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alibri-Light"/>
              </a:rPr>
              <a:t>elle doit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-Light"/>
              </a:rPr>
              <a:t>préciser la production attendue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-Light"/>
              </a:rPr>
              <a:t>, la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-Light"/>
              </a:rPr>
              <a:t>séquence d’opérations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-Light"/>
              </a:rPr>
              <a:t>que les élèves doivent effectuer pour y parvenir ainsi que les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-Light"/>
              </a:rPr>
              <a:t>conditions ou le contexte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-Light"/>
              </a:rPr>
              <a:t>dans lesquels ces opérations doivent s’effectuer.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fr-FR" sz="1800" b="0" i="0" u="none" strike="noStrike" baseline="0" dirty="0">
              <a:solidFill>
                <a:srgbClr val="000000"/>
              </a:solidFill>
              <a:latin typeface="Calibri-Light"/>
            </a:endParaRPr>
          </a:p>
          <a:p>
            <a:pPr marL="0" indent="0" algn="l">
              <a:buNone/>
            </a:pPr>
            <a:r>
              <a:rPr lang="fr-BE" sz="1800" b="0" i="0" u="none" strike="noStrike" baseline="0" dirty="0">
                <a:solidFill>
                  <a:srgbClr val="000000"/>
                </a:solidFill>
                <a:latin typeface="Calibri-Light"/>
              </a:rPr>
              <a:t>Une tâche d’apprentissage efficace :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alibri-Light"/>
              </a:rPr>
              <a:t>pourra intégrer des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-Light"/>
              </a:rPr>
              <a:t>stratégies d’évaluation de différents ordres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-Light"/>
              </a:rPr>
              <a:t>(informatif, de contrôle, formatif, d’autoévaluation)</a:t>
            </a:r>
            <a:r>
              <a:rPr lang="fr-BE" sz="1800" b="0" i="0" u="none" strike="noStrike" baseline="0" dirty="0">
                <a:solidFill>
                  <a:srgbClr val="000000"/>
                </a:solidFill>
                <a:latin typeface="Calibri-Light"/>
              </a:rPr>
              <a:t>;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alibri-Light"/>
              </a:rPr>
              <a:t>exigera des élèves qu’ils mettent en pratique des </a:t>
            </a:r>
            <a:r>
              <a:rPr lang="fr-BE" sz="1800" b="0" i="0" u="none" strike="noStrike" baseline="0" dirty="0">
                <a:solidFill>
                  <a:srgbClr val="000000"/>
                </a:solidFill>
                <a:latin typeface="Calibri-Light"/>
              </a:rPr>
              <a:t>processus cognitifs de </a:t>
            </a:r>
            <a:r>
              <a:rPr lang="fr-BE" sz="1800" b="1" i="0" u="none" strike="noStrike" baseline="0" dirty="0">
                <a:solidFill>
                  <a:srgbClr val="000000"/>
                </a:solidFill>
                <a:latin typeface="Calibri-Light"/>
              </a:rPr>
              <a:t>transfert</a:t>
            </a:r>
            <a:r>
              <a:rPr lang="fr-BE" sz="1800" b="0" i="0" u="none" strike="noStrike" baseline="0" dirty="0">
                <a:solidFill>
                  <a:srgbClr val="000000"/>
                </a:solidFill>
                <a:latin typeface="Calibri-Light"/>
              </a:rPr>
              <a:t>.</a:t>
            </a:r>
            <a:endParaRPr lang="fr-FR" dirty="0"/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3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3" name="Picture 15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277497" cy="2461008"/>
          </a:xfrm>
        </p:spPr>
        <p:txBody>
          <a:bodyPr>
            <a:normAutofit fontScale="90000"/>
          </a:bodyPr>
          <a:lstStyle/>
          <a:p>
            <a:r>
              <a:rPr lang="fr-FR" dirty="0"/>
              <a:t>Partie 2: L’évaluation, une démarche à maitriser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4182035" cy="31561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800" dirty="0"/>
              <a:t>4. </a:t>
            </a:r>
            <a:r>
              <a:rPr lang="fr-FR" sz="1800" b="1" dirty="0"/>
              <a:t>Les moyens d’évaluer – varier ses pratiques d’évaluation</a:t>
            </a:r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fr-FR" sz="1800" dirty="0"/>
          </a:p>
          <a:p>
            <a:endParaRPr lang="fr-BE" sz="1800" dirty="0"/>
          </a:p>
        </p:txBody>
      </p:sp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5D38A8F9-3D4A-4F81-AEEC-1C609B766D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073" r="2" b="947"/>
          <a:stretch/>
        </p:blipFill>
        <p:spPr>
          <a:xfrm>
            <a:off x="6033247" y="1"/>
            <a:ext cx="6158753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6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Partie 2: L’évaluation, une démarche à maitriser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6. </a:t>
            </a:r>
            <a:r>
              <a:rPr lang="fr-FR" b="1" dirty="0"/>
              <a:t>La notation 						 pp 22-23</a:t>
            </a:r>
          </a:p>
          <a:p>
            <a:pPr marL="0" indent="0">
              <a:buNone/>
            </a:pPr>
            <a:r>
              <a:rPr lang="fr-FR" b="1" dirty="0"/>
              <a:t> 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dirty="0"/>
              <a:t>Mesure ou observation informatrice ?</a:t>
            </a:r>
          </a:p>
          <a:p>
            <a:pPr marL="0" indent="0">
              <a:buNone/>
            </a:pPr>
            <a:r>
              <a:rPr lang="fr-FR" dirty="0"/>
              <a:t>	- se délivrer de l'idée d'évaluation "mesure"</a:t>
            </a:r>
          </a:p>
          <a:p>
            <a:pPr marL="0" indent="0">
              <a:buNone/>
            </a:pPr>
            <a:r>
              <a:rPr lang="fr-FR" dirty="0"/>
              <a:t>	- prendre conscience de la faiblesse informative d'une note</a:t>
            </a:r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A914F6E-E59B-4065-BE7D-7C839B547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7022">
            <a:off x="9791189" y="1658317"/>
            <a:ext cx="1096332" cy="15557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FB15AD5-5195-496C-BD7A-5210D59F4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30" y="5314351"/>
            <a:ext cx="1506070" cy="1227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724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Partie 2: L’évaluation, une démarche à maitriser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/>
              <a:t>6. </a:t>
            </a:r>
            <a:r>
              <a:rPr lang="fr-FR" b="1"/>
              <a:t>La notation:  les </a:t>
            </a:r>
            <a:r>
              <a:rPr lang="fr-FR" b="1" u="sng"/>
              <a:t>avantages</a:t>
            </a:r>
            <a:r>
              <a:rPr lang="fr-FR" b="1"/>
              <a:t> de la note chiffrée</a:t>
            </a:r>
            <a:r>
              <a:rPr lang="fr-FR"/>
              <a:t>: </a:t>
            </a:r>
            <a:r>
              <a:rPr lang="fr-FR" b="1"/>
              <a:t>         </a:t>
            </a:r>
            <a:r>
              <a:rPr lang="fr-FR" sz="1200" b="1"/>
              <a:t>pp 22-23</a:t>
            </a:r>
          </a:p>
          <a:p>
            <a:r>
              <a:rPr lang="fr-FR" b="1"/>
              <a:t> </a:t>
            </a:r>
            <a:r>
              <a:rPr lang="fr-FR"/>
              <a:t>	pratique familière</a:t>
            </a:r>
          </a:p>
          <a:p>
            <a:r>
              <a:rPr lang="fr-FR"/>
              <a:t>	en adéquation avec les modalités du fonctionnement 	 	 	pédagogique</a:t>
            </a:r>
          </a:p>
          <a:p>
            <a:r>
              <a:rPr lang="fr-FR"/>
              <a:t>	facilité de </a:t>
            </a:r>
            <a:r>
              <a:rPr lang="fr-FR" err="1"/>
              <a:t>normation</a:t>
            </a:r>
            <a:r>
              <a:rPr lang="fr-FR"/>
              <a:t> /de comparaison</a:t>
            </a:r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A914F6E-E59B-4065-BE7D-7C839B547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7022">
            <a:off x="10654611" y="1512262"/>
            <a:ext cx="978132" cy="13880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4439F02-C6E7-45A0-A3A9-D63196E4E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49" y="5387787"/>
            <a:ext cx="1390045" cy="1133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7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Partie 2: L’évaluation, une démarche à maitriser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4" y="2079875"/>
            <a:ext cx="11365753" cy="459455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8000" dirty="0"/>
              <a:t>6. </a:t>
            </a:r>
            <a:r>
              <a:rPr lang="fr-FR" sz="11200" b="1" dirty="0"/>
              <a:t>La notation : les causes de biais  </a:t>
            </a:r>
            <a:r>
              <a:rPr lang="fr-FR" sz="8000" b="1" dirty="0"/>
              <a:t>                      			</a:t>
            </a:r>
            <a:r>
              <a:rPr lang="fr-FR" sz="6400" b="1" dirty="0"/>
              <a:t>pp 22-23</a:t>
            </a:r>
          </a:p>
          <a:p>
            <a:pPr marL="0" indent="0">
              <a:buNone/>
            </a:pPr>
            <a:r>
              <a:rPr lang="fr-FR" sz="6400" b="1" dirty="0"/>
              <a:t> </a:t>
            </a:r>
            <a:endParaRPr lang="fr-FR" sz="6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6400" dirty="0"/>
              <a:t>  - </a:t>
            </a:r>
            <a:r>
              <a:rPr lang="fr-FR" sz="7200" b="1" dirty="0"/>
              <a:t>d'ordre  technique</a:t>
            </a:r>
            <a:r>
              <a:rPr lang="fr-FR" sz="7200" dirty="0"/>
              <a:t>:  effet </a:t>
            </a:r>
            <a:r>
              <a:rPr lang="fr-FR" sz="7200" b="1" dirty="0"/>
              <a:t>d'ordre</a:t>
            </a:r>
            <a:r>
              <a:rPr lang="fr-FR" sz="7200" dirty="0"/>
              <a:t> et de </a:t>
            </a:r>
            <a:r>
              <a:rPr lang="fr-FR" sz="7200" b="1" dirty="0"/>
              <a:t>paquet, </a:t>
            </a:r>
            <a:r>
              <a:rPr lang="fr-FR" sz="7200" dirty="0"/>
              <a:t>effet de </a:t>
            </a:r>
            <a:r>
              <a:rPr lang="fr-FR" sz="7200" b="1" dirty="0"/>
              <a:t>contraste</a:t>
            </a:r>
          </a:p>
          <a:p>
            <a:pPr marL="0" indent="0">
              <a:buNone/>
            </a:pPr>
            <a:r>
              <a:rPr lang="fr-FR" sz="7200" dirty="0"/>
              <a:t> - </a:t>
            </a:r>
            <a:r>
              <a:rPr lang="fr-FR" sz="7200" b="1" dirty="0"/>
              <a:t>d'ordre psychosocial</a:t>
            </a:r>
            <a:r>
              <a:rPr lang="fr-FR" sz="7200" dirty="0"/>
              <a:t>: </a:t>
            </a:r>
          </a:p>
          <a:p>
            <a:pPr lvl="1"/>
            <a:r>
              <a:rPr lang="fr-FR" sz="6800" dirty="0"/>
              <a:t>effet </a:t>
            </a:r>
            <a:r>
              <a:rPr lang="fr-FR" sz="6800" b="1" dirty="0"/>
              <a:t>d'a priori </a:t>
            </a:r>
            <a:r>
              <a:rPr lang="fr-FR" sz="6800" dirty="0"/>
              <a:t>sur l'élève</a:t>
            </a:r>
          </a:p>
          <a:p>
            <a:pPr lvl="1"/>
            <a:r>
              <a:rPr lang="fr-FR" sz="6800" dirty="0"/>
              <a:t>effets </a:t>
            </a:r>
            <a:r>
              <a:rPr lang="fr-FR" sz="6800" b="1" dirty="0"/>
              <a:t>d'assimilation</a:t>
            </a:r>
            <a:r>
              <a:rPr lang="fr-FR" sz="6800" dirty="0"/>
              <a:t> : </a:t>
            </a:r>
          </a:p>
          <a:p>
            <a:pPr lvl="2"/>
            <a:r>
              <a:rPr lang="fr-FR" sz="6400" dirty="0"/>
              <a:t>d'une performance à une performance antérieure, </a:t>
            </a:r>
          </a:p>
          <a:p>
            <a:pPr lvl="2"/>
            <a:r>
              <a:rPr lang="fr-FR" sz="6400" dirty="0"/>
              <a:t>d'une production au niveau présumé de son auteur, </a:t>
            </a:r>
          </a:p>
          <a:p>
            <a:pPr lvl="2"/>
            <a:r>
              <a:rPr lang="fr-FR" sz="6400" dirty="0"/>
              <a:t>d'une production au statut socio-économique du producteur</a:t>
            </a:r>
          </a:p>
          <a:p>
            <a:pPr lvl="1"/>
            <a:r>
              <a:rPr lang="fr-FR" sz="6800" b="1" dirty="0"/>
              <a:t>facteurs d'influence</a:t>
            </a:r>
            <a:r>
              <a:rPr lang="fr-FR" sz="6800" dirty="0"/>
              <a:t>: niveau de la classe, niveau de l'établissement, sexe des élèves, 	appartenance socio-économique, redoublement, apparence physique, comportement,...</a:t>
            </a:r>
            <a:endParaRPr lang="fr-BE" sz="6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A914F6E-E59B-4065-BE7D-7C839B547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7022">
            <a:off x="10757321" y="1562970"/>
            <a:ext cx="728517" cy="10338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91ACBCD-C832-48B1-ABB2-46AE57C9B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13" y="5724531"/>
            <a:ext cx="1208976" cy="985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85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CC9ED-57A2-429E-8FD9-D55F47275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EF0E40-AEB8-4DF7-A67A-7317B3BF9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813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2308608"/>
          </a:xfrm>
        </p:spPr>
        <p:txBody>
          <a:bodyPr>
            <a:normAutofit/>
          </a:bodyPr>
          <a:lstStyle/>
          <a:p>
            <a:r>
              <a:rPr lang="fr-FR" sz="4100">
                <a:solidFill>
                  <a:srgbClr val="FFFFFF"/>
                </a:solidFill>
              </a:rPr>
              <a:t>Partie 2: L’évaluation, une démarche à maitriser</a:t>
            </a:r>
            <a:endParaRPr lang="fr-BE" sz="410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9400"/>
            <a:ext cx="4952681" cy="34609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800">
                <a:solidFill>
                  <a:srgbClr val="FFFFFF"/>
                </a:solidFill>
              </a:rPr>
              <a:t>7. </a:t>
            </a:r>
            <a:r>
              <a:rPr lang="fr-FR" sz="1800" b="1">
                <a:solidFill>
                  <a:srgbClr val="FFFFFF"/>
                </a:solidFill>
              </a:rPr>
              <a:t>La rétroaction / le feedback</a:t>
            </a:r>
          </a:p>
          <a:p>
            <a:endParaRPr lang="fr-BE" sz="1800">
              <a:solidFill>
                <a:srgbClr val="FFFFFF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9BAE37-B96C-4F71-BC0F-C5F3C7DFD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586E638-2324-405E-9DF6-E3DDA81B8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954E671-967A-4B9A-8F60-B0834D07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875CA53E-9BEE-4CAB-90C2-89DBA8927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437" y="1818544"/>
            <a:ext cx="4817466" cy="321565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91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CC9ED-57A2-429E-8FD9-D55F47275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EF0E40-AEB8-4DF7-A67A-7317B3BF9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813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230860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Partie 3: L’évaluation, une pratique à outiller</a:t>
            </a:r>
            <a:endParaRPr lang="fr-BE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9400"/>
            <a:ext cx="4952681" cy="3460964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fr-FR" sz="1800" b="1">
                <a:solidFill>
                  <a:srgbClr val="FFFFFF"/>
                </a:solidFill>
              </a:rPr>
              <a:t>Les modèles d’évaluation</a:t>
            </a:r>
          </a:p>
          <a:p>
            <a:pPr lvl="1"/>
            <a:r>
              <a:rPr lang="fr-FR" sz="1800" b="1">
                <a:solidFill>
                  <a:srgbClr val="FFFFFF"/>
                </a:solidFill>
              </a:rPr>
              <a:t>Les outils d’évaluation externe certificative ou non certificative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1800" b="1">
                <a:solidFill>
                  <a:srgbClr val="FFFFFF"/>
                </a:solidFill>
                <a:hlinkClick r:id="rId3"/>
              </a:rPr>
              <a:t>Interréseaux</a:t>
            </a:r>
            <a:endParaRPr lang="fr-FR" sz="1800" b="1">
              <a:solidFill>
                <a:srgbClr val="FFFFFF"/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1800" b="1">
                <a:solidFill>
                  <a:srgbClr val="FFFFFF"/>
                </a:solidFill>
              </a:rPr>
              <a:t>Réseau FESeC: épreuve de fin de D2 en langues modernes, en EDM,…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1800" b="1">
                <a:solidFill>
                  <a:srgbClr val="FFFFFF"/>
                </a:solidFill>
              </a:rPr>
              <a:t>…</a:t>
            </a:r>
          </a:p>
          <a:p>
            <a:endParaRPr lang="fr-BE" sz="1800">
              <a:solidFill>
                <a:srgbClr val="FFFFFF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9BAE37-B96C-4F71-BC0F-C5F3C7DFD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586E638-2324-405E-9DF6-E3DDA81B8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954E671-967A-4B9A-8F60-B0834D07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5344A577-3E6E-45FF-9079-15FA6102E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437" y="1029684"/>
            <a:ext cx="4817466" cy="479337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221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0ABFF7-3293-4EAC-9426-EBDCAA34D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5080"/>
            <a:ext cx="3464215" cy="4598234"/>
            <a:chOff x="8059620" y="41922"/>
            <a:chExt cx="3997615" cy="68160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B475375-4F9B-4D93-8769-B42BB7F44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074A43D-E1B2-4563-8D84-A962E8AB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08442"/>
            <a:ext cx="4876800" cy="5577934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Partie 3: L’évaluation, une pratique à outiller</a:t>
            </a:r>
            <a:endParaRPr lang="fr-BE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716366"/>
            <a:ext cx="5408706" cy="5396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b="1" dirty="0"/>
              <a:t>2. L’après évaluation: remédiation, consolidation, dépassement</a:t>
            </a:r>
          </a:p>
          <a:p>
            <a:pPr marL="0" indent="0">
              <a:buNone/>
            </a:pPr>
            <a:r>
              <a:rPr lang="fr-FR" dirty="0"/>
              <a:t>Quels dispositifs mettre en place ?</a:t>
            </a:r>
          </a:p>
          <a:p>
            <a:pPr lvl="1"/>
            <a:r>
              <a:rPr lang="fr-FR" sz="2800" dirty="0"/>
              <a:t>	remédiation externe</a:t>
            </a:r>
          </a:p>
          <a:p>
            <a:pPr lvl="1"/>
            <a:r>
              <a:rPr lang="fr-FR" sz="2800" dirty="0"/>
              <a:t>	remédiation interne</a:t>
            </a:r>
            <a:endParaRPr lang="fr-BE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3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476813-4CEE-408B-852D-3E51E30B1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A23FA5-BC25-48C9-B63A-AAA4B7739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6781" r="4312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D3F17EF-22CF-43BA-8BFB-9775AB30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Nos objectifs</a:t>
            </a:r>
            <a:endParaRPr lang="fr-BE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DB4BD-0118-48BD-AA8A-D7C83B9D2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430" y="919779"/>
            <a:ext cx="4977905" cy="5017076"/>
          </a:xfrm>
        </p:spPr>
        <p:txBody>
          <a:bodyPr anchor="ctr">
            <a:normAutofit/>
          </a:bodyPr>
          <a:lstStyle/>
          <a:p>
            <a:r>
              <a:rPr lang="fr-FR" sz="1800" dirty="0">
                <a:solidFill>
                  <a:srgbClr val="FFFFFF"/>
                </a:solidFill>
              </a:rPr>
              <a:t>Une visite 360° du cadre de l’évaluation</a:t>
            </a:r>
          </a:p>
          <a:p>
            <a:r>
              <a:rPr lang="fr-FR" sz="1800" dirty="0">
                <a:solidFill>
                  <a:srgbClr val="FFFFFF"/>
                </a:solidFill>
              </a:rPr>
              <a:t>Une aide à l’identification de besoins pour améliorer ses pratiques d’évaluation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6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0"/>
            <a:ext cx="10895106" cy="1325563"/>
          </a:xfrm>
        </p:spPr>
        <p:txBody>
          <a:bodyPr>
            <a:normAutofit/>
          </a:bodyPr>
          <a:lstStyle/>
          <a:p>
            <a:r>
              <a:rPr lang="fr-FR" dirty="0"/>
              <a:t>Partie 3: L’évaluation, une pratique à outiller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327" y="1162270"/>
            <a:ext cx="11274612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2. L’après évaluation: Remédiation ou différenciation ?</a:t>
            </a:r>
          </a:p>
          <a:p>
            <a:pPr marL="0" indent="0">
              <a:buNone/>
            </a:pPr>
            <a:r>
              <a:rPr lang="fr-FR" dirty="0"/>
              <a:t>	- hétérogénéité </a:t>
            </a:r>
          </a:p>
          <a:p>
            <a:pPr marL="0" indent="0">
              <a:buNone/>
            </a:pPr>
            <a:r>
              <a:rPr lang="fr-FR" dirty="0"/>
              <a:t>	- apprentissage à l'auto-évaluation</a:t>
            </a:r>
          </a:p>
          <a:p>
            <a:pPr marL="0" indent="0">
              <a:buNone/>
            </a:pPr>
            <a:r>
              <a:rPr lang="fr-FR" dirty="0"/>
              <a:t>	- se donner des défis et favoriser ainsi la motivation et le 	 	dépassement</a:t>
            </a:r>
          </a:p>
          <a:p>
            <a:pPr marL="0" indent="0">
              <a:buNone/>
            </a:pPr>
            <a:r>
              <a:rPr lang="fr-FR" dirty="0"/>
              <a:t>	- mettre ses compétences au service du collectif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FD497E9-436F-4F95-84C7-492C64E2C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59504"/>
            <a:ext cx="3442447" cy="58207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9AC1EF0-716C-477D-9B40-86426F096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904" y="0"/>
            <a:ext cx="5309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E337F32-529A-4DA0-AE7E-A48DB9650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419" y="68263"/>
            <a:ext cx="5293161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22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F08145B-1F13-4B54-BE60-6469D6454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608647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1FF2B85-F1DD-418A-B580-13A78849D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411" y="68263"/>
            <a:ext cx="5377178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9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01E70A4-ED85-4D07-B333-5CC63FE72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5171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648AEC2-2B47-49FF-88BA-644BE6E56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711" y="333170"/>
            <a:ext cx="5688085" cy="65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7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D66675B-892A-4509-9E89-6B5B7126A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205" y="68263"/>
            <a:ext cx="542759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656155F6-648C-4489-A338-5E96F7BD0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fr-FR" dirty="0"/>
              <a:t> </a:t>
            </a:r>
            <a:endParaRPr lang="ru-RU" altLang="fr-FR" dirty="0"/>
          </a:p>
        </p:txBody>
      </p:sp>
      <p:pic>
        <p:nvPicPr>
          <p:cNvPr id="4" name="Image 3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2405EC7F-A5B3-4717-AFAE-63465ADB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43" y="0"/>
            <a:ext cx="5420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B68A965-CF9C-4454-9604-035808B45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018" y="68263"/>
            <a:ext cx="5309964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342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E3CBBC0-DE9B-4B8F-BCFA-15FCAD878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11" y="68263"/>
            <a:ext cx="11155977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44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PARTIE 1: (Re)posons le cadre – un décret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69840BA-909F-4569-8B5C-F69EB9FEB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" y="1602769"/>
            <a:ext cx="12085962" cy="4315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682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79513"/>
            <a:ext cx="10895106" cy="1325563"/>
          </a:xfrm>
        </p:spPr>
        <p:txBody>
          <a:bodyPr>
            <a:normAutofit/>
          </a:bodyPr>
          <a:lstStyle/>
          <a:p>
            <a:r>
              <a:rPr lang="fr-FR" dirty="0"/>
              <a:t>Partie 3: L’évaluation, une pratique à outiller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1331118"/>
            <a:ext cx="11274612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2. L’après évaluation: Remédiation ou différenciation ?</a:t>
            </a:r>
          </a:p>
          <a:p>
            <a:pPr marL="0" indent="0">
              <a:buNone/>
            </a:pPr>
            <a:r>
              <a:rPr lang="fr-FR" dirty="0"/>
              <a:t>	- hétérogénéité </a:t>
            </a:r>
          </a:p>
          <a:p>
            <a:pPr marL="0" indent="0">
              <a:buNone/>
            </a:pPr>
            <a:r>
              <a:rPr lang="fr-FR" dirty="0"/>
              <a:t>	- apprentissage à l'auto-évaluation</a:t>
            </a:r>
          </a:p>
          <a:p>
            <a:pPr marL="0" indent="0">
              <a:buNone/>
            </a:pPr>
            <a:r>
              <a:rPr lang="fr-FR" dirty="0"/>
              <a:t>	- se donner des défis: favoriser la motivation et le 	dépassement</a:t>
            </a:r>
          </a:p>
          <a:p>
            <a:pPr marL="0" indent="0">
              <a:buNone/>
            </a:pPr>
            <a:r>
              <a:rPr lang="fr-FR" dirty="0"/>
              <a:t>	- mettre ses compétences au service du collectif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Partie 3: L’évaluation, une pratique à outiller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2. L’après évaluation: remédiation, consolidation, dépassement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91CEADB-9C02-4B9E-9945-FE95A8217A92}"/>
              </a:ext>
            </a:extLst>
          </p:cNvPr>
          <p:cNvSpPr txBox="1"/>
          <p:nvPr/>
        </p:nvSpPr>
        <p:spPr>
          <a:xfrm>
            <a:off x="458694" y="2752849"/>
            <a:ext cx="81262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Quels critères et quels objectifs précis ?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grilles d'évaluation et échelles descriptives</a:t>
            </a:r>
            <a:endParaRPr lang="fr-B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93545DF-8505-42A1-A3E4-D1273C261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347" y="3275937"/>
            <a:ext cx="3140035" cy="27388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4F329D0-EE6D-49DB-8417-11F6745EF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6600">
            <a:off x="10239735" y="2837061"/>
            <a:ext cx="2987141" cy="334765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248DFD3-B70C-4F34-8E22-F451F8109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29381">
            <a:off x="4113206" y="4594815"/>
            <a:ext cx="3796144" cy="176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Partie 3: L’évaluation, une pratique à outiller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/>
              <a:t>Bibliographie:</a:t>
            </a:r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20881FE-2BE7-4204-BB52-D1D28A269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35" y="2579529"/>
            <a:ext cx="10198624" cy="344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1" name="Group 12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CC0C93-64E2-4CE5-B61D-27922590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0"/>
            <a:ext cx="5410200" cy="1997075"/>
          </a:xfrm>
        </p:spPr>
        <p:txBody>
          <a:bodyPr>
            <a:normAutofit/>
          </a:bodyPr>
          <a:lstStyle/>
          <a:p>
            <a:r>
              <a:rPr lang="fr-FR" sz="3600"/>
              <a:t>A vous de jouer: l’évaluation et vous</a:t>
            </a:r>
            <a:endParaRPr lang="fr-BE" sz="36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044519-E0D0-4C7B-9E45-663B645B9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804845"/>
            <a:ext cx="5410200" cy="2986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fr-FR" sz="1500" dirty="0"/>
              <a:t>Retrouver cette présentation sur un Padlet: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1500" dirty="0">
                <a:hlinkClick r:id="rId3"/>
              </a:rPr>
              <a:t>https://padlet.com/cpnadine_debruy/sainetbegge3mai2021</a:t>
            </a:r>
            <a:endParaRPr lang="fr-FR" sz="1500" dirty="0"/>
          </a:p>
          <a:p>
            <a:pPr>
              <a:lnSpc>
                <a:spcPct val="100000"/>
              </a:lnSpc>
              <a:buFontTx/>
              <a:buChar char="-"/>
            </a:pPr>
            <a:endParaRPr lang="fr-FR" sz="15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1500" dirty="0"/>
              <a:t>Compléter le Google Forms avant 12h : </a:t>
            </a:r>
            <a:r>
              <a:rPr lang="fr-FR" sz="1500" dirty="0">
                <a:hlinkClick r:id="rId4"/>
              </a:rPr>
              <a:t>https://docs.google.com/forms/d/e/1FAIpQLSeIqTYovHTXisK-yxqwgDAMEB7PFGkwrwxSt4YuDyVanh5_GA/viewform?usp=pp_url</a:t>
            </a:r>
            <a:endParaRPr lang="fr-FR" sz="1500" dirty="0"/>
          </a:p>
          <a:p>
            <a:pPr marL="0" indent="0">
              <a:lnSpc>
                <a:spcPct val="100000"/>
              </a:lnSpc>
              <a:buNone/>
            </a:pPr>
            <a:endParaRPr lang="fr-BE" sz="15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47C46A-55DD-452C-951D-8E2E24347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744" y="3842911"/>
            <a:ext cx="3294580" cy="19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3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70CCC791-94D7-4BB8-9EDF-423CEA1F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A457515-74A2-49DF-BFBF-3092AF885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31" r="-1" b="2807"/>
          <a:stretch/>
        </p:blipFill>
        <p:spPr>
          <a:xfrm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71CEB67-0EEA-4E91-A993-4A2A117D4767}"/>
              </a:ext>
            </a:extLst>
          </p:cNvPr>
          <p:cNvSpPr txBox="1"/>
          <p:nvPr/>
        </p:nvSpPr>
        <p:spPr>
          <a:xfrm>
            <a:off x="8679424" y="5922489"/>
            <a:ext cx="26276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BE" sz="700">
                <a:solidFill>
                  <a:srgbClr val="FFFFFF"/>
                </a:solidFill>
                <a:hlinkClick r:id="rId3" tooltip="http://fleneso.blogspot.com/2012_04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BE" sz="700">
                <a:solidFill>
                  <a:srgbClr val="FFFFFF"/>
                </a:solidFill>
              </a:rPr>
              <a:t> par Auteur inconnu est soumise à la licence </a:t>
            </a:r>
            <a:r>
              <a:rPr lang="fr-BE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fr-B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8EDD58E-40CD-4CA7-9711-CDB212A97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0745" y="2886433"/>
            <a:ext cx="2800350" cy="2390775"/>
          </a:xfrm>
          <a:prstGeom prst="rect">
            <a:avLst/>
          </a:prstGeom>
        </p:spPr>
      </p:pic>
      <p:pic>
        <p:nvPicPr>
          <p:cNvPr id="11" name="Image 10" descr="🏁 Drapeau à Damier Emoji">
            <a:extLst>
              <a:ext uri="{FF2B5EF4-FFF2-40B4-BE49-F238E27FC236}">
                <a16:creationId xmlns:a16="http://schemas.microsoft.com/office/drawing/2014/main" id="{79E5A5A4-CE48-43E3-A3E7-5782886BEC2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295">
            <a:off x="2441503" y="3019239"/>
            <a:ext cx="741739" cy="78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72E4350-6D9F-41C7-B3EF-5C59F75FF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069" y="2911052"/>
            <a:ext cx="1087819" cy="1308136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ED6CF242-3405-480F-9056-EC278FD3D338}"/>
              </a:ext>
            </a:extLst>
          </p:cNvPr>
          <p:cNvSpPr/>
          <p:nvPr/>
        </p:nvSpPr>
        <p:spPr>
          <a:xfrm>
            <a:off x="3436835" y="4081820"/>
            <a:ext cx="3482939" cy="1308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Evaluation formative: focalisation sur les progrès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CE090B-3161-4744-9CDD-6D3058443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0485" y="2909823"/>
            <a:ext cx="1148287" cy="12371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870C638-C648-4B76-B1F2-05CD81118633}"/>
              </a:ext>
            </a:extLst>
          </p:cNvPr>
          <p:cNvSpPr/>
          <p:nvPr/>
        </p:nvSpPr>
        <p:spPr>
          <a:xfrm>
            <a:off x="7055514" y="4346655"/>
            <a:ext cx="2349186" cy="647399"/>
          </a:xfrm>
          <a:prstGeom prst="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Evaluation de l’apprentissage</a:t>
            </a:r>
          </a:p>
        </p:txBody>
      </p:sp>
      <p:pic>
        <p:nvPicPr>
          <p:cNvPr id="4102" name="Picture 6" descr="Comment faire germer un pépin de poire">
            <a:extLst>
              <a:ext uri="{FF2B5EF4-FFF2-40B4-BE49-F238E27FC236}">
                <a16:creationId xmlns:a16="http://schemas.microsoft.com/office/drawing/2014/main" id="{65B287A9-7828-4E9D-BFFE-E2DF949C7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" y="467721"/>
            <a:ext cx="5422794" cy="151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èche : courbe vers la gauche 16">
            <a:extLst>
              <a:ext uri="{FF2B5EF4-FFF2-40B4-BE49-F238E27FC236}">
                <a16:creationId xmlns:a16="http://schemas.microsoft.com/office/drawing/2014/main" id="{8D65C781-FB12-408E-8AA3-45BBA0C21005}"/>
              </a:ext>
            </a:extLst>
          </p:cNvPr>
          <p:cNvSpPr/>
          <p:nvPr/>
        </p:nvSpPr>
        <p:spPr>
          <a:xfrm rot="18596681" flipV="1">
            <a:off x="7294879" y="95637"/>
            <a:ext cx="1527424" cy="2686018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29CEFB9-B656-446F-A386-84100A1A32EF}"/>
              </a:ext>
            </a:extLst>
          </p:cNvPr>
          <p:cNvSpPr txBox="1"/>
          <p:nvPr/>
        </p:nvSpPr>
        <p:spPr>
          <a:xfrm>
            <a:off x="764740" y="1986363"/>
            <a:ext cx="546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Mise en place d’un nouveau processus d’apprentissage</a:t>
            </a:r>
          </a:p>
        </p:txBody>
      </p:sp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8933D58D-A039-48AB-89FC-3AFC82AF94FE}"/>
              </a:ext>
            </a:extLst>
          </p:cNvPr>
          <p:cNvSpPr/>
          <p:nvPr/>
        </p:nvSpPr>
        <p:spPr>
          <a:xfrm rot="5400000">
            <a:off x="4755175" y="1072350"/>
            <a:ext cx="568962" cy="9077824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421C1EE-FEF1-4D57-95FB-CC08FA9B83AD}"/>
              </a:ext>
            </a:extLst>
          </p:cNvPr>
          <p:cNvSpPr txBox="1"/>
          <p:nvPr/>
        </p:nvSpPr>
        <p:spPr>
          <a:xfrm>
            <a:off x="1493520" y="5895741"/>
            <a:ext cx="724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temps d’apprentissage comprend aussi une, voire plusieurs, évaluation sommative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00A01DB-CBB7-43C9-A2D4-19F63E2D1DD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742" y="6176963"/>
            <a:ext cx="897080" cy="693376"/>
          </a:xfrm>
          <a:prstGeom prst="rect">
            <a:avLst/>
          </a:prstGeom>
        </p:spPr>
      </p:pic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8056B93E-4956-4001-B264-09D302A51C32}"/>
              </a:ext>
            </a:extLst>
          </p:cNvPr>
          <p:cNvSpPr/>
          <p:nvPr/>
        </p:nvSpPr>
        <p:spPr>
          <a:xfrm>
            <a:off x="9723120" y="3429000"/>
            <a:ext cx="1036320" cy="574040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Image 4116" descr="Diplômés 2016 : remise des diplômes le 25 novembre 2017 - Grenoble INP -  Génie industriel">
            <a:extLst>
              <a:ext uri="{FF2B5EF4-FFF2-40B4-BE49-F238E27FC236}">
                <a16:creationId xmlns:a16="http://schemas.microsoft.com/office/drawing/2014/main" id="{0DDEB3FD-04A9-48B0-AE35-0DA607053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874" y="3518257"/>
            <a:ext cx="1041400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0CF9EA-7939-4CCA-BC2F-5BB3F5137977}"/>
              </a:ext>
            </a:extLst>
          </p:cNvPr>
          <p:cNvSpPr/>
          <p:nvPr/>
        </p:nvSpPr>
        <p:spPr>
          <a:xfrm>
            <a:off x="10766471" y="4346655"/>
            <a:ext cx="1216206" cy="693376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600" dirty="0"/>
              <a:t>Evaluation Certificative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F6B5C32-887F-4706-AC68-6855A5D0536B}"/>
              </a:ext>
            </a:extLst>
          </p:cNvPr>
          <p:cNvSpPr/>
          <p:nvPr/>
        </p:nvSpPr>
        <p:spPr>
          <a:xfrm rot="1377190">
            <a:off x="5293673" y="1545371"/>
            <a:ext cx="3901469" cy="1024962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Recommencer un nouveau </a:t>
            </a:r>
            <a:br>
              <a:rPr lang="fr-FR" altLang="fr-FR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processus d’apprentissage</a:t>
            </a:r>
            <a:endParaRPr lang="fr-FR" altLang="fr-FR" dirty="0">
              <a:solidFill>
                <a:schemeClr val="accent4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78B7FE-CB20-4C98-BB6B-1A321976FEC5}"/>
              </a:ext>
            </a:extLst>
          </p:cNvPr>
          <p:cNvSpPr/>
          <p:nvPr/>
        </p:nvSpPr>
        <p:spPr>
          <a:xfrm>
            <a:off x="7062809" y="5109309"/>
            <a:ext cx="2349186" cy="280647"/>
          </a:xfrm>
          <a:prstGeom prst="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Evaluation de sommative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92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Compétences ou savoirs? Qu’est-ce qu’on évalue?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797BF13-05D4-41EF-AEC9-D3D3086E8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22" y="1949450"/>
            <a:ext cx="11606921" cy="29410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96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7CC9ED-57A2-429E-8FD9-D55F47275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EF0E40-AEB8-4DF7-A67A-7317B3BF9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813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230860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sz="3700" dirty="0">
                <a:solidFill>
                  <a:srgbClr val="FFFFFF"/>
                </a:solidFill>
              </a:rPr>
              <a:t>La nouvelle brochure </a:t>
            </a:r>
            <a:r>
              <a:rPr lang="fr-FR" sz="3700" err="1">
                <a:solidFill>
                  <a:srgbClr val="FFFFFF"/>
                </a:solidFill>
              </a:rPr>
              <a:t>FESeC</a:t>
            </a:r>
            <a:r>
              <a:rPr lang="fr-FR" sz="3700" dirty="0">
                <a:solidFill>
                  <a:srgbClr val="FFFFFF"/>
                </a:solidFill>
              </a:rPr>
              <a:t>: un nouvel outil pour mieux évaluer:</a:t>
            </a:r>
            <a:br>
              <a:rPr lang="fr-FR" sz="3700" dirty="0">
                <a:solidFill>
                  <a:srgbClr val="FFFFFF"/>
                </a:solidFill>
              </a:rPr>
            </a:br>
            <a:br>
              <a:rPr lang="fr-FR" sz="3700" dirty="0">
                <a:solidFill>
                  <a:srgbClr val="FFFFFF"/>
                </a:solidFill>
              </a:rPr>
            </a:br>
            <a:r>
              <a:rPr lang="fr-FR" sz="3700">
                <a:solidFill>
                  <a:srgbClr val="FFFFFF"/>
                </a:solidFill>
                <a:hlinkClick r:id="rId3"/>
              </a:rPr>
              <a:t>https://extranet.segec.be/gedsearch/document/23113</a:t>
            </a:r>
            <a:r>
              <a:rPr lang="fr-FR" sz="3700">
                <a:solidFill>
                  <a:srgbClr val="FFFFFF"/>
                </a:solidFill>
              </a:rPr>
              <a:t> </a:t>
            </a:r>
            <a:endParaRPr lang="fr-BE" sz="37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9400"/>
            <a:ext cx="4952681" cy="34609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1800">
              <a:solidFill>
                <a:srgbClr val="FFFFFF"/>
              </a:solidFill>
            </a:endParaRPr>
          </a:p>
          <a:p>
            <a:endParaRPr lang="fr-BE" sz="1800">
              <a:solidFill>
                <a:srgbClr val="FFFF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9BAE37-B96C-4F71-BC0F-C5F3C7DFD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586E638-2324-405E-9DF6-E3DDA81B8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54E671-967A-4B9A-8F60-B0834D07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193B9952-5B46-4F84-9A94-0CBCD68732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39" y="363458"/>
            <a:ext cx="4337258" cy="61521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2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0ABFF7-3293-4EAC-9426-EBDCAA34D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5080"/>
            <a:ext cx="3464215" cy="4598234"/>
            <a:chOff x="8059620" y="41922"/>
            <a:chExt cx="3997615" cy="68160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B475375-4F9B-4D93-8769-B42BB7F44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074A43D-E1B2-4563-8D84-A962E8AB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anchor="ctr"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Partie 2: L’évaluation, une démarche à maitriser 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716366"/>
            <a:ext cx="5408706" cy="5396722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fr-FR" sz="2000" b="1" dirty="0"/>
              <a:t>Les fonctions de l’évaluation</a:t>
            </a:r>
          </a:p>
          <a:p>
            <a:pPr marL="971550" lvl="1" indent="-514350">
              <a:buAutoNum type="arabicPeriod"/>
            </a:pPr>
            <a:r>
              <a:rPr lang="fr-FR" sz="1800" dirty="0"/>
              <a:t>Faciliter les apprentissages</a:t>
            </a:r>
          </a:p>
          <a:p>
            <a:pPr marL="971550" lvl="1" indent="-514350">
              <a:buAutoNum type="arabicPeriod"/>
            </a:pPr>
            <a:r>
              <a:rPr lang="fr-FR" sz="1800" dirty="0"/>
              <a:t>Vérifier la maitrise d’un savoir ou d’une compétence</a:t>
            </a:r>
          </a:p>
          <a:p>
            <a:pPr marL="971550" lvl="1" indent="-514350">
              <a:buAutoNum type="arabicPeriod"/>
            </a:pPr>
            <a:r>
              <a:rPr lang="fr-FR" sz="1800" dirty="0"/>
              <a:t>Classer</a:t>
            </a:r>
          </a:p>
          <a:p>
            <a:pPr marL="971550" lvl="1" indent="-514350">
              <a:buAutoNum type="arabicPeriod"/>
            </a:pPr>
            <a:r>
              <a:rPr lang="fr-FR" sz="1800" dirty="0"/>
              <a:t>Apprécier un écart à une cible</a:t>
            </a:r>
          </a:p>
          <a:p>
            <a:pPr marL="971550" lvl="1" indent="-514350">
              <a:buAutoNum type="arabicPeriod"/>
            </a:pPr>
            <a:r>
              <a:rPr lang="fr-FR" sz="1800" dirty="0"/>
              <a:t>Effectuer un repérage (force/faiblesse)</a:t>
            </a:r>
          </a:p>
          <a:p>
            <a:pPr marL="971550" lvl="1" indent="-514350">
              <a:buAutoNum type="arabicPeriod"/>
            </a:pPr>
            <a:r>
              <a:rPr lang="fr-FR" sz="1800" dirty="0"/>
              <a:t>Faciliter, chez l'enseignant, une réflexivité de ses pratiques et de là une régulation de ses pratiques </a:t>
            </a:r>
          </a:p>
          <a:p>
            <a:pPr marL="457200" lvl="1" indent="0">
              <a:buNone/>
            </a:pPr>
            <a:endParaRPr lang="fr-FR" sz="1800" dirty="0"/>
          </a:p>
          <a:p>
            <a:endParaRPr lang="fr-BE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570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7CC9ED-57A2-429E-8FD9-D55F47275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EF0E40-AEB8-4DF7-A67A-7317B3BF9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813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2BE45F-7859-4741-A6D7-64091687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2308608"/>
          </a:xfrm>
        </p:spPr>
        <p:txBody>
          <a:bodyPr>
            <a:normAutofit/>
          </a:bodyPr>
          <a:lstStyle/>
          <a:p>
            <a:r>
              <a:rPr lang="fr-FR" sz="4100">
                <a:solidFill>
                  <a:srgbClr val="FFFFFF"/>
                </a:solidFill>
              </a:rPr>
              <a:t>Partie 2: L’évaluation, une démarche à maitriser</a:t>
            </a:r>
            <a:endParaRPr lang="fr-BE" sz="410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AAE5E-948C-43DB-892A-6A695408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9400"/>
            <a:ext cx="4952681" cy="34609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fr-BE" sz="1800" dirty="0">
              <a:solidFill>
                <a:srgbClr val="FFFFFF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9BAE37-B96C-4F71-BC0F-C5F3C7DFD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586E638-2324-405E-9DF6-E3DDA81B8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954E671-967A-4B9A-8F60-B0834D07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2F2F2369-BBA5-4AAD-9867-08FE055A3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312" y="5770880"/>
            <a:ext cx="1208976" cy="93928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0A5CFA1-7BC0-40D7-851F-08C726B736B5}"/>
              </a:ext>
            </a:extLst>
          </p:cNvPr>
          <p:cNvSpPr txBox="1"/>
          <p:nvPr/>
        </p:nvSpPr>
        <p:spPr>
          <a:xfrm>
            <a:off x="6691537" y="386937"/>
            <a:ext cx="60574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BE" sz="2000" b="1" dirty="0"/>
              <a:t>2. Les finalités de l’évaluation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B673541-C2E0-4E3D-9F70-31FB60A30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659" y="1001595"/>
            <a:ext cx="4457447" cy="5469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5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appledVTI">
  <a:themeElements>
    <a:clrScheme name="AnalogousFromLightSeedRightStep">
      <a:dk1>
        <a:srgbClr val="000000"/>
      </a:dk1>
      <a:lt1>
        <a:srgbClr val="FFFFFF"/>
      </a:lt1>
      <a:dk2>
        <a:srgbClr val="242A41"/>
      </a:dk2>
      <a:lt2>
        <a:srgbClr val="E2E8E7"/>
      </a:lt2>
      <a:accent1>
        <a:srgbClr val="DD7F91"/>
      </a:accent1>
      <a:accent2>
        <a:srgbClr val="D67D63"/>
      </a:accent2>
      <a:accent3>
        <a:srgbClr val="C59D54"/>
      </a:accent3>
      <a:accent4>
        <a:srgbClr val="A2A84E"/>
      </a:accent4>
      <a:accent5>
        <a:srgbClr val="8AAD64"/>
      </a:accent5>
      <a:accent6>
        <a:srgbClr val="5FB755"/>
      </a:accent6>
      <a:hlink>
        <a:srgbClr val="568E84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1_Thème Office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unkyShapesDarkVTI">
  <a:themeElements>
    <a:clrScheme name="AnalogousFromRegularSeedLeftStep">
      <a:dk1>
        <a:srgbClr val="000000"/>
      </a:dk1>
      <a:lt1>
        <a:srgbClr val="FFFFFF"/>
      </a:lt1>
      <a:dk2>
        <a:srgbClr val="301D1B"/>
      </a:dk2>
      <a:lt2>
        <a:srgbClr val="F0F2F3"/>
      </a:lt2>
      <a:accent1>
        <a:srgbClr val="E78929"/>
      </a:accent1>
      <a:accent2>
        <a:srgbClr val="D52817"/>
      </a:accent2>
      <a:accent3>
        <a:srgbClr val="E72967"/>
      </a:accent3>
      <a:accent4>
        <a:srgbClr val="D517A4"/>
      </a:accent4>
      <a:accent5>
        <a:srgbClr val="C929E7"/>
      </a:accent5>
      <a:accent6>
        <a:srgbClr val="6919D5"/>
      </a:accent6>
      <a:hlink>
        <a:srgbClr val="3F7EBF"/>
      </a:hlink>
      <a:folHlink>
        <a:srgbClr val="7F7F7F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48561bb-bcba-408a-8137-b739ea1c5ab1">
      <UserInfo>
        <DisplayName>Dewez Frédéric</DisplayName>
        <AccountId>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DBF3DFEB08544DB27D997ECF65568D" ma:contentTypeVersion="9" ma:contentTypeDescription="Crée un document." ma:contentTypeScope="" ma:versionID="45dfcc7ce968b89f35c2923476e603bc">
  <xsd:schema xmlns:xsd="http://www.w3.org/2001/XMLSchema" xmlns:xs="http://www.w3.org/2001/XMLSchema" xmlns:p="http://schemas.microsoft.com/office/2006/metadata/properties" xmlns:ns2="75c3bbae-12ff-4745-8ef8-450dea844f57" xmlns:ns3="448561bb-bcba-408a-8137-b739ea1c5ab1" targetNamespace="http://schemas.microsoft.com/office/2006/metadata/properties" ma:root="true" ma:fieldsID="d3f2b1a406166531a45fd883385504e0" ns2:_="" ns3:_="">
    <xsd:import namespace="75c3bbae-12ff-4745-8ef8-450dea844f57"/>
    <xsd:import namespace="448561bb-bcba-408a-8137-b739ea1c5a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3bbae-12ff-4745-8ef8-450dea844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561bb-bcba-408a-8137-b739ea1c5ab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0BA699-D919-4274-A6FD-5A4D9CF7EA31}">
  <ds:schemaRefs>
    <ds:schemaRef ds:uri="http://schemas.openxmlformats.org/package/2006/metadata/core-properties"/>
    <ds:schemaRef ds:uri="http://purl.org/dc/dcmitype/"/>
    <ds:schemaRef ds:uri="75c3bbae-12ff-4745-8ef8-450dea844f57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448561bb-bcba-408a-8137-b739ea1c5ab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21ADD5A-0C76-40E0-9AEA-86E47AF146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699E0C-A397-42BC-B8FD-51A8309704BB}">
  <ds:schemaRefs>
    <ds:schemaRef ds:uri="448561bb-bcba-408a-8137-b739ea1c5ab1"/>
    <ds:schemaRef ds:uri="75c3bbae-12ff-4745-8ef8-450dea844f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1575</Words>
  <Application>Microsoft Office PowerPoint</Application>
  <PresentationFormat>Grand écran</PresentationFormat>
  <Paragraphs>182</Paragraphs>
  <Slides>44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44</vt:i4>
      </vt:variant>
    </vt:vector>
  </HeadingPairs>
  <TitlesOfParts>
    <vt:vector size="57" baseType="lpstr">
      <vt:lpstr>Arial</vt:lpstr>
      <vt:lpstr>Avenir Next LT Pro</vt:lpstr>
      <vt:lpstr>AvenirNext LT Pro Medium</vt:lpstr>
      <vt:lpstr>Calibri</vt:lpstr>
      <vt:lpstr>Calibri Light</vt:lpstr>
      <vt:lpstr>Calibri-Bold</vt:lpstr>
      <vt:lpstr>Calibri-Light</vt:lpstr>
      <vt:lpstr>Sabon Next LT</vt:lpstr>
      <vt:lpstr>Source Sans Pro</vt:lpstr>
      <vt:lpstr>Wingdings</vt:lpstr>
      <vt:lpstr>DappledVTI</vt:lpstr>
      <vt:lpstr>1_Thème Office</vt:lpstr>
      <vt:lpstr>FunkyShapesDarkVTI</vt:lpstr>
      <vt:lpstr>Lorsque l’on parle d’évaluation…  </vt:lpstr>
      <vt:lpstr>Au menu aujourd’hui:</vt:lpstr>
      <vt:lpstr>Nos objectifs</vt:lpstr>
      <vt:lpstr>PARTIE 1: (Re)posons le cadre – un décret</vt:lpstr>
      <vt:lpstr>Présentation PowerPoint</vt:lpstr>
      <vt:lpstr>Compétences ou savoirs? Qu’est-ce qu’on évalue?</vt:lpstr>
      <vt:lpstr>La nouvelle brochure FESeC: un nouvel outil pour mieux évaluer:  https://extranet.segec.be/gedsearch/document/23113 </vt:lpstr>
      <vt:lpstr>Partie 2: L’évaluation, une démarche à maitriser </vt:lpstr>
      <vt:lpstr>Partie 2: L’évaluation, une démarche à maitriser</vt:lpstr>
      <vt:lpstr>Présentation PowerPoint</vt:lpstr>
      <vt:lpstr>Partie 2: L’évaluation, une démarche à maitriser</vt:lpstr>
      <vt:lpstr>Partie 2: L’évaluation, une démarche à maitriser</vt:lpstr>
      <vt:lpstr>Présentation PowerPoint</vt:lpstr>
      <vt:lpstr>Il n’y a pas un, mais plusieurs « cerveaux émotionnels »</vt:lpstr>
      <vt:lpstr>Présentation PowerPoint</vt:lpstr>
      <vt:lpstr>Partie 2: L’évaluation, une démarche à maitriser</vt:lpstr>
      <vt:lpstr>Partie 2: L’évaluation, une démarche à maitriser</vt:lpstr>
      <vt:lpstr>Partie 2: L’évaluation, une démarche à maitriser</vt:lpstr>
      <vt:lpstr>Partie 2: L’évaluation, une démarche à maitriser</vt:lpstr>
      <vt:lpstr>Partie 2: L’évaluation, une démarche à maitriser</vt:lpstr>
      <vt:lpstr>Partie 2: L’évaluation, une démarche à maitriser</vt:lpstr>
      <vt:lpstr>Partie 2: L’évaluation, une démarche à maitriser</vt:lpstr>
      <vt:lpstr>Partie 2: L’évaluation, une démarche à maitriser</vt:lpstr>
      <vt:lpstr>Partie 2: L’évaluation, une démarche à maitriser</vt:lpstr>
      <vt:lpstr>Partie 2: L’évaluation, une démarche à maitriser</vt:lpstr>
      <vt:lpstr>Partie 2: L’évaluation, une démarche à maitriser</vt:lpstr>
      <vt:lpstr>Partie 2: L’évaluation, une démarche à maitriser</vt:lpstr>
      <vt:lpstr>Partie 3: L’évaluation, une pratique à outiller</vt:lpstr>
      <vt:lpstr>Partie 3: L’évaluation, une pratique à outiller</vt:lpstr>
      <vt:lpstr>Partie 3: L’évaluation, une pratique à outiller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Partie 3: L’évaluation, une pratique à outiller</vt:lpstr>
      <vt:lpstr>Partie 3: L’évaluation, une pratique à outiller</vt:lpstr>
      <vt:lpstr>Partie 3: L’évaluation, une pratique à outiller</vt:lpstr>
      <vt:lpstr>A vous de jouer: l’évaluation et vous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Lorsque l’on parle d’évaluation…  Le cadre revisité</dc:title>
  <dc:creator>Nadine De Bruyne</dc:creator>
  <cp:lastModifiedBy>Dewez Frédéric</cp:lastModifiedBy>
  <cp:revision>5</cp:revision>
  <dcterms:created xsi:type="dcterms:W3CDTF">2021-04-28T13:04:16Z</dcterms:created>
  <dcterms:modified xsi:type="dcterms:W3CDTF">2022-02-18T14:11:09Z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0x010100B6DBF3DFEB08544DB27D997ECF65568D</vt:lpwstr>
  </property>
  <property fmtid="{D5CDD505-2E9C-101B-9397-08002B2CF9AE}" pid="3" name="ArticulateGUID">
    <vt:lpwstr>A429315B-91FC-4C42-A556-90A33E858EDB</vt:lpwstr>
  </property>
  <property fmtid="{D5CDD505-2E9C-101B-9397-08002B2CF9AE}" pid="4" name="ArticulatePath">
    <vt:lpwstr>https://segec-my.sharepoint.com/personal/frederic_dewez_segec_be/Documents/Service Pédagogique/PAP 2021-2024/présentation de la note</vt:lpwstr>
  </property>
</Properties>
</file>