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5" r:id="rId6"/>
    <p:sldId id="259" r:id="rId7"/>
    <p:sldId id="261" r:id="rId8"/>
    <p:sldId id="262" r:id="rId9"/>
    <p:sldId id="264" r:id="rId10"/>
    <p:sldId id="268" r:id="rId11"/>
    <p:sldId id="269" r:id="rId12"/>
    <p:sldId id="267" r:id="rId13"/>
    <p:sldId id="266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68" d="100"/>
          <a:sy n="68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86400"/>
            <a:ext cx="6400800" cy="762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08DEDD2-3D23-47ED-A1AE-71AFD8E51B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E587A-A4E9-46D8-AC73-1FC915A7E2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9900" y="609600"/>
            <a:ext cx="16383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5000" y="609600"/>
            <a:ext cx="47625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36848-D372-4F46-A091-C2C40CE4C0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3B088-79BF-4DF0-B2E7-5A3FEE6E2A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E744F-3B43-483A-9852-A4AD6490C4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05000" y="1981200"/>
            <a:ext cx="3200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200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C1CEF-58D9-4569-9FC5-8D4D6359DD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70B38-C3C9-4693-B931-97BEE8E490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07C4C-650E-43F3-B592-4171BCB0E9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2B5DD-2F93-4F38-9429-097E7B5424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EB06D-5BC5-4E1B-95CB-C0C8FF74D7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694D5-5200-4E01-9EF0-4F05651D98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609600"/>
            <a:ext cx="655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55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7BD6077-259D-4CCD-9AF6-3F251DC957D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4572000"/>
            <a:ext cx="8858280" cy="2000272"/>
          </a:xfrm>
        </p:spPr>
        <p:txBody>
          <a:bodyPr/>
          <a:lstStyle/>
          <a:p>
            <a:r>
              <a:rPr lang="ru-RU" sz="3600" b="1" dirty="0" smtClean="0"/>
              <a:t>Развитие мотивации учащихся к познанию и творчеству на занятиях эстетического цикла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 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Мотивация к творческой деятельности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785926"/>
            <a:ext cx="7358114" cy="471490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Под мотивацией подразумевается готовность человека к осуществлению творческой деятельности, скорость, с которой он включается в данный процесс, эффективность выполнения творческих заданий, стремление к личностному совершенствованию в творческом процессе.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285728"/>
            <a:ext cx="7215238" cy="635798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Для п</a:t>
            </a:r>
            <a:r>
              <a:rPr lang="ru-RU" b="1" dirty="0" smtClean="0"/>
              <a:t>овышения  мотивации к творческой  деятельности</a:t>
            </a:r>
            <a:r>
              <a:rPr lang="ru-RU" dirty="0" smtClean="0"/>
              <a:t>  на занятиях эстетического цикла, следует организовывать таким образом, чтобы дети, с одной стороны, имели возможность многое делать сами, с другой стороны – могли самостоятельно логически выстраивать свою мысль (в слове, изображении, звуке), быть раскованными в творчестве, не бояться нового, неожиданного.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428604"/>
            <a:ext cx="7500990" cy="3786214"/>
          </a:xfrm>
        </p:spPr>
        <p:txBody>
          <a:bodyPr/>
          <a:lstStyle/>
          <a:p>
            <a:pPr algn="l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           </a:t>
            </a:r>
            <a:r>
              <a:rPr lang="ru-RU" sz="2800" b="1" dirty="0" smtClean="0">
                <a:solidFill>
                  <a:srgbClr val="C00000"/>
                </a:solidFill>
              </a:rPr>
              <a:t>Памятка учителю </a:t>
            </a: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>- Начни </a:t>
            </a:r>
            <a:r>
              <a:rPr lang="ru-RU" sz="2800" b="1" dirty="0" smtClean="0"/>
              <a:t>уроки со звонком</a:t>
            </a: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>- Радуйся </a:t>
            </a:r>
            <a:r>
              <a:rPr lang="ru-RU" sz="2800" b="1" dirty="0" smtClean="0"/>
              <a:t>встрече с учеником</a:t>
            </a: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>- Организуй </a:t>
            </a:r>
            <a:r>
              <a:rPr lang="ru-RU" sz="2800" b="1" dirty="0" smtClean="0"/>
              <a:t>погружение в свой урок</a:t>
            </a: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>- Четко </a:t>
            </a:r>
            <a:r>
              <a:rPr lang="ru-RU" sz="2800" b="1" dirty="0" smtClean="0"/>
              <a:t>ставь цель, определяй план урока, продумывай домашнее задание</a:t>
            </a: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>-Снимай </a:t>
            </a:r>
            <a:r>
              <a:rPr lang="ru-RU" sz="2800" b="1" dirty="0" smtClean="0"/>
              <a:t>трудности и предотвращай ошибки</a:t>
            </a:r>
            <a:br>
              <a:rPr lang="ru-RU" sz="2800" b="1" dirty="0" smtClean="0"/>
            </a:br>
            <a:r>
              <a:rPr lang="ru-RU" sz="2800" b="1" dirty="0" smtClean="0"/>
              <a:t>слушай внимательно ответы, не перебивай</a:t>
            </a: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>-Люби </a:t>
            </a:r>
            <a:r>
              <a:rPr lang="ru-RU" sz="2800" b="1" dirty="0" smtClean="0"/>
              <a:t>детей и себя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 </a:t>
            </a:r>
            <a:endParaRPr lang="ru-RU" sz="2800" dirty="0"/>
          </a:p>
        </p:txBody>
      </p:sp>
      <p:pic>
        <p:nvPicPr>
          <p:cNvPr id="6" name="Содержимое 5" descr="images (1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3438" y="3429000"/>
            <a:ext cx="3929090" cy="3214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05000" y="214290"/>
            <a:ext cx="6553200" cy="164307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Общая рефлексия состоявшегося взаимодействия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«Рефлексивный ринг»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571604" y="1571612"/>
            <a:ext cx="4000528" cy="528638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3200" b="1" dirty="0" smtClean="0"/>
              <a:t>Ваше эмоциональное состояние</a:t>
            </a:r>
          </a:p>
          <a:p>
            <a:pPr marL="514350" indent="-514350">
              <a:buAutoNum type="arabicPeriod"/>
            </a:pPr>
            <a:r>
              <a:rPr lang="ru-RU" sz="3200" b="1" dirty="0" smtClean="0"/>
              <a:t>Мотивы Вашей деятельности</a:t>
            </a:r>
          </a:p>
          <a:p>
            <a:pPr marL="514350" indent="-514350">
              <a:buAutoNum type="arabicPeriod"/>
            </a:pPr>
            <a:r>
              <a:rPr lang="ru-RU" sz="3200" b="1" dirty="0" smtClean="0"/>
              <a:t>Что лучше </a:t>
            </a:r>
            <a:r>
              <a:rPr lang="ru-RU" sz="3200" b="1" dirty="0" smtClean="0"/>
              <a:t>вс</a:t>
            </a:r>
            <a:r>
              <a:rPr lang="ru-RU" sz="3200" b="1" dirty="0" smtClean="0"/>
              <a:t>е</a:t>
            </a:r>
            <a:r>
              <a:rPr lang="ru-RU" sz="3200" b="1" dirty="0" smtClean="0"/>
              <a:t>го </a:t>
            </a:r>
            <a:r>
              <a:rPr lang="ru-RU" sz="3200" b="1" dirty="0" smtClean="0"/>
              <a:t>Вам удалось сделать во время занятия?</a:t>
            </a:r>
          </a:p>
          <a:p>
            <a:endParaRPr lang="ru-RU" dirty="0"/>
          </a:p>
        </p:txBody>
      </p:sp>
      <p:pic>
        <p:nvPicPr>
          <p:cNvPr id="9" name="Содержимое 8" descr="загруженное (13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86380" y="2357430"/>
            <a:ext cx="3429024" cy="32861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04" y="0"/>
            <a:ext cx="7572396" cy="7286652"/>
          </a:xfrm>
        </p:spPr>
        <p:txBody>
          <a:bodyPr/>
          <a:lstStyle/>
          <a:p>
            <a:pPr algn="l"/>
            <a:r>
              <a:rPr lang="ru-RU" sz="3200" b="1" dirty="0" err="1" smtClean="0">
                <a:solidFill>
                  <a:srgbClr val="C00000"/>
                </a:solidFill>
              </a:rPr>
              <a:t>Моти́в</a:t>
            </a:r>
            <a:r>
              <a:rPr lang="ru-RU" sz="3200" dirty="0" smtClean="0">
                <a:solidFill>
                  <a:srgbClr val="C00000"/>
                </a:solidFill>
              </a:rPr>
              <a:t> </a:t>
            </a:r>
            <a:r>
              <a:rPr lang="ru-RU" sz="3200" dirty="0" smtClean="0"/>
              <a:t>(от лат.  </a:t>
            </a:r>
            <a:r>
              <a:rPr lang="ru-RU" sz="3200" i="1" dirty="0" err="1" smtClean="0"/>
              <a:t>moveo</a:t>
            </a:r>
            <a:r>
              <a:rPr lang="ru-RU" sz="3200" dirty="0" smtClean="0"/>
              <a:t> — «двигаю»)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    </a:t>
            </a:r>
            <a:r>
              <a:rPr lang="ru-RU" sz="3200" b="1" dirty="0" smtClean="0">
                <a:solidFill>
                  <a:srgbClr val="C00000"/>
                </a:solidFill>
              </a:rPr>
              <a:t>Мотив (психология) </a:t>
            </a:r>
            <a:r>
              <a:rPr lang="ru-RU" sz="3200" dirty="0" smtClean="0">
                <a:solidFill>
                  <a:srgbClr val="C00000"/>
                </a:solidFill>
              </a:rPr>
              <a:t>- </a:t>
            </a:r>
            <a:r>
              <a:rPr lang="ru-RU" sz="3200" b="1" dirty="0" smtClean="0"/>
              <a:t>динамический процесс физиологического и психологического плана, управляющий поведением человека, определяющий его направленность, организованность, активность и устойчивость. </a:t>
            </a:r>
            <a:br>
              <a:rPr lang="ru-RU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    </a:t>
            </a:r>
            <a:r>
              <a:rPr lang="ru-RU" sz="3200" b="1" dirty="0" smtClean="0">
                <a:solidFill>
                  <a:srgbClr val="C00000"/>
                </a:solidFill>
              </a:rPr>
              <a:t>Мотивация </a:t>
            </a:r>
            <a:r>
              <a:rPr lang="ru-RU" sz="3200" dirty="0" smtClean="0"/>
              <a:t>– </a:t>
            </a:r>
            <a:r>
              <a:rPr lang="ru-RU" sz="3200" b="1" dirty="0" smtClean="0"/>
              <a:t>побуждение, вызывающее активность и определяющее его направленность.</a:t>
            </a:r>
            <a:br>
              <a:rPr lang="ru-RU" sz="3200" b="1" dirty="0" smtClean="0"/>
            </a:b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643042" y="142852"/>
            <a:ext cx="5000660" cy="5953148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  <a:cs typeface="Aharoni" pitchFamily="2" charset="-79"/>
              </a:rPr>
              <a:t>    Мотивация</a:t>
            </a:r>
            <a:r>
              <a:rPr lang="ru-RU" sz="3200" b="1" dirty="0" smtClean="0">
                <a:cs typeface="Aharoni" pitchFamily="2" charset="-79"/>
              </a:rPr>
              <a:t> – это человеческое стремление…проявить себя в том, к чему он чувствует себя потенциально способным.</a:t>
            </a:r>
          </a:p>
          <a:p>
            <a:pPr>
              <a:buNone/>
            </a:pPr>
            <a:r>
              <a:rPr lang="ru-RU" sz="3200" b="1" dirty="0" smtClean="0">
                <a:cs typeface="Aharoni" pitchFamily="2" charset="-79"/>
              </a:rPr>
              <a:t>      (А. </a:t>
            </a:r>
            <a:r>
              <a:rPr lang="ru-RU" sz="3200" b="1" dirty="0" err="1" smtClean="0">
                <a:cs typeface="Aharoni" pitchFamily="2" charset="-79"/>
              </a:rPr>
              <a:t>Маслоу</a:t>
            </a:r>
            <a:r>
              <a:rPr lang="ru-RU" sz="3200" b="1" dirty="0" smtClean="0">
                <a:cs typeface="Aharoni" pitchFamily="2" charset="-79"/>
              </a:rPr>
              <a:t>)</a:t>
            </a:r>
          </a:p>
          <a:p>
            <a:endParaRPr lang="ru-RU" dirty="0"/>
          </a:p>
        </p:txBody>
      </p:sp>
      <p:pic>
        <p:nvPicPr>
          <p:cNvPr id="9" name="Содержимое 8" descr="загруженное (4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2" y="3714752"/>
            <a:ext cx="3714775" cy="2857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9258336" cy="1071546"/>
          </a:xfrm>
        </p:spPr>
        <p:txBody>
          <a:bodyPr/>
          <a:lstStyle/>
          <a:p>
            <a:r>
              <a:rPr lang="ru-RU" sz="2800" b="1" dirty="0" smtClean="0"/>
              <a:t>Мотивация ответственна за активную познавательность ребенка в </a:t>
            </a:r>
            <a:br>
              <a:rPr lang="ru-RU" sz="2800" b="1" dirty="0" smtClean="0"/>
            </a:br>
            <a:r>
              <a:rPr lang="ru-RU" sz="2800" b="1" dirty="0" smtClean="0"/>
              <a:t>обучении и личностном развитии</a:t>
            </a:r>
            <a:endParaRPr lang="ru-RU" sz="2800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0" y="1214422"/>
            <a:ext cx="4572000" cy="92869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Внешние мотивы в обучении</a:t>
            </a:r>
          </a:p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57200" y="1714488"/>
            <a:ext cx="4471990" cy="5143511"/>
          </a:xfrm>
        </p:spPr>
        <p:txBody>
          <a:bodyPr/>
          <a:lstStyle/>
          <a:p>
            <a:r>
              <a:rPr lang="ru-RU" b="1" dirty="0" smtClean="0"/>
              <a:t>ОТМЕТКИ;</a:t>
            </a:r>
          </a:p>
          <a:p>
            <a:r>
              <a:rPr lang="ru-RU" b="1" dirty="0" smtClean="0"/>
              <a:t>ВЫНУЖДЕННЫЙ ДОЛГ;</a:t>
            </a:r>
          </a:p>
          <a:p>
            <a:r>
              <a:rPr lang="ru-RU" b="1" dirty="0" smtClean="0"/>
              <a:t>УЧЕБА РАДИ ПРЕСТИЖА, ЛИДЕРСТВА, МАТЕРИАЛЬНОГО ВОЗНАГРАЖДЕНИЯ;</a:t>
            </a:r>
          </a:p>
          <a:p>
            <a:r>
              <a:rPr lang="ru-RU" b="1" dirty="0" smtClean="0"/>
              <a:t>ИЗБЕГАНИЕ НАКАЗАНИЯ</a:t>
            </a:r>
          </a:p>
          <a:p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5214942" y="1285860"/>
            <a:ext cx="3929058" cy="92869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Внутренние мотивы </a:t>
            </a:r>
          </a:p>
          <a:p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714876" y="1785926"/>
            <a:ext cx="4429124" cy="4786346"/>
          </a:xfrm>
        </p:spPr>
        <p:txBody>
          <a:bodyPr/>
          <a:lstStyle/>
          <a:p>
            <a:r>
              <a:rPr lang="ru-RU" b="1" dirty="0" smtClean="0"/>
              <a:t>УДОВЛЕТВОРЕНИЯ ОТ САМОЙ ДЕЯТЕЛЬНОСТИ</a:t>
            </a:r>
          </a:p>
          <a:p>
            <a:r>
              <a:rPr lang="ru-RU" b="1" dirty="0" smtClean="0"/>
              <a:t>ПРЯМОЙ РЕЗУЛЬТАТ ДЕЯТЕЛЬНОСТИ</a:t>
            </a:r>
          </a:p>
          <a:p>
            <a:r>
              <a:rPr lang="ru-RU" b="1" dirty="0" smtClean="0"/>
              <a:t>СТРЕМЛЕНИЕ К УСПЕХУ</a:t>
            </a:r>
          </a:p>
          <a:p>
            <a:r>
              <a:rPr lang="ru-RU" b="1" dirty="0" smtClean="0"/>
              <a:t>ПОНИМАНИЕ НЕОБХОДИМОСТИ ДЛЯ ЖИЗНИ</a:t>
            </a:r>
          </a:p>
          <a:p>
            <a:r>
              <a:rPr lang="ru-RU" b="1" dirty="0" smtClean="0"/>
              <a:t>УЧЕНИЕ КАК ВОЗМОЖНОСТЬ ОБЩЕНИЯ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05000" y="0"/>
            <a:ext cx="6553200" cy="100010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«</a:t>
            </a:r>
            <a:r>
              <a:rPr lang="ru-RU" sz="4000" b="1" dirty="0" err="1" smtClean="0">
                <a:solidFill>
                  <a:srgbClr val="C00000"/>
                </a:solidFill>
              </a:rPr>
              <a:t>Метаплан</a:t>
            </a:r>
            <a:r>
              <a:rPr lang="ru-RU" sz="4000" b="1" dirty="0" smtClean="0">
                <a:solidFill>
                  <a:srgbClr val="C00000"/>
                </a:solidFill>
              </a:rPr>
              <a:t>»</a:t>
            </a:r>
            <a:endParaRPr lang="ru-RU" sz="40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714480" y="1071546"/>
            <a:ext cx="6929486" cy="5500726"/>
          </a:xfrm>
        </p:spPr>
        <p:txBody>
          <a:bodyPr/>
          <a:lstStyle/>
          <a:p>
            <a:r>
              <a:rPr lang="ru-RU" b="1" dirty="0" smtClean="0"/>
              <a:t>План – намеченный на определенный срок порядок работы</a:t>
            </a:r>
          </a:p>
          <a:p>
            <a:r>
              <a:rPr lang="ru-RU" b="1" dirty="0" smtClean="0"/>
              <a:t>«Мета» - промежуточность следования за чем-либо, переход к чему-либо другому.</a:t>
            </a:r>
          </a:p>
          <a:p>
            <a:r>
              <a:rPr lang="ru-RU" b="1" dirty="0" err="1" smtClean="0"/>
              <a:t>Метаплан</a:t>
            </a:r>
            <a:r>
              <a:rPr lang="ru-RU" b="1" dirty="0" smtClean="0"/>
              <a:t> – некий стратегический порядок работы, включающий ряд тактических порядков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28596" y="1000108"/>
            <a:ext cx="871540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514350" indent="-514350">
              <a:buAutoNum type="arabicPeriod"/>
            </a:pPr>
            <a:r>
              <a:rPr lang="ru-RU" sz="3200" b="1" dirty="0" smtClean="0"/>
              <a:t>Каковы, на Ваш взгляд, причины мотивационного кризиса учащихся?</a:t>
            </a:r>
          </a:p>
          <a:p>
            <a:pPr marL="514350" indent="-514350"/>
            <a:endParaRPr lang="ru-RU" sz="3200" b="1" dirty="0" smtClean="0"/>
          </a:p>
          <a:p>
            <a:r>
              <a:rPr lang="ru-RU" sz="3200" b="1" dirty="0" smtClean="0"/>
              <a:t>2. Какие Вы видите способы повышения мотивации к учению?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3.   Как, на Ваш взгляд возможно повысить мотивационную силу учебной ситуации?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9001188" cy="114300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Причины мотивационного </a:t>
            </a:r>
            <a:r>
              <a:rPr lang="ru-RU" sz="3200" b="1" smtClean="0">
                <a:solidFill>
                  <a:srgbClr val="C00000"/>
                </a:solidFill>
              </a:rPr>
              <a:t>кризиса обучающихся: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357298"/>
            <a:ext cx="7786742" cy="5500702"/>
          </a:xfrm>
        </p:spPr>
        <p:txBody>
          <a:bodyPr/>
          <a:lstStyle/>
          <a:p>
            <a:r>
              <a:rPr lang="ru-RU" sz="2800" dirty="0" smtClean="0"/>
              <a:t>колоссальная избыточность учебного материала, его приоритетная направленность на день завтрашний</a:t>
            </a:r>
          </a:p>
          <a:p>
            <a:r>
              <a:rPr lang="ru-RU" sz="2800" dirty="0" smtClean="0"/>
              <a:t>отсутствие у детей уверенности в психологической безопасности (страх и </a:t>
            </a:r>
          </a:p>
          <a:p>
            <a:pPr>
              <a:buNone/>
            </a:pPr>
            <a:r>
              <a:rPr lang="ru-RU" sz="2800" dirty="0" smtClean="0"/>
              <a:t>стресс как доминирующие условия образования)</a:t>
            </a:r>
          </a:p>
          <a:p>
            <a:r>
              <a:rPr lang="ru-RU" sz="2800" dirty="0" smtClean="0"/>
              <a:t>в классе находятся дети с разными способностями, поэтому желание выполнять  те или иные действия возникает только тогда, когда они могут соответствовать ожиданием учителя и есть гарантия успешно справится с предложенной задачей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0"/>
            <a:ext cx="6553200" cy="121442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Пути разрешения проблемы мотивации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71604" y="1285860"/>
            <a:ext cx="3533796" cy="5357850"/>
          </a:xfrm>
        </p:spPr>
        <p:txBody>
          <a:bodyPr/>
          <a:lstStyle/>
          <a:p>
            <a:r>
              <a:rPr lang="ru-RU" sz="3200" dirty="0" smtClean="0"/>
              <a:t>Выяснить основные причины нежелания учиться и постараться их минимизировать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000628" y="1285860"/>
            <a:ext cx="3714776" cy="5357850"/>
          </a:xfrm>
        </p:spPr>
        <p:txBody>
          <a:bodyPr/>
          <a:lstStyle/>
          <a:p>
            <a:r>
              <a:rPr lang="ru-RU" sz="3200" dirty="0" smtClean="0"/>
              <a:t>Максимизировать то, что вызывает и поддерживает познавательную мотивацию учащихся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00166" y="0"/>
            <a:ext cx="7429552" cy="142873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Мотивационная сила учебной ситуации становится больше в случае,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 если учащимся предложены: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500166" y="1357298"/>
            <a:ext cx="7643834" cy="5500702"/>
          </a:xfrm>
        </p:spPr>
        <p:txBody>
          <a:bodyPr/>
          <a:lstStyle/>
          <a:p>
            <a:r>
              <a:rPr lang="ru-RU" sz="2800" b="1" dirty="0" smtClean="0"/>
              <a:t>значимый и интересный для них материал;</a:t>
            </a:r>
          </a:p>
          <a:p>
            <a:r>
              <a:rPr lang="ru-RU" sz="2800" b="1" dirty="0" smtClean="0"/>
              <a:t>задания, предполагающие разнообразные умения для их выполнения;</a:t>
            </a:r>
          </a:p>
          <a:p>
            <a:r>
              <a:rPr lang="ru-RU" sz="2800" b="1" dirty="0" smtClean="0"/>
              <a:t>положительная обратная связь;</a:t>
            </a:r>
          </a:p>
          <a:p>
            <a:r>
              <a:rPr lang="ru-RU" sz="2800" b="1" dirty="0" smtClean="0"/>
              <a:t>предлагаются задания с очевидным результатом</a:t>
            </a:r>
          </a:p>
          <a:p>
            <a:r>
              <a:rPr lang="ru-RU" sz="2800" b="1" dirty="0" smtClean="0"/>
              <a:t>возможность действовать самостоятельно при наличии навыка самостоятельных действий у учащихся;</a:t>
            </a:r>
          </a:p>
          <a:p>
            <a:r>
              <a:rPr lang="ru-RU" sz="2800" b="1" dirty="0" smtClean="0"/>
              <a:t>в уроке есть нечто особенное и необычное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rning_dew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morning_dew</Template>
  <TotalTime>1296</TotalTime>
  <Words>356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morning_dew</vt:lpstr>
      <vt:lpstr>Развитие мотивации учащихся к познанию и творчеству на занятиях эстетического цикла  </vt:lpstr>
      <vt:lpstr>Моти́в (от лат.  moveo — «двигаю»)      Мотив (психология) - динамический процесс физиологического и психологического плана, управляющий поведением человека, определяющий его направленность, организованность, активность и устойчивость.       Мотивация – побуждение, вызывающее активность и определяющее его направленность. </vt:lpstr>
      <vt:lpstr>Слайд 3</vt:lpstr>
      <vt:lpstr>Мотивация ответственна за активную познавательность ребенка в  обучении и личностном развитии</vt:lpstr>
      <vt:lpstr>«Метаплан»</vt:lpstr>
      <vt:lpstr>Слайд 6</vt:lpstr>
      <vt:lpstr>Причины мотивационного кризиса обучающихся:</vt:lpstr>
      <vt:lpstr>Пути разрешения проблемы мотивации</vt:lpstr>
      <vt:lpstr>Мотивационная сила учебной ситуации становится больше в случае,  если учащимся предложены:</vt:lpstr>
      <vt:lpstr>Мотивация к творческой деятельности</vt:lpstr>
      <vt:lpstr>Слайд 11</vt:lpstr>
      <vt:lpstr>                 Памятка учителю  - Начни уроки со звонком - Радуйся встрече с учеником - Организуй погружение в свой урок - Четко ставь цель, определяй план урока, продумывай домашнее задание -Снимай трудности и предотвращай ошибки слушай внимательно ответы, не перебивай -Люби детей и себя        </vt:lpstr>
      <vt:lpstr>Общая рефлексия состоявшегося взаимодействия «Рефлексивный ринг»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Мотивация учебной деятельности обучающихся</dc:title>
  <dc:creator>800626</dc:creator>
  <cp:lastModifiedBy>User</cp:lastModifiedBy>
  <cp:revision>31</cp:revision>
  <dcterms:created xsi:type="dcterms:W3CDTF">2013-12-23T07:55:18Z</dcterms:created>
  <dcterms:modified xsi:type="dcterms:W3CDTF">2014-05-05T15:23:25Z</dcterms:modified>
</cp:coreProperties>
</file>