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sldIdLst>
    <p:sldId id="256" r:id="rId2"/>
    <p:sldId id="257" r:id="rId3"/>
    <p:sldId id="258" r:id="rId4"/>
    <p:sldId id="259" r:id="rId5"/>
    <p:sldId id="261" r:id="rId6"/>
    <p:sldId id="270" r:id="rId7"/>
    <p:sldId id="271" r:id="rId8"/>
    <p:sldId id="260" r:id="rId9"/>
    <p:sldId id="279" r:id="rId10"/>
    <p:sldId id="272" r:id="rId11"/>
    <p:sldId id="262" r:id="rId12"/>
    <p:sldId id="263" r:id="rId13"/>
    <p:sldId id="273" r:id="rId14"/>
    <p:sldId id="264" r:id="rId15"/>
    <p:sldId id="265" r:id="rId16"/>
    <p:sldId id="274" r:id="rId17"/>
    <p:sldId id="266" r:id="rId18"/>
    <p:sldId id="267" r:id="rId19"/>
    <p:sldId id="275" r:id="rId20"/>
    <p:sldId id="269" r:id="rId21"/>
    <p:sldId id="268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584" autoAdjust="0"/>
  </p:normalViewPr>
  <p:slideViewPr>
    <p:cSldViewPr>
      <p:cViewPr varScale="1">
        <p:scale>
          <a:sx n="73" d="100"/>
          <a:sy n="73" d="100"/>
        </p:scale>
        <p:origin x="12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6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2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40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60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3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3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2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9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8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5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0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5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6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9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9B8F9-DD28-46BD-BECB-915964A6D0CC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A899B-CB1C-4A2B-8A35-E426736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43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417638"/>
            <a:ext cx="8363272" cy="3019474"/>
          </a:xfrm>
        </p:spPr>
        <p:txBody>
          <a:bodyPr>
            <a:normAutofit/>
          </a:bodyPr>
          <a:lstStyle/>
          <a:p>
            <a:pPr algn="ctr"/>
            <a:r>
              <a:rPr lang="ru-RU" sz="4600" dirty="0" smtClean="0"/>
              <a:t>«Техники визуализации </a:t>
            </a:r>
            <a:br>
              <a:rPr lang="ru-RU" sz="4600" dirty="0" smtClean="0"/>
            </a:br>
            <a:r>
              <a:rPr lang="ru-RU" sz="4600" dirty="0" smtClean="0"/>
              <a:t>и их актуальность </a:t>
            </a:r>
            <a:br>
              <a:rPr lang="ru-RU" sz="4600" dirty="0" smtClean="0"/>
            </a:br>
            <a:r>
              <a:rPr lang="ru-RU" sz="4600" dirty="0" smtClean="0"/>
              <a:t>в образовательном процессе»</a:t>
            </a:r>
            <a:endParaRPr lang="ru-RU" sz="4600" dirty="0"/>
          </a:p>
        </p:txBody>
      </p:sp>
    </p:spTree>
    <p:extLst>
      <p:ext uri="{BB962C8B-B14F-4D97-AF65-F5344CB8AC3E}">
        <p14:creationId xmlns:p14="http://schemas.microsoft.com/office/powerpoint/2010/main" val="5168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53336"/>
          </a:xfrm>
        </p:spPr>
        <p:txBody>
          <a:bodyPr/>
          <a:lstStyle/>
          <a:p>
            <a:r>
              <a:rPr lang="ru-RU" sz="4000" dirty="0">
                <a:effectLst/>
              </a:rPr>
              <a:t>Интеллект-карта (ментальная карта, диаграмма связей, карта мыслей, ассоциативная карта, </a:t>
            </a:r>
            <a:r>
              <a:rPr lang="en-US" sz="4000" dirty="0">
                <a:effectLst/>
              </a:rPr>
              <a:t>mind map</a:t>
            </a:r>
            <a:r>
              <a:rPr lang="ru-RU" sz="4000" dirty="0">
                <a:effectLst/>
              </a:rPr>
              <a:t>) – это графический способ представить идеи, концепции, информацию в виде карты, состоящей из ключевых и вторичных тем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0852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91264" cy="1512168"/>
          </a:xfrm>
        </p:spPr>
        <p:txBody>
          <a:bodyPr/>
          <a:lstStyle/>
          <a:p>
            <a:r>
              <a:rPr lang="ru-RU" dirty="0" smtClean="0"/>
              <a:t>Интеллект-карта</a:t>
            </a:r>
            <a:endParaRPr lang="ru-RU" dirty="0"/>
          </a:p>
        </p:txBody>
      </p:sp>
      <p:pic>
        <p:nvPicPr>
          <p:cNvPr id="2050" name="Picture 2" descr="C:\Users\Пользователь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88147"/>
            <a:ext cx="7344815" cy="58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0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Интеллект-карта</a:t>
            </a:r>
            <a:endParaRPr lang="ru-RU" dirty="0"/>
          </a:p>
        </p:txBody>
      </p:sp>
      <p:pic>
        <p:nvPicPr>
          <p:cNvPr id="3074" name="Picture 2" descr="C:\Users\Пользователь\Desktop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78498" cy="584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2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21288"/>
          </a:xfrm>
        </p:spPr>
        <p:txBody>
          <a:bodyPr/>
          <a:lstStyle/>
          <a:p>
            <a:r>
              <a:rPr lang="ru-RU" sz="4000" dirty="0" err="1">
                <a:effectLst/>
              </a:rPr>
              <a:t>Скрайбинг</a:t>
            </a:r>
            <a:r>
              <a:rPr lang="ru-RU" sz="4000" dirty="0">
                <a:effectLst/>
              </a:rPr>
              <a:t> (от </a:t>
            </a:r>
            <a:r>
              <a:rPr lang="ru-RU" sz="4000" dirty="0" err="1">
                <a:effectLst/>
              </a:rPr>
              <a:t>анг</a:t>
            </a:r>
            <a:r>
              <a:rPr lang="ru-RU" sz="4000" dirty="0">
                <a:effectLst/>
              </a:rPr>
              <a:t>. «</a:t>
            </a:r>
            <a:r>
              <a:rPr lang="en-US" sz="4000" dirty="0">
                <a:effectLst/>
              </a:rPr>
              <a:t>scribe</a:t>
            </a:r>
            <a:r>
              <a:rPr lang="ru-RU" sz="4000" dirty="0">
                <a:effectLst/>
              </a:rPr>
              <a:t>» - набрасывать эскизы или рисунки) – это визуализация информации при помощи графических символов, просто и понятно отображающих ее содержание и внутренние связи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1627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err="1" smtClean="0"/>
              <a:t>Скрайбинг</a:t>
            </a:r>
            <a:endParaRPr lang="ru-RU" dirty="0"/>
          </a:p>
        </p:txBody>
      </p:sp>
      <p:pic>
        <p:nvPicPr>
          <p:cNvPr id="4098" name="Picture 2" descr="C:\Users\Пользователь\Desktop\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03441"/>
            <a:ext cx="8074015" cy="586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7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err="1" smtClean="0"/>
              <a:t>Скрайбинг</a:t>
            </a:r>
            <a:endParaRPr lang="ru-RU" dirty="0"/>
          </a:p>
        </p:txBody>
      </p:sp>
      <p:pic>
        <p:nvPicPr>
          <p:cNvPr id="5122" name="Picture 2" descr="C:\Users\Пользователь\Desktop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560840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0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3296"/>
          </a:xfrm>
        </p:spPr>
        <p:txBody>
          <a:bodyPr/>
          <a:lstStyle/>
          <a:p>
            <a:r>
              <a:rPr lang="ru-RU" sz="4000" dirty="0" err="1">
                <a:effectLst/>
              </a:rPr>
              <a:t>Инфографика</a:t>
            </a:r>
            <a:r>
              <a:rPr lang="ru-RU" sz="4000" dirty="0">
                <a:effectLst/>
              </a:rPr>
              <a:t> – это графический способ подачи информации, данных и знаний. Основными принципами </a:t>
            </a:r>
            <a:r>
              <a:rPr lang="ru-RU" sz="4000" dirty="0" err="1">
                <a:effectLst/>
              </a:rPr>
              <a:t>инфографики</a:t>
            </a:r>
            <a:r>
              <a:rPr lang="ru-RU" sz="4000" dirty="0">
                <a:effectLst/>
              </a:rPr>
              <a:t> являются содержательность, смысл, легкость восприятия и аллегоричность.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6368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4626"/>
            <a:ext cx="3816424" cy="654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6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606"/>
            <a:ext cx="770378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29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41168"/>
          </a:xfrm>
        </p:spPr>
        <p:txBody>
          <a:bodyPr/>
          <a:lstStyle/>
          <a:p>
            <a:pPr algn="ctr"/>
            <a:r>
              <a:rPr lang="ru-RU" sz="6600" dirty="0" smtClean="0"/>
              <a:t>Визуализация в хореографии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204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20680"/>
          </a:xfrm>
        </p:spPr>
        <p:txBody>
          <a:bodyPr/>
          <a:lstStyle/>
          <a:p>
            <a:r>
              <a:rPr lang="ru-RU" sz="2800" b="1" dirty="0" smtClean="0">
                <a:effectLst/>
              </a:rPr>
              <a:t>Термин </a:t>
            </a:r>
            <a:r>
              <a:rPr lang="ru-RU" sz="2800" b="1" dirty="0">
                <a:effectLst/>
              </a:rPr>
              <a:t>«</a:t>
            </a:r>
            <a:r>
              <a:rPr lang="ru-RU" sz="2800" b="1" dirty="0" smtClean="0">
                <a:effectLst/>
              </a:rPr>
              <a:t>Визуализация</a:t>
            </a:r>
            <a:r>
              <a:rPr lang="ru-RU" sz="2800" b="1" dirty="0">
                <a:effectLst/>
              </a:rPr>
              <a:t>» </a:t>
            </a:r>
            <a:r>
              <a:rPr lang="ru-RU" sz="2800" dirty="0">
                <a:effectLst/>
              </a:rPr>
              <a:t>происходит от латинского «</a:t>
            </a:r>
            <a:r>
              <a:rPr lang="en-US" sz="2800" dirty="0" err="1">
                <a:effectLst/>
              </a:rPr>
              <a:t>visualis</a:t>
            </a:r>
            <a:r>
              <a:rPr lang="ru-RU" sz="2800" dirty="0">
                <a:effectLst/>
              </a:rPr>
              <a:t>» - воспринимаемый зрительно, наглядный</a:t>
            </a:r>
            <a:r>
              <a:rPr lang="ru-RU" sz="2800" dirty="0" smtClean="0">
                <a:effectLst/>
              </a:rPr>
              <a:t>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В широком смысле слова, </a:t>
            </a:r>
            <a:r>
              <a:rPr lang="ru-RU" sz="2800" b="1" dirty="0">
                <a:effectLst/>
              </a:rPr>
              <a:t>визуализация</a:t>
            </a:r>
            <a:r>
              <a:rPr lang="ru-RU" sz="2800" dirty="0">
                <a:effectLst/>
              </a:rPr>
              <a:t> – это процесс представления данных в виде изображения с целью максимального удобства </a:t>
            </a:r>
            <a:r>
              <a:rPr lang="ru-RU" sz="2800" dirty="0" smtClean="0">
                <a:effectLst/>
              </a:rPr>
              <a:t>их понимания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39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5" y="1916832"/>
            <a:ext cx="885348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dirty="0" smtClean="0"/>
              <a:t>Схема танца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55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44" y="0"/>
            <a:ext cx="612253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8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29200"/>
          </a:xfrm>
        </p:spPr>
        <p:txBody>
          <a:bodyPr/>
          <a:lstStyle/>
          <a:p>
            <a:pPr algn="ctr"/>
            <a:r>
              <a:rPr lang="ru-RU" sz="6000" dirty="0" smtClean="0"/>
              <a:t>Визуализация в учебной деятельности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2128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256584"/>
          </a:xfrm>
        </p:spPr>
        <p:txBody>
          <a:bodyPr/>
          <a:lstStyle/>
          <a:p>
            <a:r>
              <a:rPr lang="ru-RU" sz="4800" dirty="0">
                <a:effectLst/>
              </a:rPr>
              <a:t>Визуализация должна быть направлена на заинтересованность детей к обучению, получению новых знаний и применению их на практике</a:t>
            </a:r>
            <a:r>
              <a:rPr lang="ru-RU" sz="4800" dirty="0" smtClean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43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648072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«Техники визуализации </a:t>
            </a:r>
            <a:br>
              <a:rPr lang="ru-RU" sz="4400" dirty="0"/>
            </a:br>
            <a:r>
              <a:rPr lang="ru-RU" sz="4400" dirty="0"/>
              <a:t>и их актуальность </a:t>
            </a:r>
            <a:br>
              <a:rPr lang="ru-RU" sz="4400" dirty="0"/>
            </a:br>
            <a:r>
              <a:rPr lang="ru-RU" sz="4400" dirty="0"/>
              <a:t>в образовательном процессе»</a:t>
            </a:r>
          </a:p>
        </p:txBody>
      </p:sp>
    </p:spTree>
    <p:extLst>
      <p:ext uri="{BB962C8B-B14F-4D97-AF65-F5344CB8AC3E}">
        <p14:creationId xmlns:p14="http://schemas.microsoft.com/office/powerpoint/2010/main" val="212206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4797152"/>
          </a:xfrm>
        </p:spPr>
        <p:txBody>
          <a:bodyPr/>
          <a:lstStyle/>
          <a:p>
            <a:r>
              <a:rPr lang="ru-RU" b="1" dirty="0">
                <a:effectLst/>
              </a:rPr>
              <a:t>Визуализация</a:t>
            </a:r>
            <a:r>
              <a:rPr lang="ru-RU" dirty="0">
                <a:effectLst/>
              </a:rPr>
              <a:t> в обучении позволяет решить целый ряд педагогических задач: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6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6237312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1.  </a:t>
            </a:r>
            <a:r>
              <a:rPr lang="ru-RU" sz="3200" dirty="0">
                <a:effectLst/>
              </a:rPr>
              <a:t>обеспечение интенсификации обучения;</a:t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>2.  </a:t>
            </a:r>
            <a:r>
              <a:rPr lang="ru-RU" sz="3200" dirty="0">
                <a:effectLst/>
              </a:rPr>
              <a:t>активизация учебной и познавательной деятельности;</a:t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>3.  </a:t>
            </a:r>
            <a:r>
              <a:rPr lang="ru-RU" sz="3200" dirty="0">
                <a:effectLst/>
              </a:rPr>
              <a:t>формирование и развитие критического и визуального мышления, зрительного восприятия, образного представления знаний и учебных действий;</a:t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>4. повышение </a:t>
            </a:r>
            <a:r>
              <a:rPr lang="ru-RU" sz="3200" dirty="0">
                <a:effectLst/>
              </a:rPr>
              <a:t>визуальной грамотности и визуальной культуры</a:t>
            </a:r>
            <a:r>
              <a:rPr lang="ru-RU" sz="3200" dirty="0" smtClean="0">
                <a:effectLst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99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5760640"/>
          </a:xfrm>
        </p:spPr>
        <p:txBody>
          <a:bodyPr/>
          <a:lstStyle/>
          <a:p>
            <a:r>
              <a:rPr lang="ru-RU" dirty="0">
                <a:effectLst/>
              </a:rPr>
              <a:t>Технология визуализации учебной информации – это система, включающая в себя следующие слагаемые: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4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6669360"/>
          </a:xfrm>
        </p:spPr>
        <p:txBody>
          <a:bodyPr/>
          <a:lstStyle/>
          <a:p>
            <a:pPr lvl="0" algn="just"/>
            <a:r>
              <a:rPr lang="ru-RU" sz="2800" dirty="0" smtClean="0"/>
              <a:t>1. комплекс </a:t>
            </a:r>
            <a:r>
              <a:rPr lang="ru-RU" sz="2800" dirty="0"/>
              <a:t>учебных знаний;</a:t>
            </a:r>
            <a:br>
              <a:rPr lang="ru-RU" sz="2800" dirty="0"/>
            </a:br>
            <a:r>
              <a:rPr lang="ru-RU" sz="2800" dirty="0" smtClean="0"/>
              <a:t>2.  визуальные </a:t>
            </a:r>
            <a:r>
              <a:rPr lang="ru-RU" sz="2800" dirty="0"/>
              <a:t>способы их представления;</a:t>
            </a:r>
            <a:br>
              <a:rPr lang="ru-RU" sz="2800" dirty="0"/>
            </a:br>
            <a:r>
              <a:rPr lang="ru-RU" sz="2800" dirty="0" smtClean="0"/>
              <a:t>3.  визуально-технические </a:t>
            </a:r>
            <a:r>
              <a:rPr lang="ru-RU" sz="2800" dirty="0"/>
              <a:t>средства передачи информации;</a:t>
            </a:r>
            <a:br>
              <a:rPr lang="ru-RU" sz="2800" dirty="0"/>
            </a:br>
            <a:r>
              <a:rPr lang="ru-RU" sz="2800" dirty="0" smtClean="0"/>
              <a:t>4.   набор </a:t>
            </a:r>
            <a:r>
              <a:rPr lang="ru-RU" sz="2800" dirty="0"/>
              <a:t>психологических приемов использования и развития визуального мышления в процессе обучения.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66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048672"/>
          </a:xfrm>
        </p:spPr>
        <p:txBody>
          <a:bodyPr/>
          <a:lstStyle/>
          <a:p>
            <a:r>
              <a:rPr lang="ru-RU" sz="4000" dirty="0" err="1">
                <a:effectLst/>
              </a:rPr>
              <a:t>Таймлайн</a:t>
            </a:r>
            <a:r>
              <a:rPr lang="ru-RU" sz="4000" dirty="0">
                <a:effectLst/>
              </a:rPr>
              <a:t> ( от </a:t>
            </a:r>
            <a:r>
              <a:rPr lang="ru-RU" sz="4000" dirty="0" err="1">
                <a:effectLst/>
              </a:rPr>
              <a:t>анг</a:t>
            </a:r>
            <a:r>
              <a:rPr lang="ru-RU" sz="4000" dirty="0">
                <a:effectLst/>
              </a:rPr>
              <a:t>. «</a:t>
            </a:r>
            <a:r>
              <a:rPr lang="en-US" sz="4000" dirty="0">
                <a:effectLst/>
              </a:rPr>
              <a:t>timeline</a:t>
            </a:r>
            <a:r>
              <a:rPr lang="ru-RU" sz="4000" dirty="0">
                <a:effectLst/>
              </a:rPr>
              <a:t>» - букв. «линия времени») – </a:t>
            </a: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это </a:t>
            </a:r>
            <a:r>
              <a:rPr lang="ru-RU" sz="4000" dirty="0">
                <a:effectLst/>
              </a:rPr>
              <a:t>временная шкала, прямой отрезок, на который в хронологической последовательности наносятся события.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8557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err="1" smtClean="0"/>
              <a:t>Таймлайн</a:t>
            </a:r>
            <a:endParaRPr lang="ru-RU" dirty="0"/>
          </a:p>
        </p:txBody>
      </p:sp>
      <p:pic>
        <p:nvPicPr>
          <p:cNvPr id="4" name="Picture 2" descr="C:\Users\Пользователь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556792"/>
            <a:ext cx="883280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763269" cy="65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85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192</TotalTime>
  <Words>195</Words>
  <Application>Microsoft Office PowerPoint</Application>
  <PresentationFormat>Экран (4:3)</PresentationFormat>
  <Paragraphs>20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Tw Cen MT</vt:lpstr>
      <vt:lpstr>Контур</vt:lpstr>
      <vt:lpstr>«Техники визуализации  и их актуальность  в образовательном процессе»</vt:lpstr>
      <vt:lpstr>Термин «Визуализация» происходит от латинского «visualis» - воспринимаемый зрительно, наглядный.  В широком смысле слова, визуализация – это процесс представления данных в виде изображения с целью максимального удобства их понимания. </vt:lpstr>
      <vt:lpstr>Визуализация в обучении позволяет решить целый ряд педагогических задач:</vt:lpstr>
      <vt:lpstr>   1.  обеспечение интенсификации обучения; 2.  активизация учебной и познавательной деятельности; 3.  формирование и развитие критического и визуального мышления, зрительного восприятия, образного представления знаний и учебных действий; 4. повышение визуальной грамотности и визуальной культуры.</vt:lpstr>
      <vt:lpstr>Технология визуализации учебной информации – это система, включающая в себя следующие слагаемые: </vt:lpstr>
      <vt:lpstr>1. комплекс учебных знаний; 2.  визуальные способы их представления; 3.  визуально-технические средства передачи информации; 4.   набор психологических приемов использования и развития визуального мышления в процессе обучения. </vt:lpstr>
      <vt:lpstr>Таймлайн ( от анг. «timeline» - букв. «линия времени») –  это временная шкала, прямой отрезок, на который в хронологической последовательности наносятся события.</vt:lpstr>
      <vt:lpstr>Таймлайн</vt:lpstr>
      <vt:lpstr>Презентация PowerPoint</vt:lpstr>
      <vt:lpstr>Интеллект-карта (ментальная карта, диаграмма связей, карта мыслей, ассоциативная карта, mind map) – это графический способ представить идеи, концепции, информацию в виде карты, состоящей из ключевых и вторичных тем</vt:lpstr>
      <vt:lpstr>Интеллект-карта</vt:lpstr>
      <vt:lpstr>Интеллект-карта</vt:lpstr>
      <vt:lpstr>Скрайбинг (от анг. «scribe» - набрасывать эскизы или рисунки) – это визуализация информации при помощи графических символов, просто и понятно отображающих ее содержание и внутренние связи</vt:lpstr>
      <vt:lpstr>Скрайбинг</vt:lpstr>
      <vt:lpstr>Скрайбинг</vt:lpstr>
      <vt:lpstr>Инфографика – это графический способ подачи информации, данных и знаний. Основными принципами инфографики являются содержательность, смысл, легкость восприятия и аллегоричность. </vt:lpstr>
      <vt:lpstr>Презентация PowerPoint</vt:lpstr>
      <vt:lpstr>Презентация PowerPoint</vt:lpstr>
      <vt:lpstr>Визуализация в хореографии</vt:lpstr>
      <vt:lpstr>Схема танца</vt:lpstr>
      <vt:lpstr>Презентация PowerPoint</vt:lpstr>
      <vt:lpstr>Визуализация в учебной деятельности</vt:lpstr>
      <vt:lpstr>Визуализация должна быть направлена на заинтересованность детей к обучению, получению новых знаний и применению их на практике.</vt:lpstr>
      <vt:lpstr>«Техники визуализации  и их актуальность  в образовательном процессе»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«Техники визуализации  и их актуальность  в образовательном процессе»</dc:title>
  <dc:creator>RePack by Diakov</dc:creator>
  <cp:lastModifiedBy>K-318</cp:lastModifiedBy>
  <cp:revision>10</cp:revision>
  <dcterms:created xsi:type="dcterms:W3CDTF">2021-10-28T09:44:42Z</dcterms:created>
  <dcterms:modified xsi:type="dcterms:W3CDTF">2021-11-04T08:57:20Z</dcterms:modified>
</cp:coreProperties>
</file>