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1" r:id="rId4"/>
    <p:sldId id="286" r:id="rId5"/>
    <p:sldId id="282" r:id="rId6"/>
    <p:sldId id="283" r:id="rId7"/>
    <p:sldId id="271" r:id="rId8"/>
    <p:sldId id="287" r:id="rId9"/>
    <p:sldId id="285" r:id="rId10"/>
    <p:sldId id="274" r:id="rId11"/>
    <p:sldId id="278" r:id="rId12"/>
    <p:sldId id="291" r:id="rId13"/>
    <p:sldId id="258" r:id="rId14"/>
    <p:sldId id="260" r:id="rId15"/>
    <p:sldId id="261" r:id="rId16"/>
    <p:sldId id="295" r:id="rId17"/>
    <p:sldId id="294" r:id="rId18"/>
    <p:sldId id="289" r:id="rId19"/>
    <p:sldId id="29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6421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 и преодоления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психоэмоционального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напряжения педагога и учащихся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9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49537"/>
            <a:ext cx="5002088" cy="2979663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9614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 ЭМОЦИОНАЛЬНОГО НАПРЯЖЕНИЯ ПЕДАГОГА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528392" cy="48245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Положительные эмоции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Принятие правил поведения в конфликте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Искать и находить опору в жизни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61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2856"/>
            <a:ext cx="4858072" cy="302433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00811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ПРЕОДОЛЕНИЕ ПСИХОЭМОЦИОНАЛЬНОГО НАПРЯЖЕНИЯ ПРИ ПОМОЩИ РЕЛАКСАЦИИ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3384376" cy="48965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Упражнения: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«Поза кучера»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«Расслабление шеи»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«Мимическая зарядка»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«ДОН»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«Водопад» и др.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7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92211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ЭМОЦИОНАЛЬНОЕ НАПРЯЖЕНИЕ ОБУЧАЮЩИХСЯ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33612"/>
            <a:ext cx="4572000" cy="2847975"/>
          </a:xfrm>
        </p:spPr>
      </p:pic>
    </p:spTree>
    <p:extLst>
      <p:ext uri="{BB962C8B-B14F-4D97-AF65-F5344CB8AC3E}">
        <p14:creationId xmlns="" xmlns:p14="http://schemas.microsoft.com/office/powerpoint/2010/main" val="156792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0"/>
            <a:ext cx="10225136" cy="112474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Основные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причины, ВЫЗЫВАЮЩИЕ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психоэмоциональноЕ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напряжения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ОБУЧАЮЩИХСЯ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14438"/>
            <a:ext cx="8856983" cy="56435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физическая неподготовленность ребенка к учебным нагрузкам;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завышенные ожидания со стороны родителей;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вербальные  и невербальные отрицательные оценки педагога;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 авторитарный стиль общения с детьми;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нерациональное скудное питание;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 плохо организованный сон; 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дефицит свободы движений;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 реакция организма на погоду;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 неразрешенность детских проблем 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55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психоэмоциональное напряжение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детей: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496944" cy="554461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лишает </a:t>
            </a:r>
            <a:r>
              <a:rPr lang="ru-RU" sz="2800" b="1" dirty="0">
                <a:solidFill>
                  <a:srgbClr val="002060"/>
                </a:solidFill>
              </a:rPr>
              <a:t>ребенка естественного для его возраста состояния </a:t>
            </a:r>
            <a:r>
              <a:rPr lang="ru-RU" sz="2800" b="1" dirty="0" smtClean="0">
                <a:solidFill>
                  <a:srgbClr val="002060"/>
                </a:solidFill>
              </a:rPr>
              <a:t>радости;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приводит к неврозам. При неврозе ухудшается управление функциями </a:t>
            </a:r>
            <a:r>
              <a:rPr lang="ru-RU" sz="2800" b="1" dirty="0" smtClean="0">
                <a:solidFill>
                  <a:srgbClr val="002060"/>
                </a:solidFill>
              </a:rPr>
              <a:t>организма;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дети </a:t>
            </a:r>
            <a:r>
              <a:rPr lang="ru-RU" sz="2800" b="1" dirty="0">
                <a:solidFill>
                  <a:srgbClr val="002060"/>
                </a:solidFill>
              </a:rPr>
              <a:t>становятся раздражительными и </a:t>
            </a:r>
            <a:r>
              <a:rPr lang="ru-RU" sz="2800" b="1" dirty="0" smtClean="0">
                <a:solidFill>
                  <a:srgbClr val="002060"/>
                </a:solidFill>
              </a:rPr>
              <a:t>обидчивыми;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часто </a:t>
            </a:r>
            <a:r>
              <a:rPr lang="ru-RU" sz="2800" b="1" dirty="0">
                <a:solidFill>
                  <a:srgbClr val="002060"/>
                </a:solidFill>
              </a:rPr>
              <a:t>жалуются на головную </a:t>
            </a:r>
            <a:r>
              <a:rPr lang="ru-RU" sz="2800" b="1" dirty="0" smtClean="0">
                <a:solidFill>
                  <a:srgbClr val="002060"/>
                </a:solidFill>
              </a:rPr>
              <a:t>боль;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могут быть нарушения ритма сердечной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деятельности; </a:t>
            </a:r>
            <a:r>
              <a:rPr lang="ru-RU" sz="2800" b="1" dirty="0">
                <a:solidFill>
                  <a:srgbClr val="002060"/>
                </a:solidFill>
              </a:rPr>
              <a:t>часто отмечается повышение </a:t>
            </a:r>
            <a:r>
              <a:rPr lang="ru-RU" sz="2800" b="1" dirty="0" smtClean="0">
                <a:solidFill>
                  <a:srgbClr val="002060"/>
                </a:solidFill>
              </a:rPr>
              <a:t>артериального давления.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7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464496" cy="583264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нерациональный режим жизнедеятельности;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дефицит свободы движений;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недостаточность пребывания на свежем воздухе;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нерациональное питание и плохая его организация;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неправильная организация сна и отдыха детей;</a:t>
            </a:r>
          </a:p>
          <a:p>
            <a:r>
              <a:rPr lang="ru-RU" sz="2200" b="1" dirty="0">
                <a:solidFill>
                  <a:srgbClr val="002060"/>
                </a:solidFill>
              </a:rPr>
              <a:t>авторитарный стиль общения педагогов с детьми в при отсутствии к ним внимания и заботы;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04048" y="908720"/>
            <a:ext cx="3960440" cy="5040560"/>
          </a:xfrm>
        </p:spPr>
        <p:txBody>
          <a:bodyPr>
            <a:normAutofit fontScale="92500" lnSpcReduction="20000"/>
          </a:bodyPr>
          <a:lstStyle/>
          <a:p>
            <a:endParaRPr lang="ru-RU" sz="18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необоснованное </a:t>
            </a:r>
            <a:r>
              <a:rPr lang="ru-RU" sz="2400" b="1" dirty="0">
                <a:solidFill>
                  <a:srgbClr val="002060"/>
                </a:solidFill>
              </a:rPr>
              <a:t>ограничение свободы детей;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интеллектуальные и физические перегрузки;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неблагоприятные в геомагнитном плане дни и плохие погодные условия;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факторы, связанные с разнообразными проблемами семьи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проблемы взаимоотношений со сверстниками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22413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ПСИХОЭМОЦИОНАЛЬНОе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НАПРЯЖЕНИЕ у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детей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могут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вызывать: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3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5796136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Трудность засыпания и беспокойный сон;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Усталость после учебной нагрузки, которая ранее не утомляла;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Беспричинная обидчивость, плаксивость, или наоборот, повышенная агрессивность;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Рассеянность, невнимательность;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Беспокойство, неусидчивость;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Отсутствие уверенности в себе;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Проявление упрямства;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Снижение массы тела, или напротив, проявление симптомов ожирения и др.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Признаки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психоэмоционального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напряжения у детей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&amp;Kcy;&amp;acy;&amp;kcy; &amp;ucy;&amp;scy;&amp;pcy;&amp;ocy;&amp;kcy;&amp;ocy;&amp;icy;&amp;tcy;&amp;softcy; &amp;pcy;&amp;lcy;&amp;acy;&amp;chcy;&amp;ucy;&amp;shchcy;&amp;iecy;&amp;gcy;&amp;ocy; &amp;rcy;&amp;iecy;&amp;bcy;&amp;iecy;&amp;ncy;&amp;kcy;&amp;acy;?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39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38197"/>
            <a:ext cx="4648200" cy="308640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540552" cy="12241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СПОСОБЫ ПРЕОДОЛЕНИЯ ПСИХОЭМОЦИОНАЛЬНОГО НАПРЯЖЕНИЯ ОБУЧАЮЩИХСЯ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672408" cy="489654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Лучшим средством для снятия нервного напряжения детей является </a:t>
            </a:r>
            <a:r>
              <a:rPr lang="ru-RU" sz="2800" b="1" dirty="0" smtClean="0">
                <a:solidFill>
                  <a:srgbClr val="002060"/>
                </a:solidFill>
              </a:rPr>
              <a:t>физическая деятельность.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Сон, питание, закаливание.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Упражнения</a:t>
            </a:r>
            <a:r>
              <a:rPr lang="ru-RU" sz="2800" dirty="0" smtClean="0">
                <a:solidFill>
                  <a:srgbClr val="002060"/>
                </a:solidFill>
              </a:rPr>
              <a:t> для релаксации (те же, что и для взрослых).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4709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608512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Инновационные технологии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Музыкотерапия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3. </a:t>
            </a:r>
            <a:r>
              <a:rPr lang="ru-RU" sz="2800" b="1" dirty="0" err="1" smtClean="0">
                <a:solidFill>
                  <a:srgbClr val="002060"/>
                </a:solidFill>
              </a:rPr>
              <a:t>Сказкотерапия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</a:rPr>
              <a:t>. Хоровое пение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</a:rPr>
              <a:t>Общение с животными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5. </a:t>
            </a:r>
            <a:r>
              <a:rPr lang="ru-RU" sz="2800" b="1" dirty="0" smtClean="0">
                <a:solidFill>
                  <a:srgbClr val="002060"/>
                </a:solidFill>
              </a:rPr>
              <a:t>Доброжелательный микроклимат в классе (группе)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4624"/>
            <a:ext cx="8784976" cy="115212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 ЭМОЦИОНАЛЬНОГО НАПРЯЖЕНИЯ УЧАЩИХСЯ В ОБРАЗОВАТЕЛЬНОМ ПРОЦЕССЕ: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Мамуик\Desktop\семейная педаг\0002-002-Govorjat-chto-geroinja-mat-Esli-u-nee-detishek-pja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4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176464" cy="439248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493204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ЗДОРОВЬЕСБЕРЕГАЮЩИЕ МИКРОПАУЗЫ НА УРОКАХ: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ДВИГАТЕЛЬНЫЕ: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«Смена позы»;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«Море»;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«Вперед-назад» и др.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СЛОВЕСНЫЕ: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«Слова»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«Три слова»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«Быстрые ответы» и др.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20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ЗДОРОВЬЕ педагога: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    </a:t>
            </a:r>
            <a:r>
              <a:rPr lang="ru-RU" sz="3200" dirty="0" smtClean="0">
                <a:solidFill>
                  <a:schemeClr val="tx2"/>
                </a:solidFill>
              </a:rPr>
              <a:t>динамичное, изменяющееся под влиянием внешних и внутренних причин </a:t>
            </a:r>
            <a:r>
              <a:rPr lang="ru-RU" sz="3200" b="1" dirty="0" smtClean="0">
                <a:solidFill>
                  <a:schemeClr val="tx2"/>
                </a:solidFill>
              </a:rPr>
              <a:t>целостное образование</a:t>
            </a:r>
            <a:r>
              <a:rPr lang="ru-RU" sz="3200" dirty="0" smtClean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3500" dirty="0" smtClean="0">
                <a:solidFill>
                  <a:schemeClr val="tx2"/>
                </a:solidFill>
              </a:rPr>
              <a:t>        </a:t>
            </a:r>
            <a:r>
              <a:rPr lang="ru-RU" sz="3500" b="1" dirty="0" smtClean="0">
                <a:solidFill>
                  <a:schemeClr val="tx2"/>
                </a:solidFill>
              </a:rPr>
              <a:t>психический компонент здоровья </a:t>
            </a:r>
            <a:r>
              <a:rPr lang="ru-RU" sz="3500" dirty="0" smtClean="0">
                <a:solidFill>
                  <a:schemeClr val="tx2"/>
                </a:solidFill>
              </a:rPr>
              <a:t>– состояние психической сферы, наличие и отсутствие нервно-психических отклонений, умение понимать и выражать свои чувства, контролировать свои эмоции, способность выражать отношение к самому себе и окружающим;</a:t>
            </a:r>
          </a:p>
          <a:p>
            <a:r>
              <a:rPr lang="ru-RU" sz="3500" dirty="0" smtClean="0">
                <a:solidFill>
                  <a:schemeClr val="tx2"/>
                </a:solidFill>
              </a:rPr>
              <a:t>         </a:t>
            </a:r>
            <a:r>
              <a:rPr lang="ru-RU" sz="3500" b="1" dirty="0" err="1" smtClean="0">
                <a:solidFill>
                  <a:schemeClr val="tx2"/>
                </a:solidFill>
              </a:rPr>
              <a:t>психоэмоциональное</a:t>
            </a:r>
            <a:r>
              <a:rPr lang="ru-RU" sz="3500" b="1" dirty="0" smtClean="0">
                <a:solidFill>
                  <a:schemeClr val="tx2"/>
                </a:solidFill>
              </a:rPr>
              <a:t> напряжение </a:t>
            </a:r>
            <a:r>
              <a:rPr lang="ru-RU" sz="3500" dirty="0" smtClean="0">
                <a:solidFill>
                  <a:schemeClr val="tx2"/>
                </a:solidFill>
              </a:rPr>
              <a:t>– состояние, вызванное экстремальными для личности факторами и ожиданием связанных с ними неблагоприятных последствий.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ДЫХАТЕЛЬНЫЕ УПРАЖНЕНИЯ ДЛЯ ДЕТЕЙ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066856" cy="49685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Упражнение «Цветочный магазин»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«Проколотый мяч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«Задуваем свечи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«Собери карандаши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«Задержать дыхание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«Надоедливый комар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800" b="1" dirty="0">
                <a:solidFill>
                  <a:srgbClr val="002060"/>
                </a:solidFill>
              </a:rPr>
              <a:t>«Согреем ладошки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Упражнение «Дровосек</a:t>
            </a:r>
            <a:r>
              <a:rPr lang="ru-RU" sz="2800" b="1" dirty="0" smtClean="0">
                <a:solidFill>
                  <a:srgbClr val="002060"/>
                </a:solidFill>
              </a:rPr>
              <a:t>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4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1"/>
            <a:ext cx="4392488" cy="381642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2648" y="116633"/>
            <a:ext cx="2971800" cy="64807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РЕФЛЕКСИЯ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032448" cy="51845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КАКУЮ ПОЛЬЗУ ВЫ ИЗВЛЕКЛИ ИЗ СЕГОДНЯШНЕГО ЗАНЯТИЯ?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2. ЧТО ДОБАВИТЕ В РАБОТУ ДЛЯ УКРЕПЛЕНИЯ  СВОЕГО ПСИХОЭМОЦИЕНАЛЬНОГО ЗДОРОВЬЯ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И  ЗДОРОВЬЯ ВАШИХ ВОСПИТАННИКОВ?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333300"/>
                </a:solidFill>
              </a:rPr>
              <a:t>3.КАКОЕ У ВАС СЕЙЧАС НАСТРОЕНИЕ?  </a:t>
            </a:r>
            <a:endParaRPr lang="ru-RU" sz="2400" b="1" dirty="0">
              <a:solidFill>
                <a:srgbClr val="333300"/>
              </a:solidFill>
            </a:endParaRP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99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54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ПРИЧИНЫ, ВЫЗЫВАЮЩИЕ ПСИХОЭМОЦИОНАЛЬНОЕ НАПРЯЖЕНИЕ ПЕДАГОГА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12" y="1916832"/>
            <a:ext cx="6263375" cy="3960440"/>
          </a:xfrm>
        </p:spPr>
      </p:pic>
    </p:spTree>
    <p:extLst>
      <p:ext uri="{BB962C8B-B14F-4D97-AF65-F5344CB8AC3E}">
        <p14:creationId xmlns="" xmlns:p14="http://schemas.microsoft.com/office/powerpoint/2010/main" val="3640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92211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1. РАБОЧАЯ ПЕРЕГРУЗКА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14512"/>
            <a:ext cx="5524500" cy="3686175"/>
          </a:xfrm>
        </p:spPr>
      </p:pic>
    </p:spTree>
    <p:extLst>
      <p:ext uri="{BB962C8B-B14F-4D97-AF65-F5344CB8AC3E}">
        <p14:creationId xmlns="" xmlns:p14="http://schemas.microsoft.com/office/powerpoint/2010/main" val="29736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2. НЕУМЕНИЕ УПРАВЛЯТЬ СВОИМИ ЭМОЦИЯМИ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8" y="1600200"/>
            <a:ext cx="7322343" cy="4114800"/>
          </a:xfrm>
        </p:spPr>
      </p:pic>
    </p:spTree>
    <p:extLst>
      <p:ext uri="{BB962C8B-B14F-4D97-AF65-F5344CB8AC3E}">
        <p14:creationId xmlns="" xmlns:p14="http://schemas.microsoft.com/office/powerpoint/2010/main" val="168791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10153128" cy="86409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3. НЕУМЕНИЕ РЕШАТЬ КОНФЛИКТНЫЕ СИТУАЦИИ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55" y="1600200"/>
            <a:ext cx="2741089" cy="4114800"/>
          </a:xfrm>
        </p:spPr>
      </p:pic>
    </p:spTree>
    <p:extLst>
      <p:ext uri="{BB962C8B-B14F-4D97-AF65-F5344CB8AC3E}">
        <p14:creationId xmlns="" xmlns:p14="http://schemas.microsoft.com/office/powerpoint/2010/main" val="398138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99412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4. ЖИЗНЕННАЯ НЕУСТОЙЧИВОСТЬ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608512" cy="3240360"/>
          </a:xfrm>
        </p:spPr>
      </p:pic>
    </p:spTree>
    <p:extLst>
      <p:ext uri="{BB962C8B-B14F-4D97-AF65-F5344CB8AC3E}">
        <p14:creationId xmlns="" xmlns:p14="http://schemas.microsoft.com/office/powerpoint/2010/main" val="318175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106613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5. ВАЛЕОЛОГИЧЕСКАЯ НЕГРАМОТНОСТЬ ПЕДАГОГА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943100"/>
            <a:ext cx="5810250" cy="3429000"/>
          </a:xfrm>
        </p:spPr>
      </p:pic>
    </p:spTree>
    <p:extLst>
      <p:ext uri="{BB962C8B-B14F-4D97-AF65-F5344CB8AC3E}">
        <p14:creationId xmlns="" xmlns:p14="http://schemas.microsoft.com/office/powerpoint/2010/main" val="43829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Преодоление эмоционального напряжения педагога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4968552" cy="3168352"/>
          </a:xfrm>
        </p:spPr>
      </p:pic>
    </p:spTree>
    <p:extLst>
      <p:ext uri="{BB962C8B-B14F-4D97-AF65-F5344CB8AC3E}">
        <p14:creationId xmlns="" xmlns:p14="http://schemas.microsoft.com/office/powerpoint/2010/main" val="48692112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306</TotalTime>
  <Words>606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Горизонт</vt:lpstr>
      <vt:lpstr>Профилактика и преодоления психоэмоционального напряжения педагога и учащихся  </vt:lpstr>
      <vt:lpstr>ЗДОРОВЬЕ педагога:</vt:lpstr>
      <vt:lpstr>ПРИЧИНЫ, ВЫЗЫВАЮЩИЕ ПСИХОЭМОЦИОНАЛЬНОЕ НАПРЯЖЕНИЕ ПЕДАГОГА</vt:lpstr>
      <vt:lpstr>1. РАБОЧАЯ ПЕРЕГРУЗКА</vt:lpstr>
      <vt:lpstr>2. НЕУМЕНИЕ УПРАВЛЯТЬ СВОИМИ ЭМОЦИЯМИ</vt:lpstr>
      <vt:lpstr>3. НЕУМЕНИЕ РЕШАТЬ КОНФЛИКТНЫЕ СИТУАЦИИ</vt:lpstr>
      <vt:lpstr>4. ЖИЗНЕННАЯ НЕУСТОЙЧИВОСТЬ</vt:lpstr>
      <vt:lpstr>5. ВАЛЕОЛОГИЧЕСКАЯ НЕГРАМОТНОСТЬ ПЕДАГОГА</vt:lpstr>
      <vt:lpstr>Преодоление эмоционального напряжения педагога</vt:lpstr>
      <vt:lpstr>ПРОФИЛАКТИКА ЭМОЦИОНАЛЬНОГО НАПРЯЖЕНИЯ ПЕДАГОГА</vt:lpstr>
      <vt:lpstr>ПРЕОДОЛЕНИЕ ПСИХОЭМОЦИОНАЛЬНОГО НАПРЯЖЕНИЯ ПРИ ПОМОЩИ РЕЛАКСАЦИИ</vt:lpstr>
      <vt:lpstr>ЭМОЦИОНАЛЬНОЕ НАПРЯЖЕНИЕ ОБУЧАЮЩИХСЯ</vt:lpstr>
      <vt:lpstr>Основные причины, ВЫЗЫВАЮЩИЕ психоэмоциональноЕ напряжения ОБУЧАЮЩИХСЯ</vt:lpstr>
      <vt:lpstr>психоэмоциональное напряжение у детей:</vt:lpstr>
      <vt:lpstr>ПСИХОЭМОЦИОНАЛЬНОе НАПРЯЖЕНИЕ у детей  могут вызывать:</vt:lpstr>
      <vt:lpstr>Признаки психоэмоционального напряжения у детей</vt:lpstr>
      <vt:lpstr>СПОСОБЫ ПРЕОДОЛЕНИЯ ПСИХОЭМОЦИОНАЛЬНОГО НАПРЯЖЕНИЯ ОБУЧАЮЩИХСЯ</vt:lpstr>
      <vt:lpstr>Профилактика ЭМОЦИОНАЛЬНОГО НАПРЯЖЕНИЯ УЧАЩИХСЯ В ОБРАЗОВАТЕЛЬНОМ ПРОЦЕССЕ: </vt:lpstr>
      <vt:lpstr>Слайд 19</vt:lpstr>
      <vt:lpstr>ДЫХАТЕЛЬНЫЕ УПРАЖНЕНИЯ ДЛЯ ДЕТЕЙ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преодоления психоэмоционального напряжения у детей</dc:title>
  <cp:lastModifiedBy>SamLab.ws</cp:lastModifiedBy>
  <cp:revision>46</cp:revision>
  <dcterms:modified xsi:type="dcterms:W3CDTF">2016-10-06T09:46:14Z</dcterms:modified>
</cp:coreProperties>
</file>