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4" r:id="rId2"/>
    <p:sldId id="265" r:id="rId3"/>
    <p:sldId id="267" r:id="rId4"/>
    <p:sldId id="268" r:id="rId5"/>
    <p:sldId id="270" r:id="rId6"/>
    <p:sldId id="285" r:id="rId7"/>
    <p:sldId id="269" r:id="rId8"/>
    <p:sldId id="272" r:id="rId9"/>
    <p:sldId id="271" r:id="rId10"/>
    <p:sldId id="274" r:id="rId11"/>
    <p:sldId id="275" r:id="rId12"/>
    <p:sldId id="276" r:id="rId13"/>
    <p:sldId id="277" r:id="rId14"/>
    <p:sldId id="278" r:id="rId15"/>
    <p:sldId id="280" r:id="rId16"/>
    <p:sldId id="279" r:id="rId17"/>
    <p:sldId id="281" r:id="rId18"/>
    <p:sldId id="282" r:id="rId19"/>
    <p:sldId id="283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26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46C87-62FE-46CB-B49B-1AB2CB79D03A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94A85-550D-456C-B84B-DF1499D8D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23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57192"/>
            <a:ext cx="8458200" cy="849908"/>
          </a:xfrm>
        </p:spPr>
        <p:txBody>
          <a:bodyPr/>
          <a:lstStyle/>
          <a:p>
            <a:pPr algn="ctr"/>
            <a:r>
              <a:rPr lang="ru-RU" dirty="0" smtClean="0">
                <a:latin typeface="Cambria" panose="02040503050406030204" pitchFamily="18" charset="0"/>
              </a:rPr>
              <a:t>МДОАУ «Детский сад №123 «Гармония» г. Орска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71600" y="609600"/>
            <a:ext cx="3816424" cy="48006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3600" b="1" dirty="0" smtClean="0">
                <a:latin typeface="Monotype Corsiva" panose="03010101010201010101" pitchFamily="66" charset="0"/>
              </a:rPr>
              <a:t>Портфолио </a:t>
            </a:r>
            <a:r>
              <a:rPr lang="ru-RU" sz="3600" b="1" dirty="0" smtClean="0">
                <a:latin typeface="Monotype Corsiva" panose="03010101010201010101" pitchFamily="66" charset="0"/>
              </a:rPr>
              <a:t>Учителя – логопеда Кургановой Марины Юрьевны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280" l="9953" r="99289">
                        <a14:foregroundMark x1="20853" y1="8037" x2="27725" y2="3738"/>
                        <a14:foregroundMark x1="25118" y1="4486" x2="34123" y2="2243"/>
                        <a14:foregroundMark x1="34597" y1="1495" x2="42417" y2="1869"/>
                        <a14:foregroundMark x1="41469" y1="2243" x2="43839" y2="4860"/>
                        <a14:foregroundMark x1="43839" y1="4486" x2="47393" y2="2243"/>
                        <a14:foregroundMark x1="47393" y1="2243" x2="53318" y2="3364"/>
                        <a14:foregroundMark x1="53318" y1="2617" x2="61137" y2="5794"/>
                        <a14:foregroundMark x1="11137" y1="81869" x2="10427" y2="88785"/>
                        <a14:foregroundMark x1="11137" y1="85607" x2="24171" y2="90467"/>
                        <a14:foregroundMark x1="24882" y1="88972" x2="99289" y2="88972"/>
                        <a14:foregroundMark x1="98104" y1="88411" x2="98104" y2="71028"/>
                        <a14:foregroundMark x1="98104" y1="71215" x2="89810" y2="66729"/>
                        <a14:foregroundMark x1="89336" y1="66729" x2="86256" y2="60935"/>
                        <a14:foregroundMark x1="61848" y1="6542" x2="54739" y2="2430"/>
                        <a14:foregroundMark x1="54028" y1="2991" x2="50000" y2="2430"/>
                        <a14:foregroundMark x1="93365" y1="72523" x2="93365" y2="72523"/>
                        <a14:backgroundMark x1="50000" y1="1869" x2="50000" y2="1869"/>
                        <a14:backgroundMark x1="49289" y1="1121" x2="49289" y2="1121"/>
                        <a14:backgroundMark x1="46445" y1="2991" x2="46445" y2="2991"/>
                        <a14:backgroundMark x1="42654" y1="3925" x2="42654" y2="3925"/>
                        <a14:backgroundMark x1="38626" y1="1308" x2="38626" y2="1308"/>
                        <a14:backgroundMark x1="52607" y1="3364" x2="52607" y2="3364"/>
                        <a14:backgroundMark x1="58294" y1="4486" x2="58294" y2="4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9"/>
          <a:stretch/>
        </p:blipFill>
        <p:spPr bwMode="auto">
          <a:xfrm>
            <a:off x="4712990" y="1430214"/>
            <a:ext cx="3237533" cy="401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2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458200" cy="1222375"/>
          </a:xfrm>
        </p:spPr>
        <p:txBody>
          <a:bodyPr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ПРОГРАММЫ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8458200" cy="3888432"/>
          </a:xfrm>
        </p:spPr>
        <p:txBody>
          <a:bodyPr>
            <a:normAutofit fontScale="70000" lnSpcReduction="20000"/>
          </a:bodyPr>
          <a:lstStyle/>
          <a:p>
            <a:pPr algn="ctr">
              <a:spcAft>
                <a:spcPts val="0"/>
              </a:spcAft>
            </a:pPr>
            <a:r>
              <a:rPr lang="ru-RU" sz="2000" b="1" u="sng" dirty="0" smtClean="0">
                <a:latin typeface="Times New Roman"/>
                <a:ea typeface="Calibri"/>
              </a:rPr>
              <a:t>Адаптированная образовательная программа дошкольного образования для детей с тяжелыми нарушениями речи МДОАУ «Детский сад №123 «Гармония» комбинированного вида г. Орска»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Настоящая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адаптированная основная образовательная программа дошкольного образования  разработана с учетом примерной адаптированной основной образовательной программой дошкольного образования для детей дошкольного возраста с тяжелыми нарушениями речи.  Данная Программа предназначена для обучения и воспитания детей  от 5 до 7 лет с тяжелыми нарушениями речи.</a:t>
            </a:r>
            <a:endParaRPr lang="ru-RU" sz="2000" b="1" u="sng" dirty="0" smtClean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endParaRPr lang="ru-RU" sz="2000" b="1" u="sng" dirty="0" smtClean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2000" b="1" u="sng" dirty="0" smtClean="0">
                <a:latin typeface="Times New Roman"/>
                <a:ea typeface="Calibri"/>
              </a:rPr>
              <a:t>Парциальные </a:t>
            </a:r>
            <a:r>
              <a:rPr lang="ru-RU" sz="2000" b="1" u="sng" dirty="0">
                <a:latin typeface="Times New Roman"/>
                <a:ea typeface="Calibri"/>
              </a:rPr>
              <a:t>программы:</a:t>
            </a:r>
            <a:endParaRPr lang="ru-RU" dirty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2000" b="1" u="sng" dirty="0">
                <a:solidFill>
                  <a:srgbClr val="464646"/>
                </a:solidFill>
                <a:latin typeface="Times New Roman"/>
                <a:ea typeface="Calibri"/>
              </a:rPr>
              <a:t>«Программа </a:t>
            </a:r>
            <a:r>
              <a:rPr lang="ru-RU" sz="2000" b="1" u="sng" dirty="0">
                <a:latin typeface="Times New Roman"/>
                <a:ea typeface="Calibri"/>
              </a:rPr>
              <a:t>коррекционно-развивающей</a:t>
            </a:r>
            <a:r>
              <a:rPr lang="ru-RU" sz="2000" b="1" u="sng" dirty="0">
                <a:solidFill>
                  <a:srgbClr val="464646"/>
                </a:solidFill>
                <a:latin typeface="Times New Roman"/>
                <a:ea typeface="Calibri"/>
              </a:rPr>
              <a:t> работы для детей с ОНР» </a:t>
            </a:r>
            <a:r>
              <a:rPr lang="ru-RU" sz="2000" b="1" u="sng" dirty="0">
                <a:latin typeface="Times New Roman"/>
                <a:ea typeface="Calibri"/>
              </a:rPr>
              <a:t>В.Н. </a:t>
            </a:r>
            <a:r>
              <a:rPr lang="ru-RU" sz="2000" b="1" u="sng" dirty="0" err="1">
                <a:latin typeface="Times New Roman"/>
                <a:ea typeface="Calibri"/>
              </a:rPr>
              <a:t>Нищева</a:t>
            </a:r>
            <a:endParaRPr lang="ru-RU" dirty="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latin typeface="Times New Roman"/>
                <a:ea typeface="Calibri"/>
              </a:rPr>
              <a:t>Содержание программы определено с учетом дидактических принципов, которые для детей с осложненным ОНР приобретают особую значимость: от простого к сложному, систематичность, доступность и повторяемость материала.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</a:rPr>
              <a:t>Настоящая программа позволит наиболее рационально организовать работу группы для детей с ОНР, сэкономить время воспитателя и логопеда на подготовку к занятиям, обеспечить единство их требований в формировании полноценной речевой деятельности, создать предпосылки для дальнейшего обучения</a:t>
            </a:r>
            <a:r>
              <a:rPr lang="ru-RU" sz="2000" dirty="0" smtClean="0">
                <a:latin typeface="Times New Roman"/>
                <a:ea typeface="Calibri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</a:rPr>
              <a:t> </a:t>
            </a:r>
            <a:r>
              <a:rPr lang="ru-RU" sz="2000" dirty="0" smtClean="0">
                <a:latin typeface="Times New Roman"/>
                <a:ea typeface="Calibri"/>
              </a:rPr>
              <a:t>      </a:t>
            </a:r>
            <a:r>
              <a:rPr lang="ru-RU" sz="2000" b="1" dirty="0" smtClean="0">
                <a:latin typeface="Times New Roman"/>
                <a:ea typeface="Calibri"/>
              </a:rPr>
              <a:t>Филичева </a:t>
            </a:r>
            <a:r>
              <a:rPr lang="ru-RU" sz="2000" b="1" dirty="0">
                <a:latin typeface="Times New Roman"/>
                <a:ea typeface="Calibri"/>
              </a:rPr>
              <a:t>Ч</a:t>
            </a:r>
            <a:r>
              <a:rPr lang="ru-RU" sz="2000" b="1" dirty="0" smtClean="0">
                <a:latin typeface="Times New Roman"/>
                <a:ea typeface="Calibri"/>
              </a:rPr>
              <a:t>иркина</a:t>
            </a:r>
            <a:endParaRPr lang="ru-RU" sz="2000" b="1" dirty="0">
              <a:latin typeface="Times New Roman"/>
              <a:ea typeface="Calibri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4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effectLst/>
                <a:latin typeface="Cambria" panose="02040503050406030204" pitchFamily="18" charset="0"/>
              </a:rPr>
              <a:t>Документация </a:t>
            </a:r>
            <a:r>
              <a:rPr lang="ru-RU" sz="4000" b="1" i="1" dirty="0" smtClean="0">
                <a:effectLst/>
                <a:latin typeface="Cambria" panose="02040503050406030204" pitchFamily="18" charset="0"/>
              </a:rPr>
              <a:t/>
            </a:r>
            <a:br>
              <a:rPr lang="ru-RU" sz="4000" b="1" i="1" dirty="0" smtClean="0">
                <a:effectLst/>
                <a:latin typeface="Cambria" panose="02040503050406030204" pitchFamily="18" charset="0"/>
              </a:rPr>
            </a:br>
            <a:r>
              <a:rPr lang="ru-RU" sz="4000" b="1" i="1" dirty="0" smtClean="0">
                <a:effectLst/>
                <a:latin typeface="Cambria" panose="02040503050406030204" pitchFamily="18" charset="0"/>
              </a:rPr>
              <a:t>учителя-логопеда</a:t>
            </a:r>
            <a:r>
              <a:rPr lang="ru-RU" dirty="0">
                <a:effectLst/>
                <a:latin typeface="Arial"/>
              </a:rPr>
              <a:t/>
            </a:r>
            <a:br>
              <a:rPr lang="ru-RU" dirty="0">
                <a:effectLst/>
                <a:latin typeface="Arial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8458200" cy="4176464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4900" dirty="0" smtClean="0">
                <a:latin typeface="Cambria" panose="02040503050406030204" pitchFamily="18" charset="0"/>
              </a:rPr>
              <a:t>-</a:t>
            </a:r>
            <a:r>
              <a:rPr lang="ru-RU" sz="4900" b="1" i="1" dirty="0" smtClean="0">
                <a:latin typeface="Cambria" panose="02040503050406030204" pitchFamily="18" charset="0"/>
              </a:rPr>
              <a:t>Речевая </a:t>
            </a:r>
            <a:r>
              <a:rPr lang="ru-RU" sz="4900" b="1" i="1" dirty="0">
                <a:latin typeface="Cambria" panose="02040503050406030204" pitchFamily="18" charset="0"/>
              </a:rPr>
              <a:t>карта на каждого ребенка</a:t>
            </a:r>
            <a:r>
              <a:rPr lang="ru-RU" sz="4900" b="1" i="1" dirty="0" smtClean="0">
                <a:latin typeface="Cambria" panose="02040503050406030204" pitchFamily="18" charset="0"/>
              </a:rPr>
              <a:t>;</a:t>
            </a: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-Индивидуальный </a:t>
            </a:r>
            <a:r>
              <a:rPr lang="ru-RU" sz="4900" b="1" i="1" dirty="0">
                <a:latin typeface="Cambria" panose="02040503050406030204" pitchFamily="18" charset="0"/>
              </a:rPr>
              <a:t>план работы с ребёнком</a:t>
            </a:r>
            <a:r>
              <a:rPr lang="ru-RU" sz="4900" b="1" i="1" dirty="0" smtClean="0">
                <a:latin typeface="Cambria" panose="02040503050406030204" pitchFamily="18" charset="0"/>
              </a:rPr>
              <a:t>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-Табель </a:t>
            </a:r>
            <a:r>
              <a:rPr lang="ru-RU" sz="4900" b="1" i="1" dirty="0">
                <a:latin typeface="Cambria" panose="02040503050406030204" pitchFamily="18" charset="0"/>
              </a:rPr>
              <a:t>учёта посещаемости индивидуальных </a:t>
            </a:r>
            <a:r>
              <a:rPr lang="ru-RU" sz="4900" b="1" i="1" dirty="0" smtClean="0">
                <a:latin typeface="Cambria" panose="02040503050406030204" pitchFamily="18" charset="0"/>
              </a:rPr>
              <a:t> занятий;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-Перспективный план </a:t>
            </a:r>
            <a:r>
              <a:rPr lang="ru-RU" sz="4900" b="1" i="1" dirty="0">
                <a:latin typeface="Cambria" panose="02040503050406030204" pitchFamily="18" charset="0"/>
              </a:rPr>
              <a:t>работы </a:t>
            </a:r>
            <a:r>
              <a:rPr lang="ru-RU" sz="4900" b="1" i="1" dirty="0" smtClean="0">
                <a:latin typeface="Cambria" panose="02040503050406030204" pitchFamily="18" charset="0"/>
              </a:rPr>
              <a:t>логопеда;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-Календарно- тематический </a:t>
            </a:r>
            <a:r>
              <a:rPr lang="ru-RU" sz="4900" b="1" i="1" dirty="0">
                <a:latin typeface="Cambria" panose="02040503050406030204" pitchFamily="18" charset="0"/>
              </a:rPr>
              <a:t>план </a:t>
            </a:r>
            <a:r>
              <a:rPr lang="ru-RU" sz="4900" b="1" i="1" dirty="0" smtClean="0">
                <a:latin typeface="Cambria" panose="02040503050406030204" pitchFamily="18" charset="0"/>
              </a:rPr>
              <a:t>работы;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-Тетради </a:t>
            </a:r>
            <a:r>
              <a:rPr lang="ru-RU" sz="4900" b="1" i="1" dirty="0">
                <a:latin typeface="Cambria" panose="02040503050406030204" pitchFamily="18" charset="0"/>
              </a:rPr>
              <a:t>для индивидуальной работы</a:t>
            </a:r>
            <a:r>
              <a:rPr lang="ru-RU" sz="4900" b="1" i="1" dirty="0" smtClean="0">
                <a:latin typeface="Cambria" panose="02040503050406030204" pitchFamily="18" charset="0"/>
              </a:rPr>
              <a:t>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-Сетка </a:t>
            </a:r>
            <a:r>
              <a:rPr lang="ru-RU" sz="4900" b="1" i="1" dirty="0">
                <a:latin typeface="Cambria" panose="02040503050406030204" pitchFamily="18" charset="0"/>
              </a:rPr>
              <a:t>занятий</a:t>
            </a:r>
            <a:r>
              <a:rPr lang="ru-RU" sz="4900" b="1" i="1" dirty="0" smtClean="0">
                <a:latin typeface="Cambria" panose="02040503050406030204" pitchFamily="18" charset="0"/>
              </a:rPr>
              <a:t>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-Список детей;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-Отчет;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-Циклограмма;</a:t>
            </a:r>
            <a:endParaRPr lang="ru-RU" sz="4900" b="1" i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i="1" dirty="0" smtClean="0">
                <a:latin typeface="Cambria" panose="02040503050406030204" pitchFamily="18" charset="0"/>
              </a:rPr>
              <a:t>                            -Программно-методическое обеспечение</a:t>
            </a:r>
            <a:r>
              <a:rPr lang="ru-RU" sz="4900" dirty="0" smtClean="0">
                <a:latin typeface="Cambria" panose="02040503050406030204" pitchFamily="18" charset="0"/>
              </a:rPr>
              <a:t>.</a:t>
            </a:r>
            <a:endParaRPr lang="ru-RU" sz="4900" dirty="0">
              <a:latin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54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58200" cy="1222375"/>
          </a:xfrm>
        </p:spPr>
        <p:txBody>
          <a:bodyPr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САМООБРАЗОВАНИЕ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8458200" cy="4752528"/>
          </a:xfrm>
        </p:spPr>
        <p:txBody>
          <a:bodyPr>
            <a:normAutofit fontScale="77500" lnSpcReduction="20000"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 smtClean="0">
                <a:latin typeface="Cambria" panose="02040503050406030204" pitchFamily="18" charset="0"/>
              </a:rPr>
              <a:t>«Развитие пространственных представлений у детей с ОНР дошкольного возраста.»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Актуальность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данного вопроса определяется тем, что формирование пространственных представлений - одно из важнейших условий правильного развития ребенка. 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Дошкольный возраст является очень важным периодом с точки зрения наиболее интенсивного развития, периодом формирования фундамента физического и психического здоровья ребенка. От того, как и в каких условиях будет протекать развитие ребенка, во многом зависит его будущее. Своевременное формирование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пространственных представлений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 для детского развития представляет исключительную значимость. К концу дошкольного возраста у детей должна быть сформирована определенная система пространственной ориентировки как база для дальнейшего ее развития в процессе школьного обучения, поскольку умение ориентироваться в пространстве является важнейшей предпосылкой становления всех видов детской деятельности, в том числе учебной.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algn="ctr"/>
            <a:endParaRPr lang="ru-RU" b="1" i="1" u="sng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2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effectLst/>
                <a:latin typeface="Cambria" panose="02040503050406030204" pitchFamily="18" charset="0"/>
              </a:rPr>
              <a:t>Методы и приемы </a:t>
            </a:r>
            <a:br>
              <a:rPr lang="ru-RU" sz="3200" b="1" i="1" dirty="0">
                <a:effectLst/>
                <a:latin typeface="Cambria" panose="02040503050406030204" pitchFamily="18" charset="0"/>
              </a:rPr>
            </a:br>
            <a:r>
              <a:rPr lang="ru-RU" sz="3200" b="1" i="1" dirty="0">
                <a:effectLst/>
                <a:latin typeface="Cambria" panose="02040503050406030204" pitchFamily="18" charset="0"/>
              </a:rPr>
              <a:t>профилактической работы</a:t>
            </a:r>
            <a:br>
              <a:rPr lang="ru-RU" sz="3200" b="1" i="1" dirty="0">
                <a:effectLst/>
                <a:latin typeface="Cambria" panose="02040503050406030204" pitchFamily="18" charset="0"/>
              </a:rPr>
            </a:br>
            <a:endParaRPr lang="ru-RU" sz="3200" b="1" i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8460432" cy="4032448"/>
          </a:xfrm>
        </p:spPr>
        <p:txBody>
          <a:bodyPr>
            <a:normAutofit fontScale="32500" lnSpcReduction="20000"/>
          </a:bodyPr>
          <a:lstStyle/>
          <a:p>
            <a:r>
              <a:rPr lang="ru-RU" sz="4900" b="1" i="1" dirty="0" smtClean="0">
                <a:latin typeface="Cambria" panose="02040503050406030204" pitchFamily="18" charset="0"/>
              </a:rPr>
              <a:t>- Развитие </a:t>
            </a:r>
            <a:r>
              <a:rPr lang="ru-RU" sz="4900" b="1" i="1" dirty="0">
                <a:latin typeface="Cambria" panose="02040503050406030204" pitchFamily="18" charset="0"/>
              </a:rPr>
              <a:t>зрительного внимания и зрительной памяти: расширение поля </a:t>
            </a:r>
            <a:r>
              <a:rPr lang="ru-RU" sz="4900" b="1" i="1" dirty="0" smtClean="0">
                <a:latin typeface="Cambria" panose="02040503050406030204" pitchFamily="18" charset="0"/>
              </a:rPr>
              <a:t>зрения</a:t>
            </a:r>
            <a:r>
              <a:rPr lang="ru-RU" sz="4900" b="1" i="1" dirty="0">
                <a:latin typeface="Cambria" panose="02040503050406030204" pitchFamily="18" charset="0"/>
              </a:rPr>
              <a:t>; выработка устойчивости, переключаемости, увеличения объема </a:t>
            </a:r>
            <a:r>
              <a:rPr lang="ru-RU" sz="4900" b="1" i="1" dirty="0" smtClean="0">
                <a:latin typeface="Cambria" panose="02040503050406030204" pitchFamily="18" charset="0"/>
              </a:rPr>
              <a:t>зрительного </a:t>
            </a:r>
            <a:r>
              <a:rPr lang="ru-RU" sz="4900" b="1" i="1" dirty="0">
                <a:latin typeface="Cambria" panose="02040503050406030204" pitchFamily="18" charset="0"/>
              </a:rPr>
              <a:t>внимания и памяти; развитие </a:t>
            </a:r>
            <a:r>
              <a:rPr lang="ru-RU" sz="4900" b="1" i="1" dirty="0" err="1" smtClean="0">
                <a:latin typeface="Cambria" panose="02040503050406030204" pitchFamily="18" charset="0"/>
              </a:rPr>
              <a:t>стереогноза</a:t>
            </a:r>
            <a:r>
              <a:rPr lang="ru-RU" sz="4900" b="1" i="1" dirty="0" smtClean="0">
                <a:latin typeface="Cambria" panose="02040503050406030204" pitchFamily="18" charset="0"/>
              </a:rPr>
              <a:t>.</a:t>
            </a:r>
            <a:endParaRPr lang="ru-RU" sz="4900" b="1" i="1" dirty="0">
              <a:latin typeface="Cambria" panose="02040503050406030204" pitchFamily="18" charset="0"/>
            </a:endParaRPr>
          </a:p>
          <a:p>
            <a:r>
              <a:rPr lang="ru-RU" sz="4900" b="1" i="1" dirty="0" smtClean="0">
                <a:latin typeface="Cambria" panose="02040503050406030204" pitchFamily="18" charset="0"/>
              </a:rPr>
              <a:t>- Развитие зрительно-моторной </a:t>
            </a:r>
            <a:r>
              <a:rPr lang="ru-RU" sz="4900" b="1" i="1" dirty="0">
                <a:latin typeface="Cambria" panose="02040503050406030204" pitchFamily="18" charset="0"/>
              </a:rPr>
              <a:t>координации: развитие глазодвигательных </a:t>
            </a:r>
            <a:r>
              <a:rPr lang="ru-RU" sz="4900" b="1" i="1" dirty="0" smtClean="0">
                <a:latin typeface="Cambria" panose="02040503050406030204" pitchFamily="18" charset="0"/>
              </a:rPr>
              <a:t>движений</a:t>
            </a:r>
            <a:r>
              <a:rPr lang="ru-RU" sz="4900" b="1" i="1" dirty="0">
                <a:latin typeface="Cambria" panose="02040503050406030204" pitchFamily="18" charset="0"/>
              </a:rPr>
              <a:t>; улучшение ощущений артикуляционных поз и движений; </a:t>
            </a:r>
            <a:r>
              <a:rPr lang="ru-RU" sz="4900" b="1" i="1" dirty="0" smtClean="0">
                <a:latin typeface="Cambria" panose="02040503050406030204" pitchFamily="18" charset="0"/>
              </a:rPr>
              <a:t>формирование </a:t>
            </a:r>
            <a:r>
              <a:rPr lang="ru-RU" sz="4900" b="1" i="1" dirty="0">
                <a:latin typeface="Cambria" panose="02040503050406030204" pitchFamily="18" charset="0"/>
              </a:rPr>
              <a:t>восприятия различной модальности; развитие тактильных </a:t>
            </a:r>
            <a:r>
              <a:rPr lang="ru-RU" sz="4900" b="1" i="1" dirty="0" smtClean="0">
                <a:latin typeface="Cambria" panose="02040503050406030204" pitchFamily="18" charset="0"/>
              </a:rPr>
              <a:t>ощущений</a:t>
            </a:r>
            <a:r>
              <a:rPr lang="ru-RU" sz="4900" b="1" i="1" dirty="0">
                <a:latin typeface="Cambria" panose="02040503050406030204" pitchFamily="18" charset="0"/>
              </a:rPr>
              <a:t>; </a:t>
            </a:r>
            <a:r>
              <a:rPr lang="ru-RU" sz="4900" b="1" i="1" dirty="0" smtClean="0">
                <a:latin typeface="Cambria" panose="02040503050406030204" pitchFamily="18" charset="0"/>
              </a:rPr>
              <a:t>развитие </a:t>
            </a:r>
            <a:r>
              <a:rPr lang="ru-RU" sz="4900" b="1" i="1" dirty="0" err="1" smtClean="0">
                <a:latin typeface="Cambria" panose="02040503050406030204" pitchFamily="18" charset="0"/>
              </a:rPr>
              <a:t>манипулятивной</a:t>
            </a:r>
            <a:r>
              <a:rPr lang="ru-RU" sz="4900" b="1" i="1" dirty="0" smtClean="0">
                <a:latin typeface="Cambria" panose="02040503050406030204" pitchFamily="18" charset="0"/>
              </a:rPr>
              <a:t> деятельности </a:t>
            </a:r>
            <a:r>
              <a:rPr lang="ru-RU" sz="4900" b="1" i="1" dirty="0">
                <a:latin typeface="Cambria" panose="02040503050406030204" pitchFamily="18" charset="0"/>
              </a:rPr>
              <a:t>и мелкой моторики; </a:t>
            </a:r>
            <a:r>
              <a:rPr lang="ru-RU" sz="4900" b="1" i="1" dirty="0" smtClean="0">
                <a:latin typeface="Cambria" panose="02040503050406030204" pitchFamily="18" charset="0"/>
              </a:rPr>
              <a:t>развитие формообразующих </a:t>
            </a:r>
            <a:r>
              <a:rPr lang="ru-RU" sz="4900" b="1" i="1" dirty="0">
                <a:latin typeface="Cambria" panose="02040503050406030204" pitchFamily="18" charset="0"/>
              </a:rPr>
              <a:t>движений при изображении заданных фигур.</a:t>
            </a:r>
          </a:p>
          <a:p>
            <a:r>
              <a:rPr lang="ru-RU" sz="4900" b="1" i="1" dirty="0" smtClean="0">
                <a:latin typeface="Cambria" panose="02040503050406030204" pitchFamily="18" charset="0"/>
              </a:rPr>
              <a:t>- Формирование </a:t>
            </a:r>
            <a:r>
              <a:rPr lang="ru-RU" sz="4900" b="1" i="1" dirty="0" err="1" smtClean="0">
                <a:latin typeface="Cambria" panose="02040503050406030204" pitchFamily="18" charset="0"/>
              </a:rPr>
              <a:t>стереогнозиса</a:t>
            </a:r>
            <a:r>
              <a:rPr lang="ru-RU" sz="4900" b="1" i="1" dirty="0" smtClean="0">
                <a:latin typeface="Cambria" panose="02040503050406030204" pitchFamily="18" charset="0"/>
              </a:rPr>
              <a:t> и </a:t>
            </a:r>
            <a:r>
              <a:rPr lang="ru-RU" sz="4900" b="1" i="1" dirty="0">
                <a:latin typeface="Cambria" panose="02040503050406030204" pitchFamily="18" charset="0"/>
              </a:rPr>
              <a:t>представлений о схемах лица и тела: </a:t>
            </a:r>
            <a:r>
              <a:rPr lang="ru-RU" sz="4900" b="1" i="1" dirty="0" smtClean="0">
                <a:latin typeface="Cambria" panose="02040503050406030204" pitchFamily="18" charset="0"/>
              </a:rPr>
              <a:t>выработка </a:t>
            </a:r>
            <a:r>
              <a:rPr lang="ru-RU" sz="4900" b="1" i="1" dirty="0">
                <a:latin typeface="Cambria" panose="02040503050406030204" pitchFamily="18" charset="0"/>
              </a:rPr>
              <a:t>представлений о схемах лица и тела; развитие соответствующих </a:t>
            </a:r>
            <a:r>
              <a:rPr lang="ru-RU" sz="4900" b="1" i="1" dirty="0" smtClean="0">
                <a:latin typeface="Cambria" panose="02040503050406030204" pitchFamily="18" charset="0"/>
              </a:rPr>
              <a:t> навыков </a:t>
            </a:r>
            <a:r>
              <a:rPr lang="ru-RU" sz="4900" b="1" i="1" dirty="0">
                <a:latin typeface="Cambria" panose="02040503050406030204" pitchFamily="18" charset="0"/>
              </a:rPr>
              <a:t>ориентировки в пространстве; активизация ощущений тела как </a:t>
            </a:r>
            <a:r>
              <a:rPr lang="ru-RU" sz="4900" b="1" i="1" dirty="0" smtClean="0">
                <a:latin typeface="Cambria" panose="02040503050406030204" pitchFamily="18" charset="0"/>
              </a:rPr>
              <a:t>системы </a:t>
            </a:r>
            <a:r>
              <a:rPr lang="ru-RU" sz="4900" b="1" i="1" dirty="0">
                <a:latin typeface="Cambria" panose="02040503050406030204" pitchFamily="18" charset="0"/>
              </a:rPr>
              <a:t>координат; формирование пространственного моделирования и </a:t>
            </a:r>
            <a:r>
              <a:rPr lang="ru-RU" sz="4900" b="1" i="1" dirty="0" smtClean="0">
                <a:latin typeface="Cambria" panose="02040503050406030204" pitchFamily="18" charset="0"/>
              </a:rPr>
              <a:t>конструктивного </a:t>
            </a:r>
            <a:r>
              <a:rPr lang="ru-RU" sz="4900" b="1" i="1" dirty="0" err="1">
                <a:latin typeface="Cambria" panose="02040503050406030204" pitchFamily="18" charset="0"/>
              </a:rPr>
              <a:t>праксиса</a:t>
            </a:r>
            <a:r>
              <a:rPr lang="ru-RU" sz="4900" b="1" i="1" dirty="0">
                <a:latin typeface="Cambria" panose="02040503050406030204" pitchFamily="18" charset="0"/>
              </a:rPr>
              <a:t>.</a:t>
            </a:r>
          </a:p>
          <a:p>
            <a:r>
              <a:rPr lang="ru-RU" sz="4900" b="1" i="1" dirty="0" smtClean="0">
                <a:latin typeface="Cambria" panose="02040503050406030204" pitchFamily="18" charset="0"/>
              </a:rPr>
              <a:t>- Развитие пространственно-временных </a:t>
            </a:r>
            <a:r>
              <a:rPr lang="ru-RU" sz="4900" b="1" i="1" dirty="0">
                <a:latin typeface="Cambria" panose="02040503050406030204" pitchFamily="18" charset="0"/>
              </a:rPr>
              <a:t>представлений: ориентировка в </a:t>
            </a:r>
          </a:p>
          <a:p>
            <a:r>
              <a:rPr lang="ru-RU" sz="4900" b="1" i="1" dirty="0">
                <a:latin typeface="Cambria" panose="02040503050406030204" pitchFamily="18" charset="0"/>
              </a:rPr>
              <a:t>длительности и последовательности явлений, составляющих целое; развитие </a:t>
            </a:r>
          </a:p>
          <a:p>
            <a:r>
              <a:rPr lang="ru-RU" sz="4900" b="1" i="1" dirty="0" smtClean="0">
                <a:latin typeface="Cambria" panose="02040503050406030204" pitchFamily="18" charset="0"/>
              </a:rPr>
              <a:t>зрительно-предметного </a:t>
            </a:r>
            <a:r>
              <a:rPr lang="ru-RU" sz="4900" b="1" i="1" dirty="0">
                <a:latin typeface="Cambria" panose="02040503050406030204" pitchFamily="18" charset="0"/>
              </a:rPr>
              <a:t>восприятия; вычленение признаков предмета; </a:t>
            </a:r>
          </a:p>
          <a:p>
            <a:r>
              <a:rPr lang="ru-RU" sz="4900" b="1" i="1" dirty="0">
                <a:latin typeface="Cambria" panose="02040503050406030204" pitchFamily="18" charset="0"/>
              </a:rPr>
              <a:t>восприятие пространственных признаков плоских и объемных предметов; </a:t>
            </a:r>
          </a:p>
          <a:p>
            <a:r>
              <a:rPr lang="ru-RU" sz="4900" b="1" i="1" dirty="0">
                <a:latin typeface="Cambria" panose="02040503050406030204" pitchFamily="18" charset="0"/>
              </a:rPr>
              <a:t>дифференциация сходных цветовых фонов и геометрических </a:t>
            </a:r>
            <a:r>
              <a:rPr lang="ru-RU" sz="4900" b="1" i="1" dirty="0" smtClean="0">
                <a:latin typeface="Cambria" panose="02040503050406030204" pitchFamily="18" charset="0"/>
              </a:rPr>
              <a:t>форм.</a:t>
            </a:r>
            <a:endParaRPr lang="ru-RU" sz="4900" b="1" i="1" dirty="0">
              <a:latin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62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369" y="0"/>
            <a:ext cx="8458200" cy="72008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 материалов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буклет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8458200" cy="4824536"/>
          </a:xfrm>
        </p:spPr>
        <p:txBody>
          <a:bodyPr>
            <a:normAutofit/>
          </a:bodyPr>
          <a:lstStyle/>
          <a:p>
            <a:pPr lvl="0" algn="ctr">
              <a:buClr>
                <a:srgbClr val="F0A22E"/>
              </a:buClr>
            </a:pPr>
            <a:endParaRPr lang="ru-RU" sz="5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5" y="1052736"/>
            <a:ext cx="8352928" cy="583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49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458200" cy="4320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3935" y="4941168"/>
            <a:ext cx="8458200" cy="158985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969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458200" cy="1222375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</a:pPr>
            <a:r>
              <a:rPr lang="ru-RU" b="1" i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Блог профессиональной и творческой самореализации:</a:t>
            </a:r>
            <a:br>
              <a:rPr lang="ru-RU" b="1" i="1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340768"/>
            <a:ext cx="8458200" cy="48965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\Desktop\изображение_viber_2024-02-19_23-25-42-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236" y="1700808"/>
            <a:ext cx="6520160" cy="33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4582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исследовательский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«Сохраняя традиции»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764704"/>
            <a:ext cx="8458200" cy="4824536"/>
          </a:xfrm>
        </p:spPr>
        <p:txBody>
          <a:bodyPr>
            <a:normAutofit fontScale="47500" lnSpcReduction="20000"/>
          </a:bodyPr>
          <a:lstStyle/>
          <a:p>
            <a:r>
              <a:rPr lang="ru-RU" sz="2800" b="1" dirty="0" err="1">
                <a:latin typeface="Times New Roman"/>
                <a:ea typeface="Times New Roman"/>
              </a:rPr>
              <a:t>Актуальность:</a:t>
            </a:r>
            <a:r>
              <a:rPr lang="ru-RU" sz="2800" dirty="0" err="1">
                <a:latin typeface="Times New Roman"/>
                <a:ea typeface="Times New Roman"/>
              </a:rPr>
              <a:t>Национальные</a:t>
            </a:r>
            <a:r>
              <a:rPr lang="ru-RU" sz="2800" dirty="0">
                <a:latin typeface="Times New Roman"/>
                <a:ea typeface="Times New Roman"/>
              </a:rPr>
              <a:t> костюмы – это не просто тряпочка или кусок материи из другой страны, это целая история народов и отдельные сказания, легенды и фольклор. Национальный костюм — важная часть страны, рассказывающая о ее истории, культуре, традициях и укладе местных жителей.</a:t>
            </a:r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dirty="0">
                <a:latin typeface="Times New Roman"/>
                <a:ea typeface="Times New Roman"/>
              </a:rPr>
              <a:t>Д</a:t>
            </a:r>
            <a:r>
              <a:rPr lang="ru-RU" sz="2800" dirty="0">
                <a:latin typeface="Times New Roman"/>
                <a:ea typeface="Times New Roman"/>
              </a:rPr>
              <a:t>анный мини-музей позволит познакомить дошкольников с основами музейной культуры, правилами поведения в музее, </a:t>
            </a:r>
            <a:r>
              <a:rPr lang="ru-RU" sz="2800" b="1" dirty="0">
                <a:latin typeface="Times New Roman"/>
                <a:ea typeface="Times New Roman"/>
              </a:rPr>
              <a:t>национальными костюмами различных народов</a:t>
            </a:r>
            <a:r>
              <a:rPr lang="ru-RU" sz="2800" dirty="0">
                <a:latin typeface="Times New Roman"/>
                <a:ea typeface="Times New Roman"/>
              </a:rPr>
              <a:t>, а так же приобщить дошкольников к человеческим ценностям, через различные виды детской деятельности.</a:t>
            </a:r>
            <a:endParaRPr lang="ru-RU" sz="2000" dirty="0">
              <a:latin typeface="Times New Roman"/>
              <a:ea typeface="Times New Roman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600" b="1" u="sng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</a:t>
            </a:r>
            <a:r>
              <a:rPr lang="ru-RU" sz="26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ru-RU" sz="26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проекта</a:t>
            </a:r>
            <a:r>
              <a:rPr lang="ru-RU" sz="26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26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• формирование у детей интереса к культуре разных </a:t>
            </a:r>
            <a:r>
              <a:rPr lang="ru-RU" sz="29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народов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через образ традиционной </a:t>
            </a:r>
            <a:r>
              <a:rPr lang="ru-RU" sz="29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народной куклы и народных костюмов посредством создания в группе экспериментального мини-музея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• воспитание нравственно-патриотических чувств и интернационализма дошкольников посредством приобщения к </a:t>
            </a:r>
            <a:r>
              <a:rPr lang="ru-RU" sz="29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народным традициям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• знакомство детей с </a:t>
            </a:r>
            <a:r>
              <a:rPr lang="ru-RU" sz="29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народами мира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внедрение новых форм работы с семьёй.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• создание условий для активизации работы с семьей на основе двухстороннего взаимодействия, направленные на усвоение и закрепление знаний детей и их родителей о </a:t>
            </a:r>
            <a:r>
              <a:rPr lang="ru-RU" sz="29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народах мира</a:t>
            </a:r>
            <a:r>
              <a:rPr lang="ru-RU" sz="29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9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 проекта: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-создать условия для нравственно-патриотического воспитания и освоения культуры народов мира;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-способствовать познавательному развитию, развивать творческие способности, воображение;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-способствовать воспитанию у дошкольников основ музейной культуры; открывать возможности для самостоятельной познавательной, исследовательской и творческой деятельности;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-расширять представления родителей о культуре различных народов (проведение тематических вечеров в течении года), приобщать родителей к совместному изготовлению мини – музея.</a:t>
            </a:r>
            <a:endParaRPr lang="ru-RU" sz="29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39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19063"/>
            <a:ext cx="8458200" cy="4248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1\Desktop\работа на 2020-21 год\музей детям\Новая папка\IMG-20201206-WA000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6" t="7667" r="15401" b="11195"/>
          <a:stretch/>
        </p:blipFill>
        <p:spPr bwMode="auto">
          <a:xfrm>
            <a:off x="683567" y="692696"/>
            <a:ext cx="289057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ФОТО\IMG-20221213-WA00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 b="22978"/>
          <a:stretch/>
        </p:blipFill>
        <p:spPr bwMode="auto">
          <a:xfrm>
            <a:off x="3980583" y="692696"/>
            <a:ext cx="3992574" cy="196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ФОТО\20220811_1020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214" y="2708920"/>
            <a:ext cx="3970943" cy="330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ФОТО\20221227_1147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4747" y="3201610"/>
            <a:ext cx="2789391" cy="209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60648"/>
            <a:ext cx="8458200" cy="6120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537" y="404664"/>
            <a:ext cx="3084762" cy="411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C:\Users\1\Desktop\работа на 2020-21 год\день грамотности 2020г\фото\20200921_10044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4"/>
          <a:stretch/>
        </p:blipFill>
        <p:spPr bwMode="auto">
          <a:xfrm>
            <a:off x="3710167" y="2730435"/>
            <a:ext cx="2446009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1\Desktop\ФОТО\IMG-6970010375dff943756c2381edcc52a4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10057" r="11654" b="17988"/>
          <a:stretch/>
        </p:blipFill>
        <p:spPr bwMode="auto">
          <a:xfrm>
            <a:off x="3665187" y="616322"/>
            <a:ext cx="2490989" cy="207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esktop\ФОТО\IMG-20221213-WA00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68" y="616322"/>
            <a:ext cx="2531449" cy="207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1\Desktop\ФОТО\РФ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 b="3809"/>
          <a:stretch/>
        </p:blipFill>
        <p:spPr bwMode="auto">
          <a:xfrm>
            <a:off x="6179367" y="2730435"/>
            <a:ext cx="2531449" cy="359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3576"/>
            <a:ext cx="8686800" cy="59553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Cambria" panose="02040503050406030204" pitchFamily="18" charset="0"/>
              </a:rPr>
              <a:t>Кабинет    учителя - логопеда</a:t>
            </a:r>
            <a:endParaRPr lang="ru-RU" sz="2800" b="1" i="1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29656" y="1080266"/>
            <a:ext cx="399872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onstantia" panose="02030602050306030303" pitchFamily="18" charset="0"/>
              </a:rPr>
              <a:t>Есть на </a:t>
            </a:r>
            <a:r>
              <a:rPr lang="ru-RU" sz="1600" dirty="0">
                <a:latin typeface="Constantia" panose="02030602050306030303" pitchFamily="18" charset="0"/>
              </a:rPr>
              <a:t>свете такая профессия,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Чтобы детям радость дарить.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Исправляя дефекты речи,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Их красиво учить говорить.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Каждый день с язычком заниматься,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Добиваясь все новых побед.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И ошибок своих не стесняться,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На вопросы дать полный ответ.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Кто поставит все звуки на место,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Чтобы речь, словно речка текла?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Кто научит, что в слове " ракета"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Говорить нужно </a:t>
            </a:r>
            <a:r>
              <a:rPr lang="ru-RU" sz="1600" dirty="0" smtClean="0">
                <a:latin typeface="Constantia" panose="02030602050306030303" pitchFamily="18" charset="0"/>
              </a:rPr>
              <a:t>"</a:t>
            </a:r>
            <a:r>
              <a:rPr lang="ru-RU" sz="1600" dirty="0" err="1" smtClean="0">
                <a:latin typeface="Constantia" panose="02030602050306030303" pitchFamily="18" charset="0"/>
              </a:rPr>
              <a:t>ра</a:t>
            </a:r>
            <a:r>
              <a:rPr lang="ru-RU" sz="1600" dirty="0" smtClean="0">
                <a:latin typeface="Constantia" panose="02030602050306030303" pitchFamily="18" charset="0"/>
              </a:rPr>
              <a:t>", </a:t>
            </a:r>
            <a:r>
              <a:rPr lang="ru-RU" sz="1600" dirty="0">
                <a:latin typeface="Constantia" panose="02030602050306030303" pitchFamily="18" charset="0"/>
              </a:rPr>
              <a:t>а не "ла"?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Я в профессии </a:t>
            </a:r>
            <a:r>
              <a:rPr lang="ru-RU" sz="1600" dirty="0" smtClean="0">
                <a:latin typeface="Constantia" panose="02030602050306030303" pitchFamily="18" charset="0"/>
              </a:rPr>
              <a:t>словно </a:t>
            </a:r>
            <a:r>
              <a:rPr lang="ru-RU" sz="1600" dirty="0" err="1" smtClean="0">
                <a:latin typeface="Constantia" panose="02030602050306030303" pitchFamily="18" charset="0"/>
              </a:rPr>
              <a:t>камета</a:t>
            </a:r>
            <a:r>
              <a:rPr lang="ru-RU" sz="1600" dirty="0" smtClean="0">
                <a:latin typeface="Constantia" panose="02030602050306030303" pitchFamily="18" charset="0"/>
              </a:rPr>
              <a:t>, </a:t>
            </a:r>
            <a:endParaRPr lang="ru-RU" sz="1600" dirty="0">
              <a:latin typeface="Constantia" panose="02030602050306030303" pitchFamily="18" charset="0"/>
            </a:endParaRPr>
          </a:p>
          <a:p>
            <a:pPr algn="ctr"/>
            <a:r>
              <a:rPr lang="ru-RU" sz="1600" dirty="0" smtClean="0">
                <a:latin typeface="Constantia" panose="02030602050306030303" pitchFamily="18" charset="0"/>
              </a:rPr>
              <a:t>Детям, дарю яркий свет. </a:t>
            </a:r>
            <a:endParaRPr lang="ru-RU" sz="1600" dirty="0">
              <a:latin typeface="Constantia" panose="02030602050306030303" pitchFamily="18" charset="0"/>
            </a:endParaRP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Обожаю свою работу </a:t>
            </a:r>
          </a:p>
          <a:p>
            <a:pPr algn="ctr"/>
            <a:r>
              <a:rPr lang="ru-RU" sz="1600" dirty="0">
                <a:latin typeface="Constantia" panose="02030602050306030303" pitchFamily="18" charset="0"/>
              </a:rPr>
              <a:t>И горжусь тем, что я </a:t>
            </a:r>
            <a:r>
              <a:rPr lang="ru-RU" sz="1600" dirty="0" smtClean="0">
                <a:latin typeface="Constantia" panose="02030602050306030303" pitchFamily="18" charset="0"/>
              </a:rPr>
              <a:t>логопед.</a:t>
            </a:r>
            <a:endParaRPr lang="ru-RU" sz="1600" b="0" i="0" dirty="0">
              <a:effectLst/>
              <a:latin typeface="Constantia" panose="0203060205030603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5103"/>
            <a:ext cx="3851920" cy="249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4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8443664" cy="43924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11409"/>
          <a:stretch/>
        </p:blipFill>
        <p:spPr bwMode="auto">
          <a:xfrm>
            <a:off x="395536" y="836712"/>
            <a:ext cx="4228346" cy="234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9887"/>
          <a:stretch/>
        </p:blipFill>
        <p:spPr bwMode="auto">
          <a:xfrm rot="16200000">
            <a:off x="5690009" y="-70282"/>
            <a:ext cx="2346466" cy="416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1\Desktop\ФОТО\олимпиада 2024 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r="15963"/>
          <a:stretch/>
        </p:blipFill>
        <p:spPr bwMode="auto">
          <a:xfrm>
            <a:off x="395536" y="3183178"/>
            <a:ext cx="4228346" cy="232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ФОТО\изображение_viber_2024-01-30_18-33-57-2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r="8346" b="11410"/>
          <a:stretch/>
        </p:blipFill>
        <p:spPr bwMode="auto">
          <a:xfrm>
            <a:off x="4784503" y="3202396"/>
            <a:ext cx="4158966" cy="230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0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4582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>
                <a:solidFill>
                  <a:srgbClr val="4E3B30"/>
                </a:solidFill>
                <a:latin typeface="Cambria" panose="02040503050406030204" pitchFamily="18" charset="0"/>
              </a:rPr>
              <a:t>Общие сведения</a:t>
            </a:r>
            <a:r>
              <a:rPr lang="ru-RU" sz="3200" b="1" i="1" dirty="0">
                <a:solidFill>
                  <a:srgbClr val="4E3B30"/>
                </a:solidFill>
                <a:latin typeface="Cambria" panose="02040503050406030204" pitchFamily="18" charset="0"/>
              </a:rPr>
              <a:t/>
            </a:r>
            <a:br>
              <a:rPr lang="ru-RU" sz="3200" b="1" i="1" dirty="0">
                <a:solidFill>
                  <a:srgbClr val="4E3B30"/>
                </a:solidFill>
                <a:latin typeface="Cambria" panose="020405030504060302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8026152" cy="295232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Cambria" panose="02040503050406030204" pitchFamily="18" charset="0"/>
              </a:rPr>
              <a:t>Дата рождения : </a:t>
            </a:r>
            <a:r>
              <a:rPr lang="ru-RU" sz="2000" dirty="0" smtClean="0">
                <a:latin typeface="Cambria" panose="02040503050406030204" pitchFamily="18" charset="0"/>
              </a:rPr>
              <a:t>15 августа 1979 год</a:t>
            </a:r>
          </a:p>
          <a:p>
            <a:r>
              <a:rPr lang="ru-RU" sz="2000" b="1" dirty="0" smtClean="0">
                <a:latin typeface="Cambria" panose="02040503050406030204" pitchFamily="18" charset="0"/>
              </a:rPr>
              <a:t>Место работы: </a:t>
            </a:r>
            <a:r>
              <a:rPr lang="ru-RU" sz="2000" dirty="0" smtClean="0">
                <a:latin typeface="Cambria" panose="02040503050406030204" pitchFamily="18" charset="0"/>
              </a:rPr>
              <a:t>муниципальное дошкольное образовательное автономное учреждение «Детский сад №123 «Гармония» комбинированного вида города Орска</a:t>
            </a:r>
          </a:p>
          <a:p>
            <a:r>
              <a:rPr lang="ru-RU" sz="2000" b="1" dirty="0" smtClean="0">
                <a:latin typeface="Cambria" panose="02040503050406030204" pitchFamily="18" charset="0"/>
              </a:rPr>
              <a:t>Должность:</a:t>
            </a:r>
            <a:r>
              <a:rPr lang="ru-RU" sz="2000" dirty="0" smtClean="0">
                <a:latin typeface="Cambria" panose="02040503050406030204" pitchFamily="18" charset="0"/>
              </a:rPr>
              <a:t> учитель - логопед</a:t>
            </a:r>
          </a:p>
          <a:p>
            <a:r>
              <a:rPr lang="ru-RU" sz="2000" b="1" dirty="0" smtClean="0">
                <a:latin typeface="Cambria" panose="02040503050406030204" pitchFamily="18" charset="0"/>
              </a:rPr>
              <a:t>Образование:</a:t>
            </a:r>
            <a:r>
              <a:rPr lang="ru-RU" sz="2000" dirty="0" smtClean="0">
                <a:latin typeface="Cambria" panose="02040503050406030204" pitchFamily="18" charset="0"/>
              </a:rPr>
              <a:t> высшее, ОГУ</a:t>
            </a:r>
          </a:p>
          <a:p>
            <a:r>
              <a:rPr lang="ru-RU" sz="2000" dirty="0" smtClean="0">
                <a:latin typeface="Cambria" panose="02040503050406030204" pitchFamily="18" charset="0"/>
              </a:rPr>
              <a:t> </a:t>
            </a:r>
            <a:r>
              <a:rPr lang="ru-RU" sz="2000" b="1" dirty="0" smtClean="0">
                <a:latin typeface="Cambria" panose="02040503050406030204" pitchFamily="18" charset="0"/>
              </a:rPr>
              <a:t>Стаж работы в данной должности: </a:t>
            </a:r>
            <a:r>
              <a:rPr lang="ru-RU" sz="2000" dirty="0" smtClean="0">
                <a:latin typeface="Cambria" panose="02040503050406030204" pitchFamily="18" charset="0"/>
              </a:rPr>
              <a:t>с 1 сентября 2018 года</a:t>
            </a:r>
          </a:p>
          <a:p>
            <a:endParaRPr lang="ru-R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458200" cy="1222375"/>
          </a:xfrm>
        </p:spPr>
        <p:txBody>
          <a:bodyPr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Образование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908720"/>
            <a:ext cx="7954144" cy="3168352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latin typeface="Cambria" panose="02040503050406030204" pitchFamily="18" charset="0"/>
                <a:ea typeface="Calibri"/>
                <a:cs typeface="Times New Roman"/>
              </a:rPr>
              <a:t>В 2002 году </a:t>
            </a:r>
            <a:r>
              <a:rPr lang="ru-RU" sz="3600" dirty="0">
                <a:latin typeface="Cambria" panose="02040503050406030204" pitchFamily="18" charset="0"/>
                <a:ea typeface="Calibri"/>
                <a:cs typeface="Times New Roman"/>
              </a:rPr>
              <a:t>окончила Оренбургский государственный университет по специальности «Педагогика и методика начального образования», была присвоена квалификация «Учитель начальных классов</a:t>
            </a:r>
            <a:r>
              <a:rPr lang="ru-RU" sz="3600" dirty="0" smtClean="0">
                <a:latin typeface="Cambria" panose="02040503050406030204" pitchFamily="18" charset="0"/>
                <a:ea typeface="Calibri"/>
                <a:cs typeface="Times New Roman"/>
              </a:rPr>
              <a:t>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latin typeface="Cambria" panose="02040503050406030204" pitchFamily="18" charset="0"/>
                <a:ea typeface="Calibri"/>
                <a:cs typeface="Times New Roman"/>
              </a:rPr>
              <a:t> </a:t>
            </a:r>
            <a:endParaRPr lang="ru-RU" sz="3600" dirty="0">
              <a:latin typeface="Cambria" panose="02040503050406030204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latin typeface="Cambria" panose="02040503050406030204" pitchFamily="18" charset="0"/>
                <a:ea typeface="Calibri"/>
                <a:cs typeface="Times New Roman"/>
              </a:rPr>
              <a:t>В </a:t>
            </a:r>
            <a:r>
              <a:rPr lang="ru-RU" sz="3600" dirty="0">
                <a:latin typeface="Cambria" panose="02040503050406030204" pitchFamily="18" charset="0"/>
                <a:ea typeface="Calibri"/>
                <a:cs typeface="Times New Roman"/>
              </a:rPr>
              <a:t>2018 году прошла профессиональную переподготовку в Орском-гуманитарно-технологическом институте (филиале) ОГУ по программе «Логопедическая работа с детьми», получила </a:t>
            </a:r>
            <a:r>
              <a:rPr lang="ru-RU" sz="3600" dirty="0" smtClean="0">
                <a:latin typeface="Cambria" panose="02040503050406030204" pitchFamily="18" charset="0"/>
                <a:ea typeface="Calibri"/>
                <a:cs typeface="Times New Roman"/>
              </a:rPr>
              <a:t>         квалификацию </a:t>
            </a:r>
            <a:r>
              <a:rPr lang="ru-RU" sz="3600" dirty="0">
                <a:latin typeface="Cambria" panose="02040503050406030204" pitchFamily="18" charset="0"/>
                <a:ea typeface="Calibri"/>
                <a:cs typeface="Times New Roman"/>
              </a:rPr>
              <a:t>«учитель </a:t>
            </a:r>
            <a:r>
              <a:rPr lang="ru-RU" sz="3600" dirty="0" smtClean="0">
                <a:latin typeface="Cambria" panose="02040503050406030204" pitchFamily="18" charset="0"/>
                <a:ea typeface="Calibri"/>
                <a:cs typeface="Times New Roman"/>
              </a:rPr>
              <a:t>-логопед</a:t>
            </a:r>
            <a:r>
              <a:rPr lang="ru-RU" sz="3600" dirty="0">
                <a:latin typeface="Cambria" panose="02040503050406030204" pitchFamily="18" charset="0"/>
                <a:ea typeface="Calibri"/>
                <a:cs typeface="Times New Roman"/>
              </a:rPr>
              <a:t>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7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2" y="1052736"/>
            <a:ext cx="439578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59" y="1052736"/>
            <a:ext cx="4419600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5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3928905" cy="55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8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458200" cy="1222375"/>
          </a:xfrm>
        </p:spPr>
        <p:txBody>
          <a:bodyPr>
            <a:noAutofit/>
          </a:bodyPr>
          <a:lstStyle/>
          <a:p>
            <a:pPr algn="ctr"/>
            <a:r>
              <a:rPr lang="ru-RU" b="1" i="1" dirty="0">
                <a:latin typeface="Cambria" panose="02040503050406030204" pitchFamily="18" charset="0"/>
              </a:rPr>
              <a:t>Документ о последней курсовой подготовке</a:t>
            </a:r>
            <a:br>
              <a:rPr lang="ru-RU" b="1" i="1" dirty="0">
                <a:latin typeface="Cambria" panose="02040503050406030204" pitchFamily="18" charset="0"/>
              </a:rPr>
            </a:b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1556792"/>
            <a:ext cx="7306072" cy="3672408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1)АНО </a:t>
            </a:r>
            <a:r>
              <a:rPr lang="ru-RU" dirty="0">
                <a:latin typeface="Times New Roman"/>
                <a:ea typeface="Calibri"/>
              </a:rPr>
              <a:t>ДПО «Волгоградская гуманитарная академия профессиональной подготовки специалистов социальной сферы" по программе «Алгоритмизация и содержание деятельности учителя – логопеда в рамках </a:t>
            </a:r>
            <a:r>
              <a:rPr lang="ru-RU" dirty="0" err="1">
                <a:latin typeface="Times New Roman"/>
                <a:ea typeface="Calibri"/>
              </a:rPr>
              <a:t>психолого</a:t>
            </a:r>
            <a:r>
              <a:rPr lang="ru-RU" dirty="0">
                <a:latin typeface="Times New Roman"/>
                <a:ea typeface="Calibri"/>
              </a:rPr>
              <a:t> – </a:t>
            </a:r>
            <a:r>
              <a:rPr lang="ru-RU" dirty="0" err="1">
                <a:latin typeface="Times New Roman"/>
                <a:ea typeface="Calibri"/>
              </a:rPr>
              <a:t>медико</a:t>
            </a:r>
            <a:r>
              <a:rPr lang="ru-RU" dirty="0">
                <a:latin typeface="Times New Roman"/>
                <a:ea typeface="Calibri"/>
              </a:rPr>
              <a:t> – педагогической комиссии (ПМПК) и </a:t>
            </a:r>
            <a:r>
              <a:rPr lang="ru-RU" dirty="0" err="1">
                <a:latin typeface="Times New Roman"/>
                <a:ea typeface="Calibri"/>
              </a:rPr>
              <a:t>психолого</a:t>
            </a:r>
            <a:r>
              <a:rPr lang="ru-RU" dirty="0">
                <a:latin typeface="Times New Roman"/>
                <a:ea typeface="Calibri"/>
              </a:rPr>
              <a:t> – педагогического консилиума (ППК)», 2023 г., 108 ч.,</a:t>
            </a: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r>
              <a:rPr lang="ru-RU" dirty="0" smtClean="0">
                <a:latin typeface="Times New Roman"/>
                <a:ea typeface="Calibri"/>
              </a:rPr>
              <a:t>2)Педагоги </a:t>
            </a:r>
            <a:r>
              <a:rPr lang="ru-RU" dirty="0">
                <a:latin typeface="Times New Roman"/>
                <a:ea typeface="Calibri"/>
              </a:rPr>
              <a:t>России: инновации в образовании «Практическое, документальное и методическое сопровождение адаптационного процесса В ДОО и НОО  по ФГОС, в соответствии с требованиями ФОП ДО, ФОП НОО, ФАОП ДО и ФАОП НОО », 2024 г., 108 ч</a:t>
            </a:r>
            <a:r>
              <a:rPr lang="ru-RU" dirty="0" smtClean="0">
                <a:latin typeface="Times New Roman"/>
                <a:ea typeface="Calibri"/>
              </a:rPr>
              <a:t>..</a:t>
            </a:r>
            <a:endParaRPr lang="ru-RU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86800" cy="1037800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latin typeface="Cambria" panose="02040503050406030204" pitchFamily="18" charset="0"/>
              </a:rPr>
              <a:t>ЭССЭ</a:t>
            </a:r>
            <a:endParaRPr lang="ru-RU" sz="4400" b="1" i="1" dirty="0"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32656"/>
            <a:ext cx="903649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cap="all" dirty="0">
                <a:solidFill>
                  <a:srgbClr val="4E3B30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Л – </a:t>
            </a: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Любящий людей</a:t>
            </a:r>
            <a:b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 – </a:t>
            </a:r>
            <a:r>
              <a:rPr lang="ru-RU" sz="1100" b="1" i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оптимист,</a:t>
            </a: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Г – Грамотный,</a:t>
            </a:r>
            <a:b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 – </a:t>
            </a:r>
            <a:r>
              <a:rPr lang="ru-RU" sz="1100" b="1" i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образованный,</a:t>
            </a: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 – профессионал, </a:t>
            </a:r>
            <a:r>
              <a:rPr lang="ru-RU" sz="1100" b="1" i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принимаемый,</a:t>
            </a: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Е – единодушно, </a:t>
            </a:r>
            <a:r>
              <a:rPr lang="ru-RU" sz="1100" b="1" i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единогласно,</a:t>
            </a: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 </a:t>
            </a:r>
            <a:r>
              <a:rPr lang="ru-RU" sz="1100" b="1" i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– </a:t>
            </a: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Дарящий </a:t>
            </a:r>
            <a:r>
              <a:rPr lang="ru-RU" sz="1100" b="1" i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100" b="1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добро детям</a:t>
            </a:r>
            <a:r>
              <a:rPr lang="ru-RU" sz="1100" b="1" i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!</a:t>
            </a:r>
          </a:p>
          <a:p>
            <a:r>
              <a:rPr lang="ru-RU" sz="1100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100" i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	</a:t>
            </a: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С детства я была уверена в том, что моя профессия будет обязательно связана с детьми. Зигмунд Фрейд считал: ничего не бывает случайного, все имеет первопричину. Сегодня, когда я стала задумываться, почему я выбрала профессию логопеда, я все больше понимаю, что детским мечтам суждено сбываться. Я часто представляла себя то детским врачом, то воспитательницей, то учительницей. И это не случайно. Можно сказать я продолжаю учительскую династию. Мой папа проработал  учителем в школе 27 лет.  Мне было с кого брать пример. Поэтому после окончания школы я, не раздумывая, подала документы </a:t>
            </a:r>
            <a:r>
              <a:rPr lang="ru-RU" sz="1100" b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 педагогический </a:t>
            </a: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институт в городе Орске.</a:t>
            </a:r>
            <a:b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	Мой педагогический путь начался в 2018 году, в МДОАУ «Детский сад №123 «Гармония» города Орска. Работа очень ответственная и непростая. Ведь чистая, правильная речь – одно из важнейших условий нормального психического развития человека. Дефекты речи негативно влияют на психическое состояние ребенка. Дети стесняются своей речи, чувствуют себя неуверенно, плохо идут на контакт с окружающими. Кроме того, дефекты речи оказывают тормозящее действие и на развитие самой речи, и на развитие мышления ребенка</a:t>
            </a:r>
            <a:r>
              <a:rPr lang="ru-RU" sz="1100" b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100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100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	</a:t>
            </a: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Я помогаю детям познать всю прелесть и богатство русского языка, знакомлю со всем многообразием выразительных средств речи, помогаю им научиться управлять органами речи, красиво, чётко говорить. Всё это помогает в дальнейшем добиться успеха, поверить в себя. По-моему мнению, в руках логопеда самая дорогая ценность – ребенок, его развитие и перспективы.</a:t>
            </a:r>
            <a:b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Работая учителем-логопедом, не перестаю радоваться тому, что выбрала такую гуманную профессию, которая гармонично сочетает в себе милосердие медицины, мудрость педагогики и прозорливость психологии. Моя профессия многогранна и интересна. </a:t>
            </a:r>
            <a:r>
              <a:rPr lang="ru-RU" sz="1100" b="1" cap="all" dirty="0" err="1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Ёе</a:t>
            </a: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выбирают люди творческие, </a:t>
            </a:r>
            <a:r>
              <a:rPr lang="ru-RU" sz="1100" b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           бесконечно </a:t>
            </a: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влюбленные в свое дело.</a:t>
            </a:r>
            <a:b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Мало </a:t>
            </a: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того, мне это очень нравится! Я люблю свою профессию! </a:t>
            </a:r>
            <a:b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100" b="1" cap="all" dirty="0" smtClean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                                             Теперь </a:t>
            </a:r>
            <a:r>
              <a:rPr lang="ru-RU" sz="1100" b="1" cap="all" dirty="0">
                <a:solidFill>
                  <a:prstClr val="black"/>
                </a:solidFill>
                <a:latin typeface="Cambria" panose="02040503050406030204" pitchFamily="18" charset="0"/>
                <a:ea typeface="+mj-ea"/>
                <a:cs typeface="Times New Roman" panose="02020603050405020304" pitchFamily="18" charset="0"/>
              </a:rPr>
              <a:t>я совершенно счастливый человек!</a:t>
            </a:r>
            <a:r>
              <a:rPr lang="ru-RU" sz="11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100" b="1" cap="all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783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458200" cy="1222375"/>
          </a:xfrm>
        </p:spPr>
        <p:txBody>
          <a:bodyPr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Коррекционная работа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9145016" cy="594928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5600" b="1" dirty="0">
                <a:latin typeface="Cambria" panose="02040503050406030204" pitchFamily="18" charset="0"/>
              </a:rPr>
              <a:t>Деятельность</a:t>
            </a:r>
            <a:r>
              <a:rPr lang="ru-RU" sz="5600" dirty="0">
                <a:latin typeface="Cambria" panose="02040503050406030204" pitchFamily="18" charset="0"/>
              </a:rPr>
              <a:t> </a:t>
            </a:r>
            <a:r>
              <a:rPr lang="ru-RU" sz="5600" dirty="0" smtClean="0">
                <a:latin typeface="Cambria" panose="02040503050406030204" pitchFamily="18" charset="0"/>
              </a:rPr>
              <a:t>учителя-логопеда направлена </a:t>
            </a:r>
            <a:r>
              <a:rPr lang="ru-RU" sz="5600" dirty="0">
                <a:latin typeface="Cambria" panose="02040503050406030204" pitchFamily="18" charset="0"/>
              </a:rPr>
              <a:t>на оказание </a:t>
            </a:r>
            <a:r>
              <a:rPr lang="ru-RU" sz="5600" dirty="0" smtClean="0">
                <a:latin typeface="Cambria" panose="02040503050406030204" pitchFamily="18" charset="0"/>
              </a:rPr>
              <a:t>коррекционной </a:t>
            </a:r>
            <a:r>
              <a:rPr lang="ru-RU" sz="5600" dirty="0">
                <a:latin typeface="Cambria" panose="02040503050406030204" pitchFamily="18" charset="0"/>
              </a:rPr>
              <a:t>помощи детям с </a:t>
            </a:r>
            <a:r>
              <a:rPr lang="ru-RU" sz="5600" dirty="0" smtClean="0">
                <a:latin typeface="Cambria" panose="02040503050406030204" pitchFamily="18" charset="0"/>
              </a:rPr>
              <a:t>проблемами </a:t>
            </a:r>
            <a:r>
              <a:rPr lang="ru-RU" sz="5600" dirty="0">
                <a:latin typeface="Cambria" panose="02040503050406030204" pitchFamily="18" charset="0"/>
              </a:rPr>
              <a:t>в речевом </a:t>
            </a:r>
            <a:r>
              <a:rPr lang="ru-RU" sz="5600" dirty="0" smtClean="0">
                <a:latin typeface="Cambria" panose="02040503050406030204" pitchFamily="18" charset="0"/>
              </a:rPr>
              <a:t>развитии, опирается </a:t>
            </a:r>
            <a:r>
              <a:rPr lang="ru-RU" sz="5600" dirty="0">
                <a:latin typeface="Cambria" panose="02040503050406030204" pitchFamily="18" charset="0"/>
              </a:rPr>
              <a:t>на принципы: </a:t>
            </a:r>
            <a:r>
              <a:rPr lang="ru-RU" sz="5600" dirty="0" err="1" smtClean="0">
                <a:latin typeface="Cambria" panose="02040503050406030204" pitchFamily="18" charset="0"/>
              </a:rPr>
              <a:t>природосообразности</a:t>
            </a:r>
            <a:r>
              <a:rPr lang="ru-RU" sz="5600" dirty="0">
                <a:latin typeface="Cambria" panose="02040503050406030204" pitchFamily="18" charset="0"/>
              </a:rPr>
              <a:t>, научности, </a:t>
            </a:r>
            <a:r>
              <a:rPr lang="ru-RU" sz="5600" dirty="0" smtClean="0">
                <a:latin typeface="Cambria" panose="02040503050406030204" pitchFamily="18" charset="0"/>
              </a:rPr>
              <a:t>системности</a:t>
            </a:r>
            <a:r>
              <a:rPr lang="ru-RU" sz="5600" dirty="0">
                <a:latin typeface="Cambria" panose="02040503050406030204" pitchFamily="18" charset="0"/>
              </a:rPr>
              <a:t>, взаимодействия. </a:t>
            </a:r>
          </a:p>
          <a:p>
            <a:pPr algn="ctr">
              <a:lnSpc>
                <a:spcPct val="120000"/>
              </a:lnSpc>
            </a:pPr>
            <a:r>
              <a:rPr lang="ru-RU" sz="5600" dirty="0">
                <a:latin typeface="Cambria" panose="02040503050406030204" pitchFamily="18" charset="0"/>
              </a:rPr>
              <a:t>Креативность достигается через </a:t>
            </a:r>
            <a:r>
              <a:rPr lang="ru-RU" sz="5600" dirty="0" smtClean="0">
                <a:latin typeface="Cambria" panose="02040503050406030204" pitchFamily="18" charset="0"/>
              </a:rPr>
              <a:t> средства : традиционные </a:t>
            </a:r>
            <a:r>
              <a:rPr lang="ru-RU" sz="5600" dirty="0">
                <a:latin typeface="Cambria" panose="02040503050406030204" pitchFamily="18" charset="0"/>
              </a:rPr>
              <a:t>и не </a:t>
            </a:r>
            <a:r>
              <a:rPr lang="ru-RU" sz="5600" dirty="0" smtClean="0">
                <a:latin typeface="Cambria" panose="02040503050406030204" pitchFamily="18" charset="0"/>
              </a:rPr>
              <a:t>традиционные </a:t>
            </a:r>
            <a:r>
              <a:rPr lang="ru-RU" sz="5600" dirty="0">
                <a:latin typeface="Cambria" panose="02040503050406030204" pitchFamily="18" charset="0"/>
              </a:rPr>
              <a:t>методы и </a:t>
            </a:r>
            <a:r>
              <a:rPr lang="ru-RU" sz="5600" dirty="0" smtClean="0">
                <a:latin typeface="Cambria" panose="02040503050406030204" pitchFamily="18" charset="0"/>
              </a:rPr>
              <a:t>приёмы; многоплановые задания</a:t>
            </a:r>
            <a:endParaRPr lang="ru-RU" sz="5600" dirty="0">
              <a:latin typeface="Cambria" panose="02040503050406030204" pitchFamily="18" charset="0"/>
            </a:endParaRPr>
          </a:p>
          <a:p>
            <a:r>
              <a:rPr lang="ru-RU" sz="5600" dirty="0">
                <a:latin typeface="Cambria" panose="02040503050406030204" pitchFamily="18" charset="0"/>
              </a:rPr>
              <a:t>развивающего </a:t>
            </a:r>
            <a:r>
              <a:rPr lang="ru-RU" sz="5600" dirty="0" smtClean="0">
                <a:latin typeface="Cambria" panose="02040503050406030204" pitchFamily="18" charset="0"/>
              </a:rPr>
              <a:t>характера; инновационные </a:t>
            </a:r>
            <a:r>
              <a:rPr lang="ru-RU" sz="5600" dirty="0">
                <a:latin typeface="Cambria" panose="02040503050406030204" pitchFamily="18" charset="0"/>
              </a:rPr>
              <a:t>и игровые </a:t>
            </a:r>
            <a:r>
              <a:rPr lang="ru-RU" sz="5600" dirty="0" smtClean="0">
                <a:latin typeface="Cambria" panose="02040503050406030204" pitchFamily="18" charset="0"/>
              </a:rPr>
              <a:t>технологии; взаимодействие </a:t>
            </a:r>
            <a:r>
              <a:rPr lang="ru-RU" sz="5600" dirty="0">
                <a:latin typeface="Cambria" panose="02040503050406030204" pitchFamily="18" charset="0"/>
              </a:rPr>
              <a:t>со всеми </a:t>
            </a:r>
            <a:r>
              <a:rPr lang="ru-RU" sz="5600" dirty="0" smtClean="0">
                <a:latin typeface="Cambria" panose="02040503050406030204" pitchFamily="18" charset="0"/>
              </a:rPr>
              <a:t>звеньями педагогического процесса.</a:t>
            </a:r>
            <a:r>
              <a:rPr lang="ru-RU" dirty="0">
                <a:latin typeface="Arial"/>
              </a:rPr>
              <a:t> </a:t>
            </a:r>
            <a:endParaRPr lang="ru-RU" sz="4900" b="1" dirty="0">
              <a:latin typeface="Cambria" panose="02040503050406030204" pitchFamily="18" charset="0"/>
            </a:endParaRPr>
          </a:p>
          <a:p>
            <a:pPr algn="ctr"/>
            <a:r>
              <a:rPr lang="ru-RU" sz="4900" b="1" dirty="0">
                <a:latin typeface="Cambria" panose="02040503050406030204" pitchFamily="18" charset="0"/>
              </a:rPr>
              <a:t>Направления</a:t>
            </a:r>
            <a:r>
              <a:rPr lang="ru-RU" sz="4900" b="1" dirty="0" smtClean="0">
                <a:latin typeface="Cambria" panose="02040503050406030204" pitchFamily="18" charset="0"/>
              </a:rPr>
              <a:t>:  </a:t>
            </a:r>
            <a:r>
              <a:rPr lang="ru-RU" sz="3500" dirty="0" smtClean="0">
                <a:latin typeface="Arial"/>
              </a:rPr>
              <a:t>- </a:t>
            </a:r>
            <a:r>
              <a:rPr lang="ru-RU" sz="3500" dirty="0" smtClean="0">
                <a:latin typeface="Cambria" panose="02040503050406030204" pitchFamily="18" charset="0"/>
              </a:rPr>
              <a:t>развитие </a:t>
            </a:r>
            <a:r>
              <a:rPr lang="ru-RU" sz="3500" dirty="0">
                <a:latin typeface="Cambria" panose="02040503050406030204" pitchFamily="18" charset="0"/>
              </a:rPr>
              <a:t>звуковой стороны речи, 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                                          коррекция </a:t>
            </a:r>
            <a:r>
              <a:rPr lang="ru-RU" sz="3500" dirty="0">
                <a:latin typeface="Cambria" panose="02040503050406030204" pitchFamily="18" charset="0"/>
              </a:rPr>
              <a:t>дефектов произношения;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                                  - формирование </a:t>
            </a:r>
            <a:r>
              <a:rPr lang="ru-RU" sz="3500" dirty="0">
                <a:latin typeface="Cambria" panose="02040503050406030204" pitchFamily="18" charset="0"/>
              </a:rPr>
              <a:t>связной </a:t>
            </a:r>
            <a:r>
              <a:rPr lang="ru-RU" sz="3500" dirty="0" smtClean="0">
                <a:latin typeface="Cambria" panose="02040503050406030204" pitchFamily="18" charset="0"/>
              </a:rPr>
              <a:t>выразительной </a:t>
            </a:r>
            <a:r>
              <a:rPr lang="ru-RU" sz="3500" dirty="0">
                <a:latin typeface="Cambria" panose="02040503050406030204" pitchFamily="18" charset="0"/>
              </a:rPr>
              <a:t>речи на базе </a:t>
            </a:r>
            <a:r>
              <a:rPr lang="ru-RU" sz="3500" dirty="0" smtClean="0">
                <a:latin typeface="Cambria" panose="02040503050406030204" pitchFamily="18" charset="0"/>
              </a:rPr>
              <a:t>  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правильно </a:t>
            </a:r>
            <a:r>
              <a:rPr lang="ru-RU" sz="3500" dirty="0">
                <a:latin typeface="Cambria" panose="02040503050406030204" pitchFamily="18" charset="0"/>
              </a:rPr>
              <a:t>произносимых звуков;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- развитие </a:t>
            </a:r>
            <a:r>
              <a:rPr lang="ru-RU" sz="3500" dirty="0">
                <a:latin typeface="Cambria" panose="02040503050406030204" pitchFamily="18" charset="0"/>
              </a:rPr>
              <a:t>и совершенствование 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               психологических </a:t>
            </a:r>
            <a:r>
              <a:rPr lang="ru-RU" sz="3500" dirty="0">
                <a:latin typeface="Cambria" panose="02040503050406030204" pitchFamily="18" charset="0"/>
              </a:rPr>
              <a:t>предпосылок к </a:t>
            </a:r>
            <a:r>
              <a:rPr lang="ru-RU" sz="3500" dirty="0" smtClean="0">
                <a:latin typeface="Cambria" panose="02040503050406030204" pitchFamily="18" charset="0"/>
              </a:rPr>
              <a:t>обучению</a:t>
            </a:r>
            <a:r>
              <a:rPr lang="ru-RU" sz="3500" dirty="0">
                <a:latin typeface="Cambria" panose="02040503050406030204" pitchFamily="18" charset="0"/>
              </a:rPr>
              <a:t>;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                               - формирование </a:t>
            </a:r>
            <a:r>
              <a:rPr lang="ru-RU" sz="3500" dirty="0">
                <a:latin typeface="Cambria" panose="02040503050406030204" pitchFamily="18" charset="0"/>
              </a:rPr>
              <a:t>полноценных </a:t>
            </a:r>
            <a:r>
              <a:rPr lang="ru-RU" sz="3500" dirty="0" smtClean="0">
                <a:latin typeface="Cambria" panose="02040503050406030204" pitchFamily="18" charset="0"/>
              </a:rPr>
              <a:t>учебных </a:t>
            </a:r>
            <a:r>
              <a:rPr lang="ru-RU" sz="3500" dirty="0">
                <a:latin typeface="Cambria" panose="02040503050406030204" pitchFamily="18" charset="0"/>
              </a:rPr>
              <a:t>умений;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- развитие </a:t>
            </a:r>
            <a:r>
              <a:rPr lang="ru-RU" sz="3500" dirty="0">
                <a:latin typeface="Cambria" panose="02040503050406030204" pitchFamily="18" charset="0"/>
              </a:rPr>
              <a:t>и совершенствование 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                      коммуникативной </a:t>
            </a:r>
            <a:r>
              <a:rPr lang="ru-RU" sz="3500" dirty="0">
                <a:latin typeface="Cambria" panose="02040503050406030204" pitchFamily="18" charset="0"/>
              </a:rPr>
              <a:t>готовности к </a:t>
            </a:r>
            <a:r>
              <a:rPr lang="ru-RU" sz="3500" dirty="0" smtClean="0">
                <a:latin typeface="Cambria" panose="02040503050406030204" pitchFamily="18" charset="0"/>
              </a:rPr>
              <a:t>обучению</a:t>
            </a:r>
            <a:r>
              <a:rPr lang="ru-RU" sz="3500" dirty="0">
                <a:latin typeface="Cambria" panose="02040503050406030204" pitchFamily="18" charset="0"/>
              </a:rPr>
              <a:t>;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            - формирование </a:t>
            </a:r>
            <a:r>
              <a:rPr lang="ru-RU" sz="3500" dirty="0">
                <a:latin typeface="Cambria" panose="02040503050406030204" pitchFamily="18" charset="0"/>
              </a:rPr>
              <a:t>коммуникативных </a:t>
            </a:r>
          </a:p>
          <a:p>
            <a:pPr algn="ctr"/>
            <a:r>
              <a:rPr lang="ru-RU" sz="3500" dirty="0" smtClean="0">
                <a:latin typeface="Cambria" panose="02040503050406030204" pitchFamily="18" charset="0"/>
              </a:rPr>
              <a:t>                 умений </a:t>
            </a:r>
            <a:r>
              <a:rPr lang="ru-RU" sz="3500" dirty="0">
                <a:latin typeface="Cambria" panose="02040503050406030204" pitchFamily="18" charset="0"/>
              </a:rPr>
              <a:t>и навыков, адекватных </a:t>
            </a:r>
          </a:p>
          <a:p>
            <a:pPr algn="ctr"/>
            <a:r>
              <a:rPr lang="ru-RU" sz="3500" dirty="0">
                <a:latin typeface="Cambria" panose="02040503050406030204" pitchFamily="18" charset="0"/>
              </a:rPr>
              <a:t>учебной деятельности</a:t>
            </a:r>
          </a:p>
          <a:p>
            <a:pPr algn="ctr">
              <a:lnSpc>
                <a:spcPct val="120000"/>
              </a:lnSpc>
            </a:pPr>
            <a:endParaRPr lang="ru-RU" sz="5600" dirty="0">
              <a:latin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5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507</TotalTime>
  <Words>955</Words>
  <Application>Microsoft Office PowerPoint</Application>
  <PresentationFormat>Экран (4:3)</PresentationFormat>
  <Paragraphs>108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МДОАУ «Детский сад №123 «Гармония» г. Орска</vt:lpstr>
      <vt:lpstr>Кабинет    учителя - логопеда</vt:lpstr>
      <vt:lpstr>Общие сведения </vt:lpstr>
      <vt:lpstr>Образование</vt:lpstr>
      <vt:lpstr>Презентация PowerPoint</vt:lpstr>
      <vt:lpstr>Презентация PowerPoint</vt:lpstr>
      <vt:lpstr>Документ о последней курсовой подготовке </vt:lpstr>
      <vt:lpstr>ЭССЭ</vt:lpstr>
      <vt:lpstr>Коррекционная работа</vt:lpstr>
      <vt:lpstr>ПРОГРАММЫ</vt:lpstr>
      <vt:lpstr>Документация  учителя-логопеда </vt:lpstr>
      <vt:lpstr>САМООБРАЗОВАНИЕ</vt:lpstr>
      <vt:lpstr>Методы и приемы  профилактической работы </vt:lpstr>
      <vt:lpstr>Блог материалов: буклет </vt:lpstr>
      <vt:lpstr>Буклет  </vt:lpstr>
      <vt:lpstr>Блог профессиональной и творческой самореализации: </vt:lpstr>
      <vt:lpstr>Творческо – исследовательский  проекта «Сохраняя традиции»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717</dc:creator>
  <cp:lastModifiedBy>1</cp:lastModifiedBy>
  <cp:revision>64</cp:revision>
  <dcterms:created xsi:type="dcterms:W3CDTF">2020-09-14T13:11:50Z</dcterms:created>
  <dcterms:modified xsi:type="dcterms:W3CDTF">2024-02-19T17:39:57Z</dcterms:modified>
</cp:coreProperties>
</file>