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6624736" cy="324036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333333"/>
                </a:solidFill>
                <a:latin typeface="Times New Roman"/>
                <a:ea typeface="Times New Roman"/>
              </a:rPr>
              <a:t>Формирование экологической культуры </a:t>
            </a:r>
            <a:r>
              <a:rPr lang="ru-RU" sz="3600" dirty="0">
                <a:latin typeface="Times New Roman"/>
                <a:ea typeface="Times New Roman"/>
              </a:rPr>
              <a:t/>
            </a:r>
            <a:br>
              <a:rPr lang="ru-RU" sz="3600" dirty="0">
                <a:latin typeface="Times New Roman"/>
                <a:ea typeface="Times New Roman"/>
              </a:rPr>
            </a:br>
            <a:r>
              <a:rPr lang="ru-RU" b="1" dirty="0">
                <a:solidFill>
                  <a:srgbClr val="333333"/>
                </a:solidFill>
                <a:latin typeface="Times New Roman"/>
                <a:ea typeface="Times New Roman"/>
              </a:rPr>
              <a:t>через приобщение детей</a:t>
            </a:r>
            <a:r>
              <a:rPr lang="ru-RU" sz="3600" dirty="0">
                <a:latin typeface="Times New Roman"/>
                <a:ea typeface="Times New Roman"/>
              </a:rPr>
              <a:t/>
            </a:r>
            <a:br>
              <a:rPr lang="ru-RU" sz="3600" dirty="0">
                <a:latin typeface="Times New Roman"/>
                <a:ea typeface="Times New Roman"/>
              </a:rPr>
            </a:br>
            <a:r>
              <a:rPr lang="ru-RU" b="1" dirty="0">
                <a:solidFill>
                  <a:srgbClr val="333333"/>
                </a:solidFill>
                <a:latin typeface="Times New Roman"/>
                <a:ea typeface="Times New Roman"/>
              </a:rPr>
              <a:t> к социальным ценностям народным традициям</a:t>
            </a:r>
            <a:r>
              <a:rPr lang="ru-RU" sz="3600" dirty="0">
                <a:latin typeface="Times New Roman"/>
                <a:ea typeface="Times New Roman"/>
              </a:rPr>
              <a:t/>
            </a:r>
            <a:br>
              <a:rPr lang="ru-RU" sz="3600" dirty="0">
                <a:latin typeface="Times New Roman"/>
                <a:ea typeface="Times New Roman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9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1104" cy="16421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У человека всегда есть всё, чтобы осуществить свою мечту</a:t>
            </a:r>
            <a:endParaRPr lang="ru-RU" dirty="0"/>
          </a:p>
        </p:txBody>
      </p:sp>
      <p:pic>
        <p:nvPicPr>
          <p:cNvPr id="1030" name="Picture 6" descr="Сохраним природу земли вместе - презентация для начальной школы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5" t="7766" r="6110" b="20964"/>
          <a:stretch/>
        </p:blipFill>
        <p:spPr bwMode="auto">
          <a:xfrm>
            <a:off x="973015" y="2132856"/>
            <a:ext cx="7010400" cy="427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931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6984776" cy="3010346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Загрязнение почвы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жилые дома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комунальные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бытовые предприятия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бытовой мусор, пищевые отходы, строительный мусор и т.д.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сжигание мусора на свалках сопровождается выделением ядовитых веществ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 разложения различных видов отходов: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пищевые отходы – срок разложения 30 дней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газетная бумага – срок разложения 1-4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железные банки – срок разложения 10 лет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резиновые покрышки – срок разложения 120-140 лет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бутылки – срок разложения 180-200 лет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стекло – срок разложения 1000 лет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b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В минэкологии рассказали об увеличении штрафов за вред природ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73015"/>
            <a:ext cx="4320480" cy="315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7456" y="20566904"/>
            <a:ext cx="23136688" cy="2062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592367"/>
            <a:ext cx="4176464" cy="3155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78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064896" cy="3730426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Экологические традиции                включают:</a:t>
            </a:r>
            <a:br>
              <a:rPr lang="ru-RU" sz="4000" b="1" dirty="0" smtClean="0"/>
            </a:br>
            <a:r>
              <a:rPr lang="ru-RU" sz="2700" dirty="0" smtClean="0"/>
              <a:t>- веру в спасительные и целительные силы природы; </a:t>
            </a:r>
            <a:br>
              <a:rPr lang="ru-RU" sz="2700" dirty="0" smtClean="0"/>
            </a:br>
            <a:r>
              <a:rPr lang="ru-RU" sz="2700" dirty="0" smtClean="0"/>
              <a:t>- почитание растений и животных;</a:t>
            </a:r>
            <a:br>
              <a:rPr lang="ru-RU" sz="2700" dirty="0" smtClean="0"/>
            </a:br>
            <a:r>
              <a:rPr lang="ru-RU" sz="2700" dirty="0" smtClean="0"/>
              <a:t>- охрану уникальных природных объектов;</a:t>
            </a:r>
            <a:br>
              <a:rPr lang="ru-RU" sz="2700" dirty="0" smtClean="0"/>
            </a:br>
            <a:r>
              <a:rPr lang="ru-RU" sz="2700" dirty="0" smtClean="0"/>
              <a:t>- принципы рационального </a:t>
            </a:r>
            <a:r>
              <a:rPr lang="ru-RU" sz="2700" dirty="0" err="1" smtClean="0"/>
              <a:t>природоиспользования</a:t>
            </a:r>
            <a:r>
              <a:rPr lang="ru-RU" sz="2700" dirty="0" smtClean="0"/>
              <a:t>;</a:t>
            </a:r>
            <a:br>
              <a:rPr lang="ru-RU" sz="2700" dirty="0" smtClean="0"/>
            </a:br>
            <a:r>
              <a:rPr lang="ru-RU" sz="2700" dirty="0" smtClean="0"/>
              <a:t>- понимание </a:t>
            </a:r>
            <a:r>
              <a:rPr lang="ru-RU" sz="2700" dirty="0" err="1" smtClean="0"/>
              <a:t>ответствености</a:t>
            </a:r>
            <a:r>
              <a:rPr lang="ru-RU" sz="2700" dirty="0" smtClean="0"/>
              <a:t> человека за поступки, совершенные против природы.</a:t>
            </a:r>
            <a:br>
              <a:rPr lang="ru-RU" sz="2700" dirty="0" smtClean="0"/>
            </a:br>
            <a:endParaRPr lang="ru-RU" sz="2700" dirty="0"/>
          </a:p>
        </p:txBody>
      </p:sp>
      <p:pic>
        <p:nvPicPr>
          <p:cNvPr id="3078" name="Picture 6" descr="Занятия по экологии в старшей группе детского сада: пример конспекта по  ФГОС, разработка проекта и проче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89040"/>
            <a:ext cx="4048125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755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38936" cy="6322714"/>
          </a:xfrm>
        </p:spPr>
        <p:txBody>
          <a:bodyPr>
            <a:noAutofit/>
          </a:bodyPr>
          <a:lstStyle/>
          <a:p>
            <a:r>
              <a:rPr lang="ru-RU" sz="2800" dirty="0" smtClean="0"/>
              <a:t>Всем с детства знакомы самые элементарные  правила общения с природой – не мусорить, не вырывать растения с корнем, не разрушать муравейники и гнёзда птиц и т.д. </a:t>
            </a:r>
            <a:br>
              <a:rPr lang="ru-RU" sz="2800" dirty="0" smtClean="0"/>
            </a:br>
            <a:r>
              <a:rPr lang="ru-RU" sz="2800" dirty="0" smtClean="0"/>
              <a:t>Наши предки бережно относились к огромным деревьям,  необычным каменным обнажениям и источникам с чистой водой. Они объявляли эти природные достопримечательности священными и охраняли их.  </a:t>
            </a:r>
            <a:endParaRPr lang="ru-R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329" y="1556793"/>
            <a:ext cx="313988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405" y="3861048"/>
            <a:ext cx="3290168" cy="2251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7690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46</Words>
  <Application>Microsoft Office PowerPoint</Application>
  <PresentationFormat>Экран (4:3)</PresentationFormat>
  <Paragraphs>5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Формирование экологической культуры  через приобщение детей  к социальным ценностям народным традициям </vt:lpstr>
      <vt:lpstr>У человека всегда есть всё, чтобы осуществить свою мечту</vt:lpstr>
      <vt:lpstr>   Загрязнение почвы - жилые дома и комунальные- бытовые предприятия - бытовой мусор, пищевые отходы, строительный мусор и т.д.  - сжигание мусора на свалках сопровождается выделением ядовитых веществ Срок разложения различных видов отходов:  пищевые отходы – срок разложения 30 дней газетная бумага – срок разложения 1-4 мес железные банки – срок разложения 10 лет резиновые покрышки – срок разложения 120-140 лет пластиковые бутылки – срок разложения 180-200 лет стекло – срок разложения 1000 лет                                                    </vt:lpstr>
      <vt:lpstr>Экологические традиции                включают: - веру в спасительные и целительные силы природы;  - почитание растений и животных; - охрану уникальных природных объектов; - принципы рационального природоиспользования; - понимание ответствености человека за поступки, совершенные против природы. </vt:lpstr>
      <vt:lpstr>Всем с детства знакомы самые элементарные  правила общения с природой – не мусорить, не вырывать растения с корнем, не разрушать муравейники и гнёзда птиц и т.д.  Наши предки бережно относились к огромным деревьям,  необычным каменным обнажениям и источникам с чистой водой. Они объявляли эти природные достопримечательности священными и охраняли их.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экологической культуры  через приобщение детей  к социальным ценностям народным традициям</dc:title>
  <dc:creator>717</dc:creator>
  <cp:lastModifiedBy>1</cp:lastModifiedBy>
  <cp:revision>9</cp:revision>
  <dcterms:created xsi:type="dcterms:W3CDTF">2023-01-22T12:24:05Z</dcterms:created>
  <dcterms:modified xsi:type="dcterms:W3CDTF">2023-01-22T13:58:23Z</dcterms:modified>
</cp:coreProperties>
</file>