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32" r:id="rId3"/>
    <p:sldId id="337" r:id="rId4"/>
    <p:sldId id="339" r:id="rId5"/>
    <p:sldId id="335" r:id="rId6"/>
    <p:sldId id="257" r:id="rId7"/>
    <p:sldId id="340" r:id="rId8"/>
    <p:sldId id="341" r:id="rId9"/>
    <p:sldId id="342" r:id="rId10"/>
    <p:sldId id="343" r:id="rId11"/>
    <p:sldId id="346" r:id="rId12"/>
    <p:sldId id="344" r:id="rId13"/>
    <p:sldId id="345" r:id="rId14"/>
    <p:sldId id="348" r:id="rId15"/>
    <p:sldId id="349" r:id="rId16"/>
    <p:sldId id="338" r:id="rId17"/>
    <p:sldId id="350" r:id="rId18"/>
    <p:sldId id="351" r:id="rId19"/>
    <p:sldId id="354" r:id="rId20"/>
    <p:sldId id="361" r:id="rId21"/>
    <p:sldId id="355" r:id="rId22"/>
    <p:sldId id="356" r:id="rId23"/>
    <p:sldId id="358" r:id="rId24"/>
    <p:sldId id="359" r:id="rId25"/>
    <p:sldId id="360" r:id="rId26"/>
    <p:sldId id="353" r:id="rId27"/>
    <p:sldId id="352" r:id="rId28"/>
    <p:sldId id="362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33CCCC"/>
    <a:srgbClr val="FF9933"/>
    <a:srgbClr val="FF9900"/>
    <a:srgbClr val="CC5D00"/>
    <a:srgbClr val="CC6600"/>
    <a:srgbClr val="008000"/>
    <a:srgbClr val="5F5F5F"/>
    <a:srgbClr val="0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86" autoAdjust="0"/>
  </p:normalViewPr>
  <p:slideViewPr>
    <p:cSldViewPr showGuides="1">
      <p:cViewPr varScale="1">
        <p:scale>
          <a:sx n="81" d="100"/>
          <a:sy n="81" d="100"/>
        </p:scale>
        <p:origin x="145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AD6AF2-665C-41E7-A6AD-EA13B2E12730}" type="doc">
      <dgm:prSet loTypeId="urn:microsoft.com/office/officeart/2005/8/layout/default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A5BF03F-D4E0-47CC-8742-3E68759BD54A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90 % информации человек воспринимает через зрение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C6F59F-B5AE-4322-AC3A-952A943728D7}" type="parTrans" cxnId="{974F86B6-1C22-48D1-9849-25B79224294F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40A90-8C0C-48AE-98D2-718D0BE9675C}" type="sibTrans" cxnId="{974F86B6-1C22-48D1-9849-25B79224294F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BDC048-13C2-4F8A-B957-8512D8B4F8DE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70 % сенсорных рецепторов находятся в глазах</a:t>
          </a:r>
          <a:endParaRPr lang="ru-RU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F7344937-90C0-4C21-83A9-3227158D6046}" type="parTrans" cxnId="{C75F2729-711B-49D1-A698-E43AC35C3EF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3A9929-7728-4036-8755-EF4F7E03B989}" type="sibTrans" cxnId="{C75F2729-711B-49D1-A698-E43AC35C3EF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0BD56A-6272-47E0-937B-25BB5B83D1B4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Около половины нейронов головного мозга человека задействованы в обработке визуальной информации</a:t>
          </a:r>
          <a:endParaRPr lang="ru-RU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741A1DE9-A5A8-4052-B421-D0EE0B099FD5}" type="parTrans" cxnId="{4A23CCC0-6554-4072-87DD-6B9BF27F220C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BE3208-12B1-4B94-85EC-72E6309A0980}" type="sibTrans" cxnId="{4A23CCC0-6554-4072-87DD-6B9BF27F220C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F98F7A-9034-4A87-A3CA-8FFC85C74232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на 17 % выше производительность человека, работающего с визуальной информацией</a:t>
          </a:r>
          <a:endParaRPr lang="ru-RU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2B4D86A5-38D4-4FA0-BEDD-5B360C7DEA38}" type="parTrans" cxnId="{BED8FA66-18AA-4465-8143-52F567F18933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2F33CB-203A-4FD1-A11E-9C92B448EB9E}" type="sibTrans" cxnId="{BED8FA66-18AA-4465-8143-52F567F18933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3FA0B4-6247-47EA-B5A6-FD9F059DDFC4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На 4,5 % лучше вспоминаются детали визуальной информации</a:t>
          </a:r>
          <a:endParaRPr lang="ru-RU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F0863F1B-1C86-46A0-8A4D-DC6433E92768}" type="parTrans" cxnId="{24AA5159-478F-4039-83C0-131F3A784D1D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C603AD-BF0F-47AA-A824-C4C4483FE1E4}" type="sibTrans" cxnId="{24AA5159-478F-4039-83C0-131F3A784D1D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71DCC9-4144-4F79-9DF3-26F892E39AF2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В 60 000 раз быстрее воспринимается визуальная информация по сравнению с текстовой</a:t>
          </a:r>
          <a:endParaRPr lang="ru-RU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E21A8655-7314-47DA-8E82-AD87D1C990C3}" type="parTrans" cxnId="{41840E83-7E39-4215-8531-4ED0BCB624AB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DFD092-791E-44A8-93D8-59EE9C083998}" type="sibTrans" cxnId="{41840E83-7E39-4215-8531-4ED0BCB624AB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1D95AD-AD79-4CA2-A9BB-6ECA77B36ED4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Человек запоминает 10 % из услышанного, 20 % — из увиденного и 80 % — из увиденного и сделанного</a:t>
          </a:r>
          <a:endParaRPr lang="ru-RU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23A5A192-B741-4EB5-8AB6-7294D15E2DD2}" type="parTrans" cxnId="{45155419-CB7C-479C-8E88-223FD333EA37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E7F3FA-7055-45CC-81D3-4E413E4CFF56}" type="sibTrans" cxnId="{45155419-CB7C-479C-8E88-223FD333EA37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AB86EB-1ED9-4A1F-BEA4-964F04AB0235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Человек выполняет инструкцию на 323 % лучше, если она содержит иллюстрации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53F4D3-541E-4FEE-91BA-BF5908B8B7D1}" type="parTrans" cxnId="{1403FB78-7C20-4E22-96F3-9E21428FF994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BD1F0C-FB57-4C11-9D6F-BC8B49E30C19}" type="sibTrans" cxnId="{1403FB78-7C20-4E22-96F3-9E21428FF994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6DF2C-1CF0-4817-A40C-90045ACC598E}" type="pres">
      <dgm:prSet presAssocID="{B4AD6AF2-665C-41E7-A6AD-EA13B2E127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36E334-7765-421F-B49D-2864D440F273}" type="pres">
      <dgm:prSet presAssocID="{6A5BF03F-D4E0-47CC-8742-3E68759BD54A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4D5F9-BEE8-44BE-A009-4E0DFC5545B5}" type="pres">
      <dgm:prSet presAssocID="{07740A90-8C0C-48AE-98D2-718D0BE9675C}" presName="sibTrans" presStyleCnt="0"/>
      <dgm:spPr/>
    </dgm:pt>
    <dgm:pt modelId="{D9746FA3-5E98-445A-8E52-AF6B1839CC0F}" type="pres">
      <dgm:prSet presAssocID="{D5BDC048-13C2-4F8A-B957-8512D8B4F8DE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0022A1-EA60-4009-AE22-DFCB779975D9}" type="pres">
      <dgm:prSet presAssocID="{023A9929-7728-4036-8755-EF4F7E03B989}" presName="sibTrans" presStyleCnt="0"/>
      <dgm:spPr/>
    </dgm:pt>
    <dgm:pt modelId="{819AFAF2-13B8-46C4-B11A-C1A676C98C16}" type="pres">
      <dgm:prSet presAssocID="{3A0BD56A-6272-47E0-937B-25BB5B83D1B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CA498-3CB1-42BB-A8E9-C3BBF32C9859}" type="pres">
      <dgm:prSet presAssocID="{32BE3208-12B1-4B94-85EC-72E6309A0980}" presName="sibTrans" presStyleCnt="0"/>
      <dgm:spPr/>
    </dgm:pt>
    <dgm:pt modelId="{9AE420C0-F21D-4CBE-AAB7-E7C08D949B80}" type="pres">
      <dgm:prSet presAssocID="{B6F98F7A-9034-4A87-A3CA-8FFC85C74232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305AB-96B5-45C5-AB2D-DA2A196F52F6}" type="pres">
      <dgm:prSet presAssocID="{1C2F33CB-203A-4FD1-A11E-9C92B448EB9E}" presName="sibTrans" presStyleCnt="0"/>
      <dgm:spPr/>
    </dgm:pt>
    <dgm:pt modelId="{8CF13218-1685-454A-8272-1BED536309F1}" type="pres">
      <dgm:prSet presAssocID="{C43FA0B4-6247-47EA-B5A6-FD9F059DDFC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E537B-9192-4D06-9AAF-B1809CCF2C1C}" type="pres">
      <dgm:prSet presAssocID="{22C603AD-BF0F-47AA-A824-C4C4483FE1E4}" presName="sibTrans" presStyleCnt="0"/>
      <dgm:spPr/>
    </dgm:pt>
    <dgm:pt modelId="{9FC250C1-508C-4070-B27C-BE4B8CF5CB87}" type="pres">
      <dgm:prSet presAssocID="{8B71DCC9-4144-4F79-9DF3-26F892E39AF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44764F-BB72-4C5C-8E26-DB6BB0F44054}" type="pres">
      <dgm:prSet presAssocID="{62DFD092-791E-44A8-93D8-59EE9C083998}" presName="sibTrans" presStyleCnt="0"/>
      <dgm:spPr/>
    </dgm:pt>
    <dgm:pt modelId="{9B321CBD-192E-4DD3-A329-68F968A9EEF9}" type="pres">
      <dgm:prSet presAssocID="{4F1D95AD-AD79-4CA2-A9BB-6ECA77B36ED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3F476-D743-489B-8458-35C50E63497C}" type="pres">
      <dgm:prSet presAssocID="{35E7F3FA-7055-45CC-81D3-4E413E4CFF56}" presName="sibTrans" presStyleCnt="0"/>
      <dgm:spPr/>
    </dgm:pt>
    <dgm:pt modelId="{6764B315-368C-4364-8C04-3631923CE399}" type="pres">
      <dgm:prSet presAssocID="{25AB86EB-1ED9-4A1F-BEA4-964F04AB023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6D8483-CC56-47BA-B17F-E515F87E9B49}" type="presOf" srcId="{4F1D95AD-AD79-4CA2-A9BB-6ECA77B36ED4}" destId="{9B321CBD-192E-4DD3-A329-68F968A9EEF9}" srcOrd="0" destOrd="0" presId="urn:microsoft.com/office/officeart/2005/8/layout/default"/>
    <dgm:cxn modelId="{63E8C526-7BF8-41BE-880F-997CD4297C40}" type="presOf" srcId="{25AB86EB-1ED9-4A1F-BEA4-964F04AB0235}" destId="{6764B315-368C-4364-8C04-3631923CE399}" srcOrd="0" destOrd="0" presId="urn:microsoft.com/office/officeart/2005/8/layout/default"/>
    <dgm:cxn modelId="{1403FB78-7C20-4E22-96F3-9E21428FF994}" srcId="{B4AD6AF2-665C-41E7-A6AD-EA13B2E12730}" destId="{25AB86EB-1ED9-4A1F-BEA4-964F04AB0235}" srcOrd="7" destOrd="0" parTransId="{8453F4D3-541E-4FEE-91BA-BF5908B8B7D1}" sibTransId="{1FBD1F0C-FB57-4C11-9D6F-BC8B49E30C19}"/>
    <dgm:cxn modelId="{C75F2729-711B-49D1-A698-E43AC35C3EF1}" srcId="{B4AD6AF2-665C-41E7-A6AD-EA13B2E12730}" destId="{D5BDC048-13C2-4F8A-B957-8512D8B4F8DE}" srcOrd="1" destOrd="0" parTransId="{F7344937-90C0-4C21-83A9-3227158D6046}" sibTransId="{023A9929-7728-4036-8755-EF4F7E03B989}"/>
    <dgm:cxn modelId="{BED8FA66-18AA-4465-8143-52F567F18933}" srcId="{B4AD6AF2-665C-41E7-A6AD-EA13B2E12730}" destId="{B6F98F7A-9034-4A87-A3CA-8FFC85C74232}" srcOrd="3" destOrd="0" parTransId="{2B4D86A5-38D4-4FA0-BEDD-5B360C7DEA38}" sibTransId="{1C2F33CB-203A-4FD1-A11E-9C92B448EB9E}"/>
    <dgm:cxn modelId="{45155419-CB7C-479C-8E88-223FD333EA37}" srcId="{B4AD6AF2-665C-41E7-A6AD-EA13B2E12730}" destId="{4F1D95AD-AD79-4CA2-A9BB-6ECA77B36ED4}" srcOrd="6" destOrd="0" parTransId="{23A5A192-B741-4EB5-8AB6-7294D15E2DD2}" sibTransId="{35E7F3FA-7055-45CC-81D3-4E413E4CFF56}"/>
    <dgm:cxn modelId="{974F86B6-1C22-48D1-9849-25B79224294F}" srcId="{B4AD6AF2-665C-41E7-A6AD-EA13B2E12730}" destId="{6A5BF03F-D4E0-47CC-8742-3E68759BD54A}" srcOrd="0" destOrd="0" parTransId="{26C6F59F-B5AE-4322-AC3A-952A943728D7}" sibTransId="{07740A90-8C0C-48AE-98D2-718D0BE9675C}"/>
    <dgm:cxn modelId="{681FC465-6E5C-4E73-994D-71C51BEE76CE}" type="presOf" srcId="{B4AD6AF2-665C-41E7-A6AD-EA13B2E12730}" destId="{99B6DF2C-1CF0-4817-A40C-90045ACC598E}" srcOrd="0" destOrd="0" presId="urn:microsoft.com/office/officeart/2005/8/layout/default"/>
    <dgm:cxn modelId="{C54E92FE-5E8C-4629-BF7E-05A9FDC2B4F6}" type="presOf" srcId="{3A0BD56A-6272-47E0-937B-25BB5B83D1B4}" destId="{819AFAF2-13B8-46C4-B11A-C1A676C98C16}" srcOrd="0" destOrd="0" presId="urn:microsoft.com/office/officeart/2005/8/layout/default"/>
    <dgm:cxn modelId="{24AA5159-478F-4039-83C0-131F3A784D1D}" srcId="{B4AD6AF2-665C-41E7-A6AD-EA13B2E12730}" destId="{C43FA0B4-6247-47EA-B5A6-FD9F059DDFC4}" srcOrd="4" destOrd="0" parTransId="{F0863F1B-1C86-46A0-8A4D-DC6433E92768}" sibTransId="{22C603AD-BF0F-47AA-A824-C4C4483FE1E4}"/>
    <dgm:cxn modelId="{4A23CCC0-6554-4072-87DD-6B9BF27F220C}" srcId="{B4AD6AF2-665C-41E7-A6AD-EA13B2E12730}" destId="{3A0BD56A-6272-47E0-937B-25BB5B83D1B4}" srcOrd="2" destOrd="0" parTransId="{741A1DE9-A5A8-4052-B421-D0EE0B099FD5}" sibTransId="{32BE3208-12B1-4B94-85EC-72E6309A0980}"/>
    <dgm:cxn modelId="{69A52C0A-0493-4D46-81EE-2E5803F67FBD}" type="presOf" srcId="{B6F98F7A-9034-4A87-A3CA-8FFC85C74232}" destId="{9AE420C0-F21D-4CBE-AAB7-E7C08D949B80}" srcOrd="0" destOrd="0" presId="urn:microsoft.com/office/officeart/2005/8/layout/default"/>
    <dgm:cxn modelId="{008F8706-12B3-411A-96D8-2CB03C90F984}" type="presOf" srcId="{C43FA0B4-6247-47EA-B5A6-FD9F059DDFC4}" destId="{8CF13218-1685-454A-8272-1BED536309F1}" srcOrd="0" destOrd="0" presId="urn:microsoft.com/office/officeart/2005/8/layout/default"/>
    <dgm:cxn modelId="{1BBE0418-9164-433E-8B37-2CAE205FCDDA}" type="presOf" srcId="{8B71DCC9-4144-4F79-9DF3-26F892E39AF2}" destId="{9FC250C1-508C-4070-B27C-BE4B8CF5CB87}" srcOrd="0" destOrd="0" presId="urn:microsoft.com/office/officeart/2005/8/layout/default"/>
    <dgm:cxn modelId="{41840E83-7E39-4215-8531-4ED0BCB624AB}" srcId="{B4AD6AF2-665C-41E7-A6AD-EA13B2E12730}" destId="{8B71DCC9-4144-4F79-9DF3-26F892E39AF2}" srcOrd="5" destOrd="0" parTransId="{E21A8655-7314-47DA-8E82-AD87D1C990C3}" sibTransId="{62DFD092-791E-44A8-93D8-59EE9C083998}"/>
    <dgm:cxn modelId="{39A44177-41D2-4A14-A254-2FABD16CE625}" type="presOf" srcId="{D5BDC048-13C2-4F8A-B957-8512D8B4F8DE}" destId="{D9746FA3-5E98-445A-8E52-AF6B1839CC0F}" srcOrd="0" destOrd="0" presId="urn:microsoft.com/office/officeart/2005/8/layout/default"/>
    <dgm:cxn modelId="{F0D0FA57-5237-4E85-86C1-44639C716F64}" type="presOf" srcId="{6A5BF03F-D4E0-47CC-8742-3E68759BD54A}" destId="{D836E334-7765-421F-B49D-2864D440F273}" srcOrd="0" destOrd="0" presId="urn:microsoft.com/office/officeart/2005/8/layout/default"/>
    <dgm:cxn modelId="{7B44067A-4795-4FE5-BAED-6CFA56E4A943}" type="presParOf" srcId="{99B6DF2C-1CF0-4817-A40C-90045ACC598E}" destId="{D836E334-7765-421F-B49D-2864D440F273}" srcOrd="0" destOrd="0" presId="urn:microsoft.com/office/officeart/2005/8/layout/default"/>
    <dgm:cxn modelId="{5581EE02-7839-42D9-AECA-9EFABB6C6BDB}" type="presParOf" srcId="{99B6DF2C-1CF0-4817-A40C-90045ACC598E}" destId="{7894D5F9-BEE8-44BE-A009-4E0DFC5545B5}" srcOrd="1" destOrd="0" presId="urn:microsoft.com/office/officeart/2005/8/layout/default"/>
    <dgm:cxn modelId="{81A92071-8005-4A86-9D40-4A90F07F68EC}" type="presParOf" srcId="{99B6DF2C-1CF0-4817-A40C-90045ACC598E}" destId="{D9746FA3-5E98-445A-8E52-AF6B1839CC0F}" srcOrd="2" destOrd="0" presId="urn:microsoft.com/office/officeart/2005/8/layout/default"/>
    <dgm:cxn modelId="{D7F6B13A-D256-49F7-BA1C-8451AA42D99D}" type="presParOf" srcId="{99B6DF2C-1CF0-4817-A40C-90045ACC598E}" destId="{720022A1-EA60-4009-AE22-DFCB779975D9}" srcOrd="3" destOrd="0" presId="urn:microsoft.com/office/officeart/2005/8/layout/default"/>
    <dgm:cxn modelId="{21DD2EEC-4994-45BC-926E-14A75E762A44}" type="presParOf" srcId="{99B6DF2C-1CF0-4817-A40C-90045ACC598E}" destId="{819AFAF2-13B8-46C4-B11A-C1A676C98C16}" srcOrd="4" destOrd="0" presId="urn:microsoft.com/office/officeart/2005/8/layout/default"/>
    <dgm:cxn modelId="{E7256D91-D211-4256-A7F4-F9AA15B60E7B}" type="presParOf" srcId="{99B6DF2C-1CF0-4817-A40C-90045ACC598E}" destId="{36ECA498-3CB1-42BB-A8E9-C3BBF32C9859}" srcOrd="5" destOrd="0" presId="urn:microsoft.com/office/officeart/2005/8/layout/default"/>
    <dgm:cxn modelId="{6101A3F3-ED37-47A3-890D-C73B87651B4E}" type="presParOf" srcId="{99B6DF2C-1CF0-4817-A40C-90045ACC598E}" destId="{9AE420C0-F21D-4CBE-AAB7-E7C08D949B80}" srcOrd="6" destOrd="0" presId="urn:microsoft.com/office/officeart/2005/8/layout/default"/>
    <dgm:cxn modelId="{A8F4CDEE-14DB-4C88-9181-155DCB2D096B}" type="presParOf" srcId="{99B6DF2C-1CF0-4817-A40C-90045ACC598E}" destId="{999305AB-96B5-45C5-AB2D-DA2A196F52F6}" srcOrd="7" destOrd="0" presId="urn:microsoft.com/office/officeart/2005/8/layout/default"/>
    <dgm:cxn modelId="{3B9AF4B1-431E-440E-85C5-55D5D03DBCE0}" type="presParOf" srcId="{99B6DF2C-1CF0-4817-A40C-90045ACC598E}" destId="{8CF13218-1685-454A-8272-1BED536309F1}" srcOrd="8" destOrd="0" presId="urn:microsoft.com/office/officeart/2005/8/layout/default"/>
    <dgm:cxn modelId="{D2BD3A2C-C3F0-4A48-ACE7-D45F4E88ACE7}" type="presParOf" srcId="{99B6DF2C-1CF0-4817-A40C-90045ACC598E}" destId="{F8BE537B-9192-4D06-9AAF-B1809CCF2C1C}" srcOrd="9" destOrd="0" presId="urn:microsoft.com/office/officeart/2005/8/layout/default"/>
    <dgm:cxn modelId="{CC27FC05-5871-4C4C-99FB-719D10B17756}" type="presParOf" srcId="{99B6DF2C-1CF0-4817-A40C-90045ACC598E}" destId="{9FC250C1-508C-4070-B27C-BE4B8CF5CB87}" srcOrd="10" destOrd="0" presId="urn:microsoft.com/office/officeart/2005/8/layout/default"/>
    <dgm:cxn modelId="{F94A114E-06B3-4802-B8E4-28E33E809681}" type="presParOf" srcId="{99B6DF2C-1CF0-4817-A40C-90045ACC598E}" destId="{FF44764F-BB72-4C5C-8E26-DB6BB0F44054}" srcOrd="11" destOrd="0" presId="urn:microsoft.com/office/officeart/2005/8/layout/default"/>
    <dgm:cxn modelId="{98DA7C57-3A98-4D00-A34B-2146696F693F}" type="presParOf" srcId="{99B6DF2C-1CF0-4817-A40C-90045ACC598E}" destId="{9B321CBD-192E-4DD3-A329-68F968A9EEF9}" srcOrd="12" destOrd="0" presId="urn:microsoft.com/office/officeart/2005/8/layout/default"/>
    <dgm:cxn modelId="{75E00E4C-7579-43A7-82C6-EFEEBDB4B463}" type="presParOf" srcId="{99B6DF2C-1CF0-4817-A40C-90045ACC598E}" destId="{30B3F476-D743-489B-8458-35C50E63497C}" srcOrd="13" destOrd="0" presId="urn:microsoft.com/office/officeart/2005/8/layout/default"/>
    <dgm:cxn modelId="{A79F50C7-1118-4556-A6BB-17D23B26A456}" type="presParOf" srcId="{99B6DF2C-1CF0-4817-A40C-90045ACC598E}" destId="{6764B315-368C-4364-8C04-3631923CE39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BB4853-E1C6-4E7B-BEA3-7DF92B61B3AB}" type="doc">
      <dgm:prSet loTypeId="urn:microsoft.com/office/officeart/2008/layout/LinedList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3A5A3901-5D13-42C4-8D04-DD76EB8FF403}">
      <dgm:prSet phldrT="[Текст]" custT="1"/>
      <dgm:spPr/>
      <dgm:t>
        <a:bodyPr/>
        <a:lstStyle/>
        <a:p>
          <a:pPr algn="just"/>
          <a:r>
            <a:rPr lang="ru-RU" sz="1600" b="1" dirty="0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Материал должен соответствовать возрастной категории, к которой относятся учащиеся, в отношении которых данный материал транслируется. </a:t>
          </a:r>
          <a:endParaRPr lang="ru-RU" sz="1600" b="1" dirty="0"/>
        </a:p>
      </dgm:t>
    </dgm:pt>
    <dgm:pt modelId="{281ADE09-1CE0-4FA1-B5D3-6CAB5558DF1E}" type="parTrans" cxnId="{1034DF2B-B927-4E14-98BC-79006D5B881B}">
      <dgm:prSet/>
      <dgm:spPr/>
      <dgm:t>
        <a:bodyPr/>
        <a:lstStyle/>
        <a:p>
          <a:pPr algn="just"/>
          <a:endParaRPr lang="ru-RU" sz="1600" b="1"/>
        </a:p>
      </dgm:t>
    </dgm:pt>
    <dgm:pt modelId="{746E769C-8C8E-494D-8703-9F1DC922C91E}" type="sibTrans" cxnId="{1034DF2B-B927-4E14-98BC-79006D5B881B}">
      <dgm:prSet/>
      <dgm:spPr/>
      <dgm:t>
        <a:bodyPr/>
        <a:lstStyle/>
        <a:p>
          <a:pPr algn="just"/>
          <a:endParaRPr lang="ru-RU" sz="1600" b="1"/>
        </a:p>
      </dgm:t>
    </dgm:pt>
    <dgm:pt modelId="{17BC6001-6C21-4B18-AB1E-693115DDA85C}">
      <dgm:prSet custT="1"/>
      <dgm:spPr/>
      <dgm:t>
        <a:bodyPr/>
        <a:lstStyle/>
        <a:p>
          <a:pPr algn="just"/>
          <a:r>
            <a:rPr lang="ru-RU" sz="1600" b="1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Методы визуализации не должны употребляться изолировано от других методов обучения, а должны дополнять их. </a:t>
          </a:r>
          <a:endParaRPr lang="ru-RU" sz="1600" b="1" dirty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120DE5-368A-4BCB-B6CC-AC901CB78B6A}" type="parTrans" cxnId="{139B7E6A-4EA5-45DF-8A1F-BD6DCD0DC6F8}">
      <dgm:prSet/>
      <dgm:spPr/>
      <dgm:t>
        <a:bodyPr/>
        <a:lstStyle/>
        <a:p>
          <a:pPr algn="just"/>
          <a:endParaRPr lang="ru-RU" sz="1600" b="1"/>
        </a:p>
      </dgm:t>
    </dgm:pt>
    <dgm:pt modelId="{509DDC90-2BA4-47EA-9711-EA8AE8098ADA}" type="sibTrans" cxnId="{139B7E6A-4EA5-45DF-8A1F-BD6DCD0DC6F8}">
      <dgm:prSet/>
      <dgm:spPr/>
      <dgm:t>
        <a:bodyPr/>
        <a:lstStyle/>
        <a:p>
          <a:pPr algn="just"/>
          <a:endParaRPr lang="ru-RU" sz="1600" b="1"/>
        </a:p>
      </dgm:t>
    </dgm:pt>
    <dgm:pt modelId="{97A60C8D-5358-4881-B734-0B0497F81371}">
      <dgm:prSet custT="1"/>
      <dgm:spPr/>
      <dgm:t>
        <a:bodyPr/>
        <a:lstStyle/>
        <a:p>
          <a:pPr algn="just"/>
          <a:r>
            <a:rPr lang="ru-RU" sz="1600" b="1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Использование методов визуализации должно быть организовано таким образом, чтобы к их производным был доступ у всех учащихся без исключения.</a:t>
          </a:r>
          <a:endParaRPr lang="ru-RU" sz="1600" b="1" dirty="0" smtClean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EFA110-1675-43B4-A299-AFB53584FE68}" type="parTrans" cxnId="{2C477291-F018-4547-9C73-96C32B771F89}">
      <dgm:prSet/>
      <dgm:spPr/>
      <dgm:t>
        <a:bodyPr/>
        <a:lstStyle/>
        <a:p>
          <a:pPr algn="just"/>
          <a:endParaRPr lang="ru-RU" sz="1600" b="1"/>
        </a:p>
      </dgm:t>
    </dgm:pt>
    <dgm:pt modelId="{A9F51F6C-1851-4F7B-8E44-71DEA17E3685}" type="sibTrans" cxnId="{2C477291-F018-4547-9C73-96C32B771F89}">
      <dgm:prSet/>
      <dgm:spPr/>
      <dgm:t>
        <a:bodyPr/>
        <a:lstStyle/>
        <a:p>
          <a:pPr algn="just"/>
          <a:endParaRPr lang="ru-RU" sz="1600" b="1"/>
        </a:p>
      </dgm:t>
    </dgm:pt>
    <dgm:pt modelId="{07B6B578-D241-4317-AD07-D4FA3B255CE9}">
      <dgm:prSet custT="1"/>
      <dgm:spPr/>
      <dgm:t>
        <a:bodyPr/>
        <a:lstStyle/>
        <a:p>
          <a:pPr algn="just"/>
          <a:r>
            <a:rPr lang="ru-RU" sz="1600" b="1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Использование тех или иных способов визуализации должно носить целевую направленность. </a:t>
          </a:r>
          <a:endParaRPr lang="ru-RU" sz="1600" b="1" dirty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C6CFDA-96BD-4A61-8E24-49104987393E}" type="parTrans" cxnId="{D49428DF-8C24-4482-B2F4-BD0E7DEB0DEC}">
      <dgm:prSet/>
      <dgm:spPr/>
      <dgm:t>
        <a:bodyPr/>
        <a:lstStyle/>
        <a:p>
          <a:pPr algn="just"/>
          <a:endParaRPr lang="ru-RU" sz="1600" b="1"/>
        </a:p>
      </dgm:t>
    </dgm:pt>
    <dgm:pt modelId="{18CC2B56-45BA-49E3-97B2-B29EA1094655}" type="sibTrans" cxnId="{D49428DF-8C24-4482-B2F4-BD0E7DEB0DEC}">
      <dgm:prSet/>
      <dgm:spPr/>
      <dgm:t>
        <a:bodyPr/>
        <a:lstStyle/>
        <a:p>
          <a:pPr algn="just"/>
          <a:endParaRPr lang="ru-RU" sz="1600" b="1"/>
        </a:p>
      </dgm:t>
    </dgm:pt>
    <dgm:pt modelId="{BBCB7BE0-4B9C-4D2A-922B-C56109D227CF}">
      <dgm:prSet custT="1"/>
      <dgm:spPr/>
      <dgm:t>
        <a:bodyPr/>
        <a:lstStyle/>
        <a:p>
          <a:pPr algn="just"/>
          <a:r>
            <a:rPr lang="ru-RU" sz="1600" b="1" dirty="0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Материалы визуализации не должны противоречить теме урока, а должны максимально упрощать её восприятие. </a:t>
          </a:r>
          <a:endParaRPr lang="ru-RU" sz="1600" b="1" dirty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CED014-DCE7-4A53-AFEB-F3373A572469}" type="parTrans" cxnId="{0BCAEF02-50F0-4ECD-A820-BD3B7B58A5B7}">
      <dgm:prSet/>
      <dgm:spPr/>
      <dgm:t>
        <a:bodyPr/>
        <a:lstStyle/>
        <a:p>
          <a:pPr algn="just"/>
          <a:endParaRPr lang="ru-RU" sz="1600" b="1"/>
        </a:p>
      </dgm:t>
    </dgm:pt>
    <dgm:pt modelId="{D929D081-72F7-45FA-B4DB-23411B55A53A}" type="sibTrans" cxnId="{0BCAEF02-50F0-4ECD-A820-BD3B7B58A5B7}">
      <dgm:prSet/>
      <dgm:spPr/>
      <dgm:t>
        <a:bodyPr/>
        <a:lstStyle/>
        <a:p>
          <a:pPr algn="just"/>
          <a:endParaRPr lang="ru-RU" sz="1600" b="1"/>
        </a:p>
      </dgm:t>
    </dgm:pt>
    <dgm:pt modelId="{A0811FF8-E073-44E2-B3EB-AA2EC5B4CA14}">
      <dgm:prSet custT="1"/>
      <dgm:spPr/>
      <dgm:t>
        <a:bodyPr/>
        <a:lstStyle/>
        <a:p>
          <a:pPr algn="just"/>
          <a:r>
            <a:rPr lang="ru-RU" sz="1600" b="1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Можно и нужно привлекать учащихся к поиску информации для составления наглядного пособия. </a:t>
          </a:r>
          <a:endParaRPr lang="ru-RU" sz="1600" b="1" dirty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A790A3-2173-4D9A-8EF9-7A9B29EB3BBA}" type="parTrans" cxnId="{DF26AB6D-F02D-4B79-B5BD-9F2ACFCE63A8}">
      <dgm:prSet/>
      <dgm:spPr/>
      <dgm:t>
        <a:bodyPr/>
        <a:lstStyle/>
        <a:p>
          <a:pPr algn="just"/>
          <a:endParaRPr lang="ru-RU" sz="1600" b="1"/>
        </a:p>
      </dgm:t>
    </dgm:pt>
    <dgm:pt modelId="{553259B0-8463-43F2-9558-149D587C37B1}" type="sibTrans" cxnId="{DF26AB6D-F02D-4B79-B5BD-9F2ACFCE63A8}">
      <dgm:prSet/>
      <dgm:spPr/>
      <dgm:t>
        <a:bodyPr/>
        <a:lstStyle/>
        <a:p>
          <a:pPr algn="just"/>
          <a:endParaRPr lang="ru-RU" sz="1600" b="1"/>
        </a:p>
      </dgm:t>
    </dgm:pt>
    <dgm:pt modelId="{6BC51525-0DCB-436D-B599-279CB046E807}">
      <dgm:prSet custT="1"/>
      <dgm:spPr/>
      <dgm:t>
        <a:bodyPr/>
        <a:lstStyle/>
        <a:p>
          <a:pPr algn="just"/>
          <a:r>
            <a:rPr lang="ru-RU" sz="1600" b="1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Если учитель планирует использовать наглядные материалы, то об этом не стоит забывать во время урока. Любое использование наглядного пособия обязательно нуждается в комментарии. </a:t>
          </a:r>
          <a:endParaRPr lang="ru-RU" sz="1600" b="1" dirty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7F16AD-6AE4-43D8-B2E6-A8B1BD0665EF}" type="parTrans" cxnId="{83A63861-971E-42D3-8D75-649850945F4C}">
      <dgm:prSet/>
      <dgm:spPr/>
      <dgm:t>
        <a:bodyPr/>
        <a:lstStyle/>
        <a:p>
          <a:pPr algn="just"/>
          <a:endParaRPr lang="ru-RU" sz="1600" b="1"/>
        </a:p>
      </dgm:t>
    </dgm:pt>
    <dgm:pt modelId="{3714698E-9FD0-4041-956C-338420CD4109}" type="sibTrans" cxnId="{83A63861-971E-42D3-8D75-649850945F4C}">
      <dgm:prSet/>
      <dgm:spPr/>
      <dgm:t>
        <a:bodyPr/>
        <a:lstStyle/>
        <a:p>
          <a:pPr algn="just"/>
          <a:endParaRPr lang="ru-RU" sz="1600" b="1"/>
        </a:p>
      </dgm:t>
    </dgm:pt>
    <dgm:pt modelId="{8B5D7157-4123-43AA-9636-6135EAD3A838}" type="pres">
      <dgm:prSet presAssocID="{94BB4853-E1C6-4E7B-BEA3-7DF92B61B3A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FA24C8A-5BE0-4E16-BC0A-1C56F32A0971}" type="pres">
      <dgm:prSet presAssocID="{3A5A3901-5D13-42C4-8D04-DD76EB8FF403}" presName="thickLine" presStyleLbl="alignNode1" presStyleIdx="0" presStyleCnt="7"/>
      <dgm:spPr/>
    </dgm:pt>
    <dgm:pt modelId="{17A0A130-2F55-4F8B-B855-7D65421E02E3}" type="pres">
      <dgm:prSet presAssocID="{3A5A3901-5D13-42C4-8D04-DD76EB8FF403}" presName="horz1" presStyleCnt="0"/>
      <dgm:spPr/>
    </dgm:pt>
    <dgm:pt modelId="{DCED4648-B8F6-40CD-9CD8-B60AAE52242C}" type="pres">
      <dgm:prSet presAssocID="{3A5A3901-5D13-42C4-8D04-DD76EB8FF403}" presName="tx1" presStyleLbl="revTx" presStyleIdx="0" presStyleCnt="7"/>
      <dgm:spPr/>
      <dgm:t>
        <a:bodyPr/>
        <a:lstStyle/>
        <a:p>
          <a:endParaRPr lang="ru-RU"/>
        </a:p>
      </dgm:t>
    </dgm:pt>
    <dgm:pt modelId="{D56B798B-051A-456D-9C3F-B816E64ECC08}" type="pres">
      <dgm:prSet presAssocID="{3A5A3901-5D13-42C4-8D04-DD76EB8FF403}" presName="vert1" presStyleCnt="0"/>
      <dgm:spPr/>
    </dgm:pt>
    <dgm:pt modelId="{8B17E65D-9B2E-4DDF-A40A-8996537A0600}" type="pres">
      <dgm:prSet presAssocID="{17BC6001-6C21-4B18-AB1E-693115DDA85C}" presName="thickLine" presStyleLbl="alignNode1" presStyleIdx="1" presStyleCnt="7"/>
      <dgm:spPr/>
    </dgm:pt>
    <dgm:pt modelId="{31D609F1-B0D8-4160-85F4-3A72087B8DE3}" type="pres">
      <dgm:prSet presAssocID="{17BC6001-6C21-4B18-AB1E-693115DDA85C}" presName="horz1" presStyleCnt="0"/>
      <dgm:spPr/>
    </dgm:pt>
    <dgm:pt modelId="{E86F2C01-EAC6-44B5-979D-C83A8070A4B7}" type="pres">
      <dgm:prSet presAssocID="{17BC6001-6C21-4B18-AB1E-693115DDA85C}" presName="tx1" presStyleLbl="revTx" presStyleIdx="1" presStyleCnt="7"/>
      <dgm:spPr/>
      <dgm:t>
        <a:bodyPr/>
        <a:lstStyle/>
        <a:p>
          <a:endParaRPr lang="ru-RU"/>
        </a:p>
      </dgm:t>
    </dgm:pt>
    <dgm:pt modelId="{39E17976-91AA-4800-91CA-997124740FEB}" type="pres">
      <dgm:prSet presAssocID="{17BC6001-6C21-4B18-AB1E-693115DDA85C}" presName="vert1" presStyleCnt="0"/>
      <dgm:spPr/>
    </dgm:pt>
    <dgm:pt modelId="{5FFE7A64-300E-4738-8AF6-4BE7FA52E23A}" type="pres">
      <dgm:prSet presAssocID="{97A60C8D-5358-4881-B734-0B0497F81371}" presName="thickLine" presStyleLbl="alignNode1" presStyleIdx="2" presStyleCnt="7"/>
      <dgm:spPr/>
    </dgm:pt>
    <dgm:pt modelId="{AF8384EA-0BE4-4E52-A60F-400C4F6D8B8B}" type="pres">
      <dgm:prSet presAssocID="{97A60C8D-5358-4881-B734-0B0497F81371}" presName="horz1" presStyleCnt="0"/>
      <dgm:spPr/>
    </dgm:pt>
    <dgm:pt modelId="{55D53C60-76B1-4366-A1D5-9228A4D4743D}" type="pres">
      <dgm:prSet presAssocID="{97A60C8D-5358-4881-B734-0B0497F81371}" presName="tx1" presStyleLbl="revTx" presStyleIdx="2" presStyleCnt="7"/>
      <dgm:spPr/>
      <dgm:t>
        <a:bodyPr/>
        <a:lstStyle/>
        <a:p>
          <a:endParaRPr lang="ru-RU"/>
        </a:p>
      </dgm:t>
    </dgm:pt>
    <dgm:pt modelId="{EC77924F-7C83-4AA8-B38F-0045718BE665}" type="pres">
      <dgm:prSet presAssocID="{97A60C8D-5358-4881-B734-0B0497F81371}" presName="vert1" presStyleCnt="0"/>
      <dgm:spPr/>
    </dgm:pt>
    <dgm:pt modelId="{E50BFBD3-88F2-4EA8-9251-F053A0149EE2}" type="pres">
      <dgm:prSet presAssocID="{07B6B578-D241-4317-AD07-D4FA3B255CE9}" presName="thickLine" presStyleLbl="alignNode1" presStyleIdx="3" presStyleCnt="7"/>
      <dgm:spPr/>
    </dgm:pt>
    <dgm:pt modelId="{99892A2E-9520-4E15-A855-4FBBBA208683}" type="pres">
      <dgm:prSet presAssocID="{07B6B578-D241-4317-AD07-D4FA3B255CE9}" presName="horz1" presStyleCnt="0"/>
      <dgm:spPr/>
    </dgm:pt>
    <dgm:pt modelId="{DC30D03F-FC05-4246-B26B-097A878A205F}" type="pres">
      <dgm:prSet presAssocID="{07B6B578-D241-4317-AD07-D4FA3B255CE9}" presName="tx1" presStyleLbl="revTx" presStyleIdx="3" presStyleCnt="7"/>
      <dgm:spPr/>
      <dgm:t>
        <a:bodyPr/>
        <a:lstStyle/>
        <a:p>
          <a:endParaRPr lang="ru-RU"/>
        </a:p>
      </dgm:t>
    </dgm:pt>
    <dgm:pt modelId="{A879BDB3-C6AD-4946-905A-0C94B37D0E3C}" type="pres">
      <dgm:prSet presAssocID="{07B6B578-D241-4317-AD07-D4FA3B255CE9}" presName="vert1" presStyleCnt="0"/>
      <dgm:spPr/>
    </dgm:pt>
    <dgm:pt modelId="{B09B04B8-7081-4A45-A64A-47BB221DEF6F}" type="pres">
      <dgm:prSet presAssocID="{BBCB7BE0-4B9C-4D2A-922B-C56109D227CF}" presName="thickLine" presStyleLbl="alignNode1" presStyleIdx="4" presStyleCnt="7"/>
      <dgm:spPr/>
    </dgm:pt>
    <dgm:pt modelId="{92B573CC-780F-4B68-9D8A-937A9E451466}" type="pres">
      <dgm:prSet presAssocID="{BBCB7BE0-4B9C-4D2A-922B-C56109D227CF}" presName="horz1" presStyleCnt="0"/>
      <dgm:spPr/>
    </dgm:pt>
    <dgm:pt modelId="{3F3C9009-0CA1-4000-8B92-3C13787914A1}" type="pres">
      <dgm:prSet presAssocID="{BBCB7BE0-4B9C-4D2A-922B-C56109D227CF}" presName="tx1" presStyleLbl="revTx" presStyleIdx="4" presStyleCnt="7"/>
      <dgm:spPr/>
      <dgm:t>
        <a:bodyPr/>
        <a:lstStyle/>
        <a:p>
          <a:endParaRPr lang="ru-RU"/>
        </a:p>
      </dgm:t>
    </dgm:pt>
    <dgm:pt modelId="{19E74F2F-0E47-48E3-8687-22F19BDEDDCC}" type="pres">
      <dgm:prSet presAssocID="{BBCB7BE0-4B9C-4D2A-922B-C56109D227CF}" presName="vert1" presStyleCnt="0"/>
      <dgm:spPr/>
    </dgm:pt>
    <dgm:pt modelId="{237C8A04-1632-4E4C-97E2-67286DB56170}" type="pres">
      <dgm:prSet presAssocID="{A0811FF8-E073-44E2-B3EB-AA2EC5B4CA14}" presName="thickLine" presStyleLbl="alignNode1" presStyleIdx="5" presStyleCnt="7"/>
      <dgm:spPr/>
    </dgm:pt>
    <dgm:pt modelId="{E0476A8B-3271-4F4C-812B-B56F6F6A762E}" type="pres">
      <dgm:prSet presAssocID="{A0811FF8-E073-44E2-B3EB-AA2EC5B4CA14}" presName="horz1" presStyleCnt="0"/>
      <dgm:spPr/>
    </dgm:pt>
    <dgm:pt modelId="{F4957C7F-4732-409A-9B4E-B6A149C927A7}" type="pres">
      <dgm:prSet presAssocID="{A0811FF8-E073-44E2-B3EB-AA2EC5B4CA14}" presName="tx1" presStyleLbl="revTx" presStyleIdx="5" presStyleCnt="7"/>
      <dgm:spPr/>
      <dgm:t>
        <a:bodyPr/>
        <a:lstStyle/>
        <a:p>
          <a:endParaRPr lang="ru-RU"/>
        </a:p>
      </dgm:t>
    </dgm:pt>
    <dgm:pt modelId="{2B75F299-A465-4E3F-B500-E05430DD6C60}" type="pres">
      <dgm:prSet presAssocID="{A0811FF8-E073-44E2-B3EB-AA2EC5B4CA14}" presName="vert1" presStyleCnt="0"/>
      <dgm:spPr/>
    </dgm:pt>
    <dgm:pt modelId="{4B02BBE4-EABE-4B65-91DE-C59CA5077A8E}" type="pres">
      <dgm:prSet presAssocID="{6BC51525-0DCB-436D-B599-279CB046E807}" presName="thickLine" presStyleLbl="alignNode1" presStyleIdx="6" presStyleCnt="7"/>
      <dgm:spPr/>
    </dgm:pt>
    <dgm:pt modelId="{CBB72833-B29E-430B-AD6C-A75511A65CE9}" type="pres">
      <dgm:prSet presAssocID="{6BC51525-0DCB-436D-B599-279CB046E807}" presName="horz1" presStyleCnt="0"/>
      <dgm:spPr/>
    </dgm:pt>
    <dgm:pt modelId="{E38F0549-8078-47F0-B9A9-E85BF90F34D6}" type="pres">
      <dgm:prSet presAssocID="{6BC51525-0DCB-436D-B599-279CB046E807}" presName="tx1" presStyleLbl="revTx" presStyleIdx="6" presStyleCnt="7"/>
      <dgm:spPr/>
      <dgm:t>
        <a:bodyPr/>
        <a:lstStyle/>
        <a:p>
          <a:endParaRPr lang="ru-RU"/>
        </a:p>
      </dgm:t>
    </dgm:pt>
    <dgm:pt modelId="{E00B0515-11B8-40C0-B3B3-8FC57F289D2E}" type="pres">
      <dgm:prSet presAssocID="{6BC51525-0DCB-436D-B599-279CB046E807}" presName="vert1" presStyleCnt="0"/>
      <dgm:spPr/>
    </dgm:pt>
  </dgm:ptLst>
  <dgm:cxnLst>
    <dgm:cxn modelId="{2C477291-F018-4547-9C73-96C32B771F89}" srcId="{94BB4853-E1C6-4E7B-BEA3-7DF92B61B3AB}" destId="{97A60C8D-5358-4881-B734-0B0497F81371}" srcOrd="2" destOrd="0" parTransId="{C3EFA110-1675-43B4-A299-AFB53584FE68}" sibTransId="{A9F51F6C-1851-4F7B-8E44-71DEA17E3685}"/>
    <dgm:cxn modelId="{CB7FDBA3-6118-4211-9611-8A1AC786A93B}" type="presOf" srcId="{07B6B578-D241-4317-AD07-D4FA3B255CE9}" destId="{DC30D03F-FC05-4246-B26B-097A878A205F}" srcOrd="0" destOrd="0" presId="urn:microsoft.com/office/officeart/2008/layout/LinedList"/>
    <dgm:cxn modelId="{3F765B32-7C87-42BB-BE29-09B5D8E84D21}" type="presOf" srcId="{A0811FF8-E073-44E2-B3EB-AA2EC5B4CA14}" destId="{F4957C7F-4732-409A-9B4E-B6A149C927A7}" srcOrd="0" destOrd="0" presId="urn:microsoft.com/office/officeart/2008/layout/LinedList"/>
    <dgm:cxn modelId="{0BCAEF02-50F0-4ECD-A820-BD3B7B58A5B7}" srcId="{94BB4853-E1C6-4E7B-BEA3-7DF92B61B3AB}" destId="{BBCB7BE0-4B9C-4D2A-922B-C56109D227CF}" srcOrd="4" destOrd="0" parTransId="{4CCED014-DCE7-4A53-AFEB-F3373A572469}" sibTransId="{D929D081-72F7-45FA-B4DB-23411B55A53A}"/>
    <dgm:cxn modelId="{83A63861-971E-42D3-8D75-649850945F4C}" srcId="{94BB4853-E1C6-4E7B-BEA3-7DF92B61B3AB}" destId="{6BC51525-0DCB-436D-B599-279CB046E807}" srcOrd="6" destOrd="0" parTransId="{807F16AD-6AE4-43D8-B2E6-A8B1BD0665EF}" sibTransId="{3714698E-9FD0-4041-956C-338420CD4109}"/>
    <dgm:cxn modelId="{4DD13EDB-1EB3-4629-83E2-40C20C3BCFE9}" type="presOf" srcId="{97A60C8D-5358-4881-B734-0B0497F81371}" destId="{55D53C60-76B1-4366-A1D5-9228A4D4743D}" srcOrd="0" destOrd="0" presId="urn:microsoft.com/office/officeart/2008/layout/LinedList"/>
    <dgm:cxn modelId="{1F0CDA2E-FDBD-44E0-A9C2-608109571FA4}" type="presOf" srcId="{17BC6001-6C21-4B18-AB1E-693115DDA85C}" destId="{E86F2C01-EAC6-44B5-979D-C83A8070A4B7}" srcOrd="0" destOrd="0" presId="urn:microsoft.com/office/officeart/2008/layout/LinedList"/>
    <dgm:cxn modelId="{57A953D9-ECC2-4CE9-BEE1-D187BD726241}" type="presOf" srcId="{BBCB7BE0-4B9C-4D2A-922B-C56109D227CF}" destId="{3F3C9009-0CA1-4000-8B92-3C13787914A1}" srcOrd="0" destOrd="0" presId="urn:microsoft.com/office/officeart/2008/layout/LinedList"/>
    <dgm:cxn modelId="{9BC9815E-98D6-4232-95D3-02AD66488289}" type="presOf" srcId="{6BC51525-0DCB-436D-B599-279CB046E807}" destId="{E38F0549-8078-47F0-B9A9-E85BF90F34D6}" srcOrd="0" destOrd="0" presId="urn:microsoft.com/office/officeart/2008/layout/LinedList"/>
    <dgm:cxn modelId="{F6063AAA-D123-487E-B8ED-0E969C3D58B3}" type="presOf" srcId="{3A5A3901-5D13-42C4-8D04-DD76EB8FF403}" destId="{DCED4648-B8F6-40CD-9CD8-B60AAE52242C}" srcOrd="0" destOrd="0" presId="urn:microsoft.com/office/officeart/2008/layout/LinedList"/>
    <dgm:cxn modelId="{E16ECD0B-9CC5-4E49-87BD-26513E930C7B}" type="presOf" srcId="{94BB4853-E1C6-4E7B-BEA3-7DF92B61B3AB}" destId="{8B5D7157-4123-43AA-9636-6135EAD3A838}" srcOrd="0" destOrd="0" presId="urn:microsoft.com/office/officeart/2008/layout/LinedList"/>
    <dgm:cxn modelId="{D49428DF-8C24-4482-B2F4-BD0E7DEB0DEC}" srcId="{94BB4853-E1C6-4E7B-BEA3-7DF92B61B3AB}" destId="{07B6B578-D241-4317-AD07-D4FA3B255CE9}" srcOrd="3" destOrd="0" parTransId="{25C6CFDA-96BD-4A61-8E24-49104987393E}" sibTransId="{18CC2B56-45BA-49E3-97B2-B29EA1094655}"/>
    <dgm:cxn modelId="{139B7E6A-4EA5-45DF-8A1F-BD6DCD0DC6F8}" srcId="{94BB4853-E1C6-4E7B-BEA3-7DF92B61B3AB}" destId="{17BC6001-6C21-4B18-AB1E-693115DDA85C}" srcOrd="1" destOrd="0" parTransId="{54120DE5-368A-4BCB-B6CC-AC901CB78B6A}" sibTransId="{509DDC90-2BA4-47EA-9711-EA8AE8098ADA}"/>
    <dgm:cxn modelId="{DF26AB6D-F02D-4B79-B5BD-9F2ACFCE63A8}" srcId="{94BB4853-E1C6-4E7B-BEA3-7DF92B61B3AB}" destId="{A0811FF8-E073-44E2-B3EB-AA2EC5B4CA14}" srcOrd="5" destOrd="0" parTransId="{9AA790A3-2173-4D9A-8EF9-7A9B29EB3BBA}" sibTransId="{553259B0-8463-43F2-9558-149D587C37B1}"/>
    <dgm:cxn modelId="{1034DF2B-B927-4E14-98BC-79006D5B881B}" srcId="{94BB4853-E1C6-4E7B-BEA3-7DF92B61B3AB}" destId="{3A5A3901-5D13-42C4-8D04-DD76EB8FF403}" srcOrd="0" destOrd="0" parTransId="{281ADE09-1CE0-4FA1-B5D3-6CAB5558DF1E}" sibTransId="{746E769C-8C8E-494D-8703-9F1DC922C91E}"/>
    <dgm:cxn modelId="{5E30A841-B59F-42E7-8AB3-BABAD7902129}" type="presParOf" srcId="{8B5D7157-4123-43AA-9636-6135EAD3A838}" destId="{0FA24C8A-5BE0-4E16-BC0A-1C56F32A0971}" srcOrd="0" destOrd="0" presId="urn:microsoft.com/office/officeart/2008/layout/LinedList"/>
    <dgm:cxn modelId="{6E4BEE6F-2A9B-48AE-9E26-7083B27780F9}" type="presParOf" srcId="{8B5D7157-4123-43AA-9636-6135EAD3A838}" destId="{17A0A130-2F55-4F8B-B855-7D65421E02E3}" srcOrd="1" destOrd="0" presId="urn:microsoft.com/office/officeart/2008/layout/LinedList"/>
    <dgm:cxn modelId="{2B374D94-BD15-4F5E-875C-713B3AFACED6}" type="presParOf" srcId="{17A0A130-2F55-4F8B-B855-7D65421E02E3}" destId="{DCED4648-B8F6-40CD-9CD8-B60AAE52242C}" srcOrd="0" destOrd="0" presId="urn:microsoft.com/office/officeart/2008/layout/LinedList"/>
    <dgm:cxn modelId="{FC0288A4-0EA8-4E1B-8A37-B0F46218AA3D}" type="presParOf" srcId="{17A0A130-2F55-4F8B-B855-7D65421E02E3}" destId="{D56B798B-051A-456D-9C3F-B816E64ECC08}" srcOrd="1" destOrd="0" presId="urn:microsoft.com/office/officeart/2008/layout/LinedList"/>
    <dgm:cxn modelId="{C6AA31A4-0E8F-4403-9D43-EB54CA0DD819}" type="presParOf" srcId="{8B5D7157-4123-43AA-9636-6135EAD3A838}" destId="{8B17E65D-9B2E-4DDF-A40A-8996537A0600}" srcOrd="2" destOrd="0" presId="urn:microsoft.com/office/officeart/2008/layout/LinedList"/>
    <dgm:cxn modelId="{6971A166-94A7-4E58-996D-FB844580B414}" type="presParOf" srcId="{8B5D7157-4123-43AA-9636-6135EAD3A838}" destId="{31D609F1-B0D8-4160-85F4-3A72087B8DE3}" srcOrd="3" destOrd="0" presId="urn:microsoft.com/office/officeart/2008/layout/LinedList"/>
    <dgm:cxn modelId="{AA326D88-82C9-43D7-BA07-A4C4BFEEDC39}" type="presParOf" srcId="{31D609F1-B0D8-4160-85F4-3A72087B8DE3}" destId="{E86F2C01-EAC6-44B5-979D-C83A8070A4B7}" srcOrd="0" destOrd="0" presId="urn:microsoft.com/office/officeart/2008/layout/LinedList"/>
    <dgm:cxn modelId="{FEFE5F92-1142-41DE-97CC-EB095A5CCA64}" type="presParOf" srcId="{31D609F1-B0D8-4160-85F4-3A72087B8DE3}" destId="{39E17976-91AA-4800-91CA-997124740FEB}" srcOrd="1" destOrd="0" presId="urn:microsoft.com/office/officeart/2008/layout/LinedList"/>
    <dgm:cxn modelId="{1483CCF4-5F56-49FE-B86D-F7E0C9EBE85B}" type="presParOf" srcId="{8B5D7157-4123-43AA-9636-6135EAD3A838}" destId="{5FFE7A64-300E-4738-8AF6-4BE7FA52E23A}" srcOrd="4" destOrd="0" presId="urn:microsoft.com/office/officeart/2008/layout/LinedList"/>
    <dgm:cxn modelId="{1F0C742C-A229-4696-B636-03975F58B28A}" type="presParOf" srcId="{8B5D7157-4123-43AA-9636-6135EAD3A838}" destId="{AF8384EA-0BE4-4E52-A60F-400C4F6D8B8B}" srcOrd="5" destOrd="0" presId="urn:microsoft.com/office/officeart/2008/layout/LinedList"/>
    <dgm:cxn modelId="{7E60D72B-CCD6-4294-A1A5-61274E03BA46}" type="presParOf" srcId="{AF8384EA-0BE4-4E52-A60F-400C4F6D8B8B}" destId="{55D53C60-76B1-4366-A1D5-9228A4D4743D}" srcOrd="0" destOrd="0" presId="urn:microsoft.com/office/officeart/2008/layout/LinedList"/>
    <dgm:cxn modelId="{EE2E9B27-B3F6-45F6-888C-A7F7E4D17E40}" type="presParOf" srcId="{AF8384EA-0BE4-4E52-A60F-400C4F6D8B8B}" destId="{EC77924F-7C83-4AA8-B38F-0045718BE665}" srcOrd="1" destOrd="0" presId="urn:microsoft.com/office/officeart/2008/layout/LinedList"/>
    <dgm:cxn modelId="{3D20B87D-64B3-4222-AA89-A31AF3C49E66}" type="presParOf" srcId="{8B5D7157-4123-43AA-9636-6135EAD3A838}" destId="{E50BFBD3-88F2-4EA8-9251-F053A0149EE2}" srcOrd="6" destOrd="0" presId="urn:microsoft.com/office/officeart/2008/layout/LinedList"/>
    <dgm:cxn modelId="{8DAF4A28-6010-41F9-B42E-DEB6BE954582}" type="presParOf" srcId="{8B5D7157-4123-43AA-9636-6135EAD3A838}" destId="{99892A2E-9520-4E15-A855-4FBBBA208683}" srcOrd="7" destOrd="0" presId="urn:microsoft.com/office/officeart/2008/layout/LinedList"/>
    <dgm:cxn modelId="{183EF9AA-56E0-4805-81C3-F0F8E9797CDE}" type="presParOf" srcId="{99892A2E-9520-4E15-A855-4FBBBA208683}" destId="{DC30D03F-FC05-4246-B26B-097A878A205F}" srcOrd="0" destOrd="0" presId="urn:microsoft.com/office/officeart/2008/layout/LinedList"/>
    <dgm:cxn modelId="{E6C7C956-4E5F-4DAF-82F7-FF4E34E653B6}" type="presParOf" srcId="{99892A2E-9520-4E15-A855-4FBBBA208683}" destId="{A879BDB3-C6AD-4946-905A-0C94B37D0E3C}" srcOrd="1" destOrd="0" presId="urn:microsoft.com/office/officeart/2008/layout/LinedList"/>
    <dgm:cxn modelId="{21A0FAB8-660E-413B-8B4F-D279901228EB}" type="presParOf" srcId="{8B5D7157-4123-43AA-9636-6135EAD3A838}" destId="{B09B04B8-7081-4A45-A64A-47BB221DEF6F}" srcOrd="8" destOrd="0" presId="urn:microsoft.com/office/officeart/2008/layout/LinedList"/>
    <dgm:cxn modelId="{6501B50A-3231-407C-AA58-E91FF42428DF}" type="presParOf" srcId="{8B5D7157-4123-43AA-9636-6135EAD3A838}" destId="{92B573CC-780F-4B68-9D8A-937A9E451466}" srcOrd="9" destOrd="0" presId="urn:microsoft.com/office/officeart/2008/layout/LinedList"/>
    <dgm:cxn modelId="{544E7665-6D4E-4852-8869-E76482914986}" type="presParOf" srcId="{92B573CC-780F-4B68-9D8A-937A9E451466}" destId="{3F3C9009-0CA1-4000-8B92-3C13787914A1}" srcOrd="0" destOrd="0" presId="urn:microsoft.com/office/officeart/2008/layout/LinedList"/>
    <dgm:cxn modelId="{DE1F3739-DA0F-4EC2-A1BE-04D6A1B5B93E}" type="presParOf" srcId="{92B573CC-780F-4B68-9D8A-937A9E451466}" destId="{19E74F2F-0E47-48E3-8687-22F19BDEDDCC}" srcOrd="1" destOrd="0" presId="urn:microsoft.com/office/officeart/2008/layout/LinedList"/>
    <dgm:cxn modelId="{14FCC399-CB4E-4E7D-B97B-6A4981D977B6}" type="presParOf" srcId="{8B5D7157-4123-43AA-9636-6135EAD3A838}" destId="{237C8A04-1632-4E4C-97E2-67286DB56170}" srcOrd="10" destOrd="0" presId="urn:microsoft.com/office/officeart/2008/layout/LinedList"/>
    <dgm:cxn modelId="{39F8CF7B-5F5A-4DB8-B541-3198C386BC9F}" type="presParOf" srcId="{8B5D7157-4123-43AA-9636-6135EAD3A838}" destId="{E0476A8B-3271-4F4C-812B-B56F6F6A762E}" srcOrd="11" destOrd="0" presId="urn:microsoft.com/office/officeart/2008/layout/LinedList"/>
    <dgm:cxn modelId="{91F0E4CB-1BD0-446E-AD1C-DBC79A8FEEF6}" type="presParOf" srcId="{E0476A8B-3271-4F4C-812B-B56F6F6A762E}" destId="{F4957C7F-4732-409A-9B4E-B6A149C927A7}" srcOrd="0" destOrd="0" presId="urn:microsoft.com/office/officeart/2008/layout/LinedList"/>
    <dgm:cxn modelId="{EF132F89-A28A-4186-A93C-7A58F14BBE51}" type="presParOf" srcId="{E0476A8B-3271-4F4C-812B-B56F6F6A762E}" destId="{2B75F299-A465-4E3F-B500-E05430DD6C60}" srcOrd="1" destOrd="0" presId="urn:microsoft.com/office/officeart/2008/layout/LinedList"/>
    <dgm:cxn modelId="{F590A18E-4514-46B0-830E-8FCCCC1E6709}" type="presParOf" srcId="{8B5D7157-4123-43AA-9636-6135EAD3A838}" destId="{4B02BBE4-EABE-4B65-91DE-C59CA5077A8E}" srcOrd="12" destOrd="0" presId="urn:microsoft.com/office/officeart/2008/layout/LinedList"/>
    <dgm:cxn modelId="{3FFB77CD-06F0-4461-9C23-355058A81B9F}" type="presParOf" srcId="{8B5D7157-4123-43AA-9636-6135EAD3A838}" destId="{CBB72833-B29E-430B-AD6C-A75511A65CE9}" srcOrd="13" destOrd="0" presId="urn:microsoft.com/office/officeart/2008/layout/LinedList"/>
    <dgm:cxn modelId="{1E79E9BA-C73E-4232-98C4-E5F9B8D99B23}" type="presParOf" srcId="{CBB72833-B29E-430B-AD6C-A75511A65CE9}" destId="{E38F0549-8078-47F0-B9A9-E85BF90F34D6}" srcOrd="0" destOrd="0" presId="urn:microsoft.com/office/officeart/2008/layout/LinedList"/>
    <dgm:cxn modelId="{9E019F65-BFB0-402C-98B9-32A04B67F5A3}" type="presParOf" srcId="{CBB72833-B29E-430B-AD6C-A75511A65CE9}" destId="{E00B0515-11B8-40C0-B3B3-8FC57F289D2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552EDD-0580-478A-913A-5D90455F5EF5}" type="doc">
      <dgm:prSet loTypeId="urn:microsoft.com/office/officeart/2005/8/layout/default" loCatId="list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6FD10B-209A-413A-8CDD-631424C72AAC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обеспечение интенсификации обучения</a:t>
          </a:r>
          <a:endParaRPr lang="ru-RU" sz="1800" b="1" dirty="0">
            <a:effectLst/>
          </a:endParaRPr>
        </a:p>
      </dgm:t>
    </dgm:pt>
    <dgm:pt modelId="{365D0061-DD03-4A9E-810A-4EDE37C67B06}" type="parTrans" cxnId="{743CFEC4-2122-4406-AFA7-6586E2B71BA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B4769DD0-4DAE-4C2C-9D32-9DBF738F5923}" type="sibTrans" cxnId="{743CFEC4-2122-4406-AFA7-6586E2B71BA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F7C97ECE-727F-42B6-AC24-868828A70AE8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активизации учебной и познавательной деятельности</a:t>
          </a:r>
          <a:endParaRPr lang="ru-RU" sz="1800" b="1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BE92DEF7-97D6-4EEA-B15D-C74DD0833C46}" type="parTrans" cxnId="{8E7E57E5-A89F-4FC4-A475-B3F514B324A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0FD9284F-B364-4A2E-9320-D76AA1D871FF}" type="sibTrans" cxnId="{8E7E57E5-A89F-4FC4-A475-B3F514B324A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064C29B8-B573-4E68-B00B-86EBE42ECA16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7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формирование и развитие критического и визуального мышления, зрительного восприятия</a:t>
          </a:r>
          <a:endParaRPr lang="ru-RU" sz="1700" b="1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C804203C-D16F-430D-B123-DC2283B61C4D}" type="parTrans" cxnId="{8AE35A1F-B8E9-4415-AE61-C595F1C1175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E146E848-E684-4D3C-8BC1-AC11B5A59D2F}" type="sibTrans" cxnId="{8AE35A1F-B8E9-4415-AE61-C595F1C1175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0BBABB42-76F5-4575-9FB6-8301F7AC66DF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формирование образного представления знаний и учебных действий</a:t>
          </a:r>
          <a:endParaRPr lang="ru-RU" sz="1800" b="1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748E0A3E-C7BA-4873-BBFF-44A5BCB01EB5}" type="parTrans" cxnId="{6A653FBA-9BEE-4A99-ACB7-4BC74A75EBA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95D06C71-A54A-4DD7-A0A3-AB14C1F849E6}" type="sibTrans" cxnId="{6A653FBA-9BEE-4A99-ACB7-4BC74A75EBA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EAC8C089-F6EA-4068-A127-1BC642531BF6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передача знаний</a:t>
          </a:r>
          <a:endParaRPr lang="ru-RU" sz="1800" b="1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2C326110-B354-4014-81B3-E7DA8DAC2A29}" type="parTrans" cxnId="{B526E324-F19D-490E-944C-5A16A60206C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E6D5D667-F19E-4FC8-AE61-7D97EB52F771}" type="sibTrans" cxnId="{B526E324-F19D-490E-944C-5A16A60206C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FF3A7965-7F2D-4F00-97AE-F0400946CDA2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формирование умения распознавания образов</a:t>
          </a:r>
          <a:endParaRPr lang="ru-RU" sz="1800" b="1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6434080A-80B1-46DC-8307-0A21D30A8FC7}" type="parTrans" cxnId="{1EE6A4FF-A07F-4BEF-B68B-F8A8B73D4B4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3EC68F26-B22B-418D-A378-48B14BD7BB8F}" type="sibTrans" cxnId="{1EE6A4FF-A07F-4BEF-B68B-F8A8B73D4B4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F5E7D7A0-52F2-4601-899F-F79BAF8C3E77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повышения визуальной грамотности и визуальной культуры</a:t>
          </a:r>
          <a:endParaRPr lang="ru-RU" sz="1800" b="1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C7EABDEA-B19F-49CA-9D98-7AF26BAEAA95}" type="parTrans" cxnId="{51FBF909-1F92-4F76-A032-A9D1C327366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67E19D53-845E-47CA-8BA6-9633B90488E0}" type="sibTrans" cxnId="{51FBF909-1F92-4F76-A032-A9D1C327366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1616B93F-9B5C-43B4-8742-814F8C6D7930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перенос образовательной информации</a:t>
          </a:r>
          <a:endParaRPr lang="ru-RU" sz="1800" b="1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0AA4E185-269E-49E1-97C9-29F1AA67929A}" type="parTrans" cxnId="{629C312A-8974-4974-A4E5-E736E306B12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EEB69AF8-6726-40D6-A17B-8F8F502956F1}" type="sibTrans" cxnId="{629C312A-8974-4974-A4E5-E736E306B12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28D71069-87A6-4E23-8F45-A9D9517BD094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800" b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формирования навыков автоматизированного контроля знаний</a:t>
          </a:r>
          <a:endParaRPr lang="ru-RU" sz="1800" b="1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328755BA-9873-4052-A4D7-AC73D62C7AA6}" type="parTrans" cxnId="{24015115-B21C-4DD0-86B3-BD5E652B856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51494914-8CA4-4A28-A45A-7275CFFC0B02}" type="sibTrans" cxnId="{24015115-B21C-4DD0-86B3-BD5E652B856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800" b="1">
            <a:solidFill>
              <a:schemeClr val="bg1"/>
            </a:solidFill>
            <a:effectLst/>
          </a:endParaRPr>
        </a:p>
      </dgm:t>
    </dgm:pt>
    <dgm:pt modelId="{73FB21AC-C80F-49FE-A3C3-9F632C659C83}" type="pres">
      <dgm:prSet presAssocID="{3E552EDD-0580-478A-913A-5D90455F5EF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75BA11-8179-4FAA-81AA-DDAA938389CA}" type="pres">
      <dgm:prSet presAssocID="{F56FD10B-209A-413A-8CDD-631424C72AAC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0ABDC4-B5E9-452B-9FDF-C9569D0120A3}" type="pres">
      <dgm:prSet presAssocID="{B4769DD0-4DAE-4C2C-9D32-9DBF738F5923}" presName="sibTrans" presStyleCnt="0"/>
      <dgm:spPr/>
    </dgm:pt>
    <dgm:pt modelId="{54D77D94-69FE-4966-A383-11D76CBA8778}" type="pres">
      <dgm:prSet presAssocID="{F7C97ECE-727F-42B6-AC24-868828A70AE8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E9750-DE2D-4AF0-A4B3-FAF45838A8C1}" type="pres">
      <dgm:prSet presAssocID="{0FD9284F-B364-4A2E-9320-D76AA1D871FF}" presName="sibTrans" presStyleCnt="0"/>
      <dgm:spPr/>
    </dgm:pt>
    <dgm:pt modelId="{F9492E11-B907-49AD-B07E-1A83E5DC31D8}" type="pres">
      <dgm:prSet presAssocID="{064C29B8-B573-4E68-B00B-86EBE42ECA1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0192C-9FC8-46EB-B3AD-44F73AC491B8}" type="pres">
      <dgm:prSet presAssocID="{E146E848-E684-4D3C-8BC1-AC11B5A59D2F}" presName="sibTrans" presStyleCnt="0"/>
      <dgm:spPr/>
    </dgm:pt>
    <dgm:pt modelId="{4E8224AD-F5D9-4575-980C-19A8AF3378CC}" type="pres">
      <dgm:prSet presAssocID="{0BBABB42-76F5-4575-9FB6-8301F7AC66DF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606404-1A18-4F46-A843-1CF273116DD3}" type="pres">
      <dgm:prSet presAssocID="{95D06C71-A54A-4DD7-A0A3-AB14C1F849E6}" presName="sibTrans" presStyleCnt="0"/>
      <dgm:spPr/>
    </dgm:pt>
    <dgm:pt modelId="{A5FA26D6-D5BD-423F-A752-85F5E796DAEA}" type="pres">
      <dgm:prSet presAssocID="{EAC8C089-F6EA-4068-A127-1BC642531BF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D203A-F3FE-42A5-8D99-6383F7701E04}" type="pres">
      <dgm:prSet presAssocID="{E6D5D667-F19E-4FC8-AE61-7D97EB52F771}" presName="sibTrans" presStyleCnt="0"/>
      <dgm:spPr/>
    </dgm:pt>
    <dgm:pt modelId="{F4E2F691-C7ED-4BC6-9FCE-7C2A3136BC6C}" type="pres">
      <dgm:prSet presAssocID="{FF3A7965-7F2D-4F00-97AE-F0400946CDA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37661-533E-4D6D-ABA8-D4C5448B171B}" type="pres">
      <dgm:prSet presAssocID="{3EC68F26-B22B-418D-A378-48B14BD7BB8F}" presName="sibTrans" presStyleCnt="0"/>
      <dgm:spPr/>
    </dgm:pt>
    <dgm:pt modelId="{D70461A2-B82D-423F-8ACC-967D42F5E833}" type="pres">
      <dgm:prSet presAssocID="{F5E7D7A0-52F2-4601-899F-F79BAF8C3E77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82D6F2-C59D-497D-9333-BCABADE9A1AF}" type="pres">
      <dgm:prSet presAssocID="{67E19D53-845E-47CA-8BA6-9633B90488E0}" presName="sibTrans" presStyleCnt="0"/>
      <dgm:spPr/>
    </dgm:pt>
    <dgm:pt modelId="{A2E35363-52EA-42ED-96C8-8978400FA285}" type="pres">
      <dgm:prSet presAssocID="{1616B93F-9B5C-43B4-8742-814F8C6D7930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9C76C2-3747-4E61-89E7-C18B9B73FBE1}" type="pres">
      <dgm:prSet presAssocID="{EEB69AF8-6726-40D6-A17B-8F8F502956F1}" presName="sibTrans" presStyleCnt="0"/>
      <dgm:spPr/>
    </dgm:pt>
    <dgm:pt modelId="{64B3911F-E30D-4539-A67C-5A4B24602006}" type="pres">
      <dgm:prSet presAssocID="{28D71069-87A6-4E23-8F45-A9D9517BD09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C370E0-837E-4472-AB9B-D7CDF1E8D3D4}" type="presOf" srcId="{F7C97ECE-727F-42B6-AC24-868828A70AE8}" destId="{54D77D94-69FE-4966-A383-11D76CBA8778}" srcOrd="0" destOrd="0" presId="urn:microsoft.com/office/officeart/2005/8/layout/default"/>
    <dgm:cxn modelId="{25AD8808-C3D3-483F-A4DD-D69C849E1B5E}" type="presOf" srcId="{064C29B8-B573-4E68-B00B-86EBE42ECA16}" destId="{F9492E11-B907-49AD-B07E-1A83E5DC31D8}" srcOrd="0" destOrd="0" presId="urn:microsoft.com/office/officeart/2005/8/layout/default"/>
    <dgm:cxn modelId="{6A653FBA-9BEE-4A99-ACB7-4BC74A75EBA6}" srcId="{3E552EDD-0580-478A-913A-5D90455F5EF5}" destId="{0BBABB42-76F5-4575-9FB6-8301F7AC66DF}" srcOrd="3" destOrd="0" parTransId="{748E0A3E-C7BA-4873-BBFF-44A5BCB01EB5}" sibTransId="{95D06C71-A54A-4DD7-A0A3-AB14C1F849E6}"/>
    <dgm:cxn modelId="{BB78052A-4921-47B4-8B1C-58ECA44333A4}" type="presOf" srcId="{EAC8C089-F6EA-4068-A127-1BC642531BF6}" destId="{A5FA26D6-D5BD-423F-A752-85F5E796DAEA}" srcOrd="0" destOrd="0" presId="urn:microsoft.com/office/officeart/2005/8/layout/default"/>
    <dgm:cxn modelId="{1EE6A4FF-A07F-4BEF-B68B-F8A8B73D4B43}" srcId="{3E552EDD-0580-478A-913A-5D90455F5EF5}" destId="{FF3A7965-7F2D-4F00-97AE-F0400946CDA2}" srcOrd="5" destOrd="0" parTransId="{6434080A-80B1-46DC-8307-0A21D30A8FC7}" sibTransId="{3EC68F26-B22B-418D-A378-48B14BD7BB8F}"/>
    <dgm:cxn modelId="{24015115-B21C-4DD0-86B3-BD5E652B8565}" srcId="{3E552EDD-0580-478A-913A-5D90455F5EF5}" destId="{28D71069-87A6-4E23-8F45-A9D9517BD094}" srcOrd="8" destOrd="0" parTransId="{328755BA-9873-4052-A4D7-AC73D62C7AA6}" sibTransId="{51494914-8CA4-4A28-A45A-7275CFFC0B02}"/>
    <dgm:cxn modelId="{B526E324-F19D-490E-944C-5A16A60206CF}" srcId="{3E552EDD-0580-478A-913A-5D90455F5EF5}" destId="{EAC8C089-F6EA-4068-A127-1BC642531BF6}" srcOrd="4" destOrd="0" parTransId="{2C326110-B354-4014-81B3-E7DA8DAC2A29}" sibTransId="{E6D5D667-F19E-4FC8-AE61-7D97EB52F771}"/>
    <dgm:cxn modelId="{A67C398A-CB15-4139-B3C6-E20B6B9EB1E1}" type="presOf" srcId="{3E552EDD-0580-478A-913A-5D90455F5EF5}" destId="{73FB21AC-C80F-49FE-A3C3-9F632C659C83}" srcOrd="0" destOrd="0" presId="urn:microsoft.com/office/officeart/2005/8/layout/default"/>
    <dgm:cxn modelId="{1C5B1E68-B749-4760-9311-E0BC596520E1}" type="presOf" srcId="{FF3A7965-7F2D-4F00-97AE-F0400946CDA2}" destId="{F4E2F691-C7ED-4BC6-9FCE-7C2A3136BC6C}" srcOrd="0" destOrd="0" presId="urn:microsoft.com/office/officeart/2005/8/layout/default"/>
    <dgm:cxn modelId="{7F8BC3B0-D63B-4D06-9361-BC68794822A2}" type="presOf" srcId="{0BBABB42-76F5-4575-9FB6-8301F7AC66DF}" destId="{4E8224AD-F5D9-4575-980C-19A8AF3378CC}" srcOrd="0" destOrd="0" presId="urn:microsoft.com/office/officeart/2005/8/layout/default"/>
    <dgm:cxn modelId="{26701355-F344-458D-B0FD-1D69B4F6265D}" type="presOf" srcId="{28D71069-87A6-4E23-8F45-A9D9517BD094}" destId="{64B3911F-E30D-4539-A67C-5A4B24602006}" srcOrd="0" destOrd="0" presId="urn:microsoft.com/office/officeart/2005/8/layout/default"/>
    <dgm:cxn modelId="{E1157E0D-83CE-46D2-ACAD-40BA4AE0B1BE}" type="presOf" srcId="{1616B93F-9B5C-43B4-8742-814F8C6D7930}" destId="{A2E35363-52EA-42ED-96C8-8978400FA285}" srcOrd="0" destOrd="0" presId="urn:microsoft.com/office/officeart/2005/8/layout/default"/>
    <dgm:cxn modelId="{EE14BBF4-9464-4EC3-B291-25B3E8E3A781}" type="presOf" srcId="{F5E7D7A0-52F2-4601-899F-F79BAF8C3E77}" destId="{D70461A2-B82D-423F-8ACC-967D42F5E833}" srcOrd="0" destOrd="0" presId="urn:microsoft.com/office/officeart/2005/8/layout/default"/>
    <dgm:cxn modelId="{8E7E57E5-A89F-4FC4-A475-B3F514B324AD}" srcId="{3E552EDD-0580-478A-913A-5D90455F5EF5}" destId="{F7C97ECE-727F-42B6-AC24-868828A70AE8}" srcOrd="1" destOrd="0" parTransId="{BE92DEF7-97D6-4EEA-B15D-C74DD0833C46}" sibTransId="{0FD9284F-B364-4A2E-9320-D76AA1D871FF}"/>
    <dgm:cxn modelId="{743CFEC4-2122-4406-AFA7-6586E2B71BAB}" srcId="{3E552EDD-0580-478A-913A-5D90455F5EF5}" destId="{F56FD10B-209A-413A-8CDD-631424C72AAC}" srcOrd="0" destOrd="0" parTransId="{365D0061-DD03-4A9E-810A-4EDE37C67B06}" sibTransId="{B4769DD0-4DAE-4C2C-9D32-9DBF738F5923}"/>
    <dgm:cxn modelId="{88DF963B-A3B8-4D4E-9C51-1C168D93B93C}" type="presOf" srcId="{F56FD10B-209A-413A-8CDD-631424C72AAC}" destId="{1175BA11-8179-4FAA-81AA-DDAA938389CA}" srcOrd="0" destOrd="0" presId="urn:microsoft.com/office/officeart/2005/8/layout/default"/>
    <dgm:cxn modelId="{51FBF909-1F92-4F76-A032-A9D1C3273660}" srcId="{3E552EDD-0580-478A-913A-5D90455F5EF5}" destId="{F5E7D7A0-52F2-4601-899F-F79BAF8C3E77}" srcOrd="6" destOrd="0" parTransId="{C7EABDEA-B19F-49CA-9D98-7AF26BAEAA95}" sibTransId="{67E19D53-845E-47CA-8BA6-9633B90488E0}"/>
    <dgm:cxn modelId="{8AE35A1F-B8E9-4415-AE61-C595F1C1175A}" srcId="{3E552EDD-0580-478A-913A-5D90455F5EF5}" destId="{064C29B8-B573-4E68-B00B-86EBE42ECA16}" srcOrd="2" destOrd="0" parTransId="{C804203C-D16F-430D-B123-DC2283B61C4D}" sibTransId="{E146E848-E684-4D3C-8BC1-AC11B5A59D2F}"/>
    <dgm:cxn modelId="{629C312A-8974-4974-A4E5-E736E306B129}" srcId="{3E552EDD-0580-478A-913A-5D90455F5EF5}" destId="{1616B93F-9B5C-43B4-8742-814F8C6D7930}" srcOrd="7" destOrd="0" parTransId="{0AA4E185-269E-49E1-97C9-29F1AA67929A}" sibTransId="{EEB69AF8-6726-40D6-A17B-8F8F502956F1}"/>
    <dgm:cxn modelId="{A8BC1FB8-6E2E-4635-9364-81F52DC48A0D}" type="presParOf" srcId="{73FB21AC-C80F-49FE-A3C3-9F632C659C83}" destId="{1175BA11-8179-4FAA-81AA-DDAA938389CA}" srcOrd="0" destOrd="0" presId="urn:microsoft.com/office/officeart/2005/8/layout/default"/>
    <dgm:cxn modelId="{0D4C2F37-BB28-40FA-BDE7-575940BDEAF2}" type="presParOf" srcId="{73FB21AC-C80F-49FE-A3C3-9F632C659C83}" destId="{D30ABDC4-B5E9-452B-9FDF-C9569D0120A3}" srcOrd="1" destOrd="0" presId="urn:microsoft.com/office/officeart/2005/8/layout/default"/>
    <dgm:cxn modelId="{C2224CAC-8CF5-4721-9E07-85EB5B507374}" type="presParOf" srcId="{73FB21AC-C80F-49FE-A3C3-9F632C659C83}" destId="{54D77D94-69FE-4966-A383-11D76CBA8778}" srcOrd="2" destOrd="0" presId="urn:microsoft.com/office/officeart/2005/8/layout/default"/>
    <dgm:cxn modelId="{AEE0DCC9-C77B-42BC-94A9-E7505D760E06}" type="presParOf" srcId="{73FB21AC-C80F-49FE-A3C3-9F632C659C83}" destId="{51BE9750-DE2D-4AF0-A4B3-FAF45838A8C1}" srcOrd="3" destOrd="0" presId="urn:microsoft.com/office/officeart/2005/8/layout/default"/>
    <dgm:cxn modelId="{FC2295E3-B570-4229-B95E-54C2B9CF3D11}" type="presParOf" srcId="{73FB21AC-C80F-49FE-A3C3-9F632C659C83}" destId="{F9492E11-B907-49AD-B07E-1A83E5DC31D8}" srcOrd="4" destOrd="0" presId="urn:microsoft.com/office/officeart/2005/8/layout/default"/>
    <dgm:cxn modelId="{033E54CD-F31E-44E8-A8D2-DBCC90B5CFBF}" type="presParOf" srcId="{73FB21AC-C80F-49FE-A3C3-9F632C659C83}" destId="{1DA0192C-9FC8-46EB-B3AD-44F73AC491B8}" srcOrd="5" destOrd="0" presId="urn:microsoft.com/office/officeart/2005/8/layout/default"/>
    <dgm:cxn modelId="{C64D7673-A864-496E-87E3-46810180A41E}" type="presParOf" srcId="{73FB21AC-C80F-49FE-A3C3-9F632C659C83}" destId="{4E8224AD-F5D9-4575-980C-19A8AF3378CC}" srcOrd="6" destOrd="0" presId="urn:microsoft.com/office/officeart/2005/8/layout/default"/>
    <dgm:cxn modelId="{B6C79E25-0BC1-4282-A20C-1E89984177C9}" type="presParOf" srcId="{73FB21AC-C80F-49FE-A3C3-9F632C659C83}" destId="{7D606404-1A18-4F46-A843-1CF273116DD3}" srcOrd="7" destOrd="0" presId="urn:microsoft.com/office/officeart/2005/8/layout/default"/>
    <dgm:cxn modelId="{A889E30B-153A-4D3E-BC31-D639D6489DCB}" type="presParOf" srcId="{73FB21AC-C80F-49FE-A3C3-9F632C659C83}" destId="{A5FA26D6-D5BD-423F-A752-85F5E796DAEA}" srcOrd="8" destOrd="0" presId="urn:microsoft.com/office/officeart/2005/8/layout/default"/>
    <dgm:cxn modelId="{2A1B80ED-D4DE-41AE-BAE3-9F8D64E9BF03}" type="presParOf" srcId="{73FB21AC-C80F-49FE-A3C3-9F632C659C83}" destId="{11BD203A-F3FE-42A5-8D99-6383F7701E04}" srcOrd="9" destOrd="0" presId="urn:microsoft.com/office/officeart/2005/8/layout/default"/>
    <dgm:cxn modelId="{08E29BF5-321C-4AF3-A7F4-C20B91170E6D}" type="presParOf" srcId="{73FB21AC-C80F-49FE-A3C3-9F632C659C83}" destId="{F4E2F691-C7ED-4BC6-9FCE-7C2A3136BC6C}" srcOrd="10" destOrd="0" presId="urn:microsoft.com/office/officeart/2005/8/layout/default"/>
    <dgm:cxn modelId="{87A9750D-1A11-47D9-934C-3FFEA37E8959}" type="presParOf" srcId="{73FB21AC-C80F-49FE-A3C3-9F632C659C83}" destId="{8CA37661-533E-4D6D-ABA8-D4C5448B171B}" srcOrd="11" destOrd="0" presId="urn:microsoft.com/office/officeart/2005/8/layout/default"/>
    <dgm:cxn modelId="{2862AC9B-C5F0-4D71-B0DA-74B4CF23EA78}" type="presParOf" srcId="{73FB21AC-C80F-49FE-A3C3-9F632C659C83}" destId="{D70461A2-B82D-423F-8ACC-967D42F5E833}" srcOrd="12" destOrd="0" presId="urn:microsoft.com/office/officeart/2005/8/layout/default"/>
    <dgm:cxn modelId="{EE8F67AF-DD7E-40D6-800E-252CB90040C4}" type="presParOf" srcId="{73FB21AC-C80F-49FE-A3C3-9F632C659C83}" destId="{B282D6F2-C59D-497D-9333-BCABADE9A1AF}" srcOrd="13" destOrd="0" presId="urn:microsoft.com/office/officeart/2005/8/layout/default"/>
    <dgm:cxn modelId="{B78DF046-5F9C-4FA4-84B4-D3E592842670}" type="presParOf" srcId="{73FB21AC-C80F-49FE-A3C3-9F632C659C83}" destId="{A2E35363-52EA-42ED-96C8-8978400FA285}" srcOrd="14" destOrd="0" presId="urn:microsoft.com/office/officeart/2005/8/layout/default"/>
    <dgm:cxn modelId="{A509A49F-005F-40F3-9184-01164C70818D}" type="presParOf" srcId="{73FB21AC-C80F-49FE-A3C3-9F632C659C83}" destId="{7D9C76C2-3747-4E61-89E7-C18B9B73FBE1}" srcOrd="15" destOrd="0" presId="urn:microsoft.com/office/officeart/2005/8/layout/default"/>
    <dgm:cxn modelId="{384D43D7-5E4E-4C3C-874F-173DE1174F94}" type="presParOf" srcId="{73FB21AC-C80F-49FE-A3C3-9F632C659C83}" destId="{64B3911F-E30D-4539-A67C-5A4B2460200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6E334-7765-421F-B49D-2864D440F273}">
      <dsp:nvSpPr>
        <dsp:cNvPr id="0" name=""/>
        <dsp:cNvSpPr/>
      </dsp:nvSpPr>
      <dsp:spPr>
        <a:xfrm>
          <a:off x="0" y="22502"/>
          <a:ext cx="2497777" cy="14986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90 % информации человек воспринимает через зрение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502"/>
        <a:ext cx="2497777" cy="1498666"/>
      </dsp:txXfrm>
    </dsp:sp>
    <dsp:sp modelId="{D9746FA3-5E98-445A-8E52-AF6B1839CC0F}">
      <dsp:nvSpPr>
        <dsp:cNvPr id="0" name=""/>
        <dsp:cNvSpPr/>
      </dsp:nvSpPr>
      <dsp:spPr>
        <a:xfrm>
          <a:off x="2747555" y="22502"/>
          <a:ext cx="2497777" cy="1498666"/>
        </a:xfrm>
        <a:prstGeom prst="rect">
          <a:avLst/>
        </a:prstGeom>
        <a:solidFill>
          <a:schemeClr val="accent5">
            <a:hueOff val="1122769"/>
            <a:satOff val="-8936"/>
            <a:lumOff val="31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70 % сенсорных рецепторов находятся в глазах</a:t>
          </a:r>
          <a:endParaRPr lang="ru-RU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2747555" y="22502"/>
        <a:ext cx="2497777" cy="1498666"/>
      </dsp:txXfrm>
    </dsp:sp>
    <dsp:sp modelId="{819AFAF2-13B8-46C4-B11A-C1A676C98C16}">
      <dsp:nvSpPr>
        <dsp:cNvPr id="0" name=""/>
        <dsp:cNvSpPr/>
      </dsp:nvSpPr>
      <dsp:spPr>
        <a:xfrm>
          <a:off x="5495110" y="22502"/>
          <a:ext cx="2497777" cy="1498666"/>
        </a:xfrm>
        <a:prstGeom prst="rect">
          <a:avLst/>
        </a:prstGeom>
        <a:solidFill>
          <a:schemeClr val="accent5">
            <a:hueOff val="2245538"/>
            <a:satOff val="-17872"/>
            <a:lumOff val="6387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Около половины нейронов головного мозга человека задействованы в обработке визуальной информации</a:t>
          </a:r>
          <a:endParaRPr lang="ru-RU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5495110" y="22502"/>
        <a:ext cx="2497777" cy="1498666"/>
      </dsp:txXfrm>
    </dsp:sp>
    <dsp:sp modelId="{9AE420C0-F21D-4CBE-AAB7-E7C08D949B80}">
      <dsp:nvSpPr>
        <dsp:cNvPr id="0" name=""/>
        <dsp:cNvSpPr/>
      </dsp:nvSpPr>
      <dsp:spPr>
        <a:xfrm>
          <a:off x="0" y="1770946"/>
          <a:ext cx="2497777" cy="1498666"/>
        </a:xfrm>
        <a:prstGeom prst="rect">
          <a:avLst/>
        </a:prstGeom>
        <a:solidFill>
          <a:schemeClr val="accent5">
            <a:hueOff val="3368307"/>
            <a:satOff val="-26808"/>
            <a:lumOff val="958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на 17 % выше производительность человека, работающего с визуальной информацией</a:t>
          </a:r>
          <a:endParaRPr lang="ru-RU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0" y="1770946"/>
        <a:ext cx="2497777" cy="1498666"/>
      </dsp:txXfrm>
    </dsp:sp>
    <dsp:sp modelId="{8CF13218-1685-454A-8272-1BED536309F1}">
      <dsp:nvSpPr>
        <dsp:cNvPr id="0" name=""/>
        <dsp:cNvSpPr/>
      </dsp:nvSpPr>
      <dsp:spPr>
        <a:xfrm>
          <a:off x="2747555" y="1770946"/>
          <a:ext cx="2497777" cy="1498666"/>
        </a:xfrm>
        <a:prstGeom prst="rect">
          <a:avLst/>
        </a:prstGeom>
        <a:solidFill>
          <a:schemeClr val="accent5">
            <a:hueOff val="4491076"/>
            <a:satOff val="-35743"/>
            <a:lumOff val="127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На 4,5 % лучше вспоминаются детали визуальной информации</a:t>
          </a:r>
          <a:endParaRPr lang="ru-RU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2747555" y="1770946"/>
        <a:ext cx="2497777" cy="1498666"/>
      </dsp:txXfrm>
    </dsp:sp>
    <dsp:sp modelId="{9FC250C1-508C-4070-B27C-BE4B8CF5CB87}">
      <dsp:nvSpPr>
        <dsp:cNvPr id="0" name=""/>
        <dsp:cNvSpPr/>
      </dsp:nvSpPr>
      <dsp:spPr>
        <a:xfrm>
          <a:off x="5495110" y="1770946"/>
          <a:ext cx="2497777" cy="1498666"/>
        </a:xfrm>
        <a:prstGeom prst="rect">
          <a:avLst/>
        </a:prstGeom>
        <a:solidFill>
          <a:schemeClr val="accent5">
            <a:hueOff val="5613845"/>
            <a:satOff val="-44679"/>
            <a:lumOff val="1596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В 60 000 раз быстрее воспринимается визуальная информация по сравнению с текстовой</a:t>
          </a:r>
          <a:endParaRPr lang="ru-RU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5495110" y="1770946"/>
        <a:ext cx="2497777" cy="1498666"/>
      </dsp:txXfrm>
    </dsp:sp>
    <dsp:sp modelId="{9B321CBD-192E-4DD3-A329-68F968A9EEF9}">
      <dsp:nvSpPr>
        <dsp:cNvPr id="0" name=""/>
        <dsp:cNvSpPr/>
      </dsp:nvSpPr>
      <dsp:spPr>
        <a:xfrm>
          <a:off x="1373777" y="3519390"/>
          <a:ext cx="2497777" cy="1498666"/>
        </a:xfrm>
        <a:prstGeom prst="rect">
          <a:avLst/>
        </a:prstGeom>
        <a:solidFill>
          <a:schemeClr val="accent5">
            <a:hueOff val="6736614"/>
            <a:satOff val="-53615"/>
            <a:lumOff val="1916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Человек запоминает 10 % из услышанного, 20 % — из увиденного и 80 % — из увиденного и сделанного</a:t>
          </a:r>
          <a:endParaRPr lang="ru-RU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1373777" y="3519390"/>
        <a:ext cx="2497777" cy="1498666"/>
      </dsp:txXfrm>
    </dsp:sp>
    <dsp:sp modelId="{6764B315-368C-4364-8C04-3631923CE399}">
      <dsp:nvSpPr>
        <dsp:cNvPr id="0" name=""/>
        <dsp:cNvSpPr/>
      </dsp:nvSpPr>
      <dsp:spPr>
        <a:xfrm>
          <a:off x="4121332" y="3519390"/>
          <a:ext cx="2497777" cy="1498666"/>
        </a:xfrm>
        <a:prstGeom prst="rect">
          <a:avLst/>
        </a:prstGeom>
        <a:solidFill>
          <a:schemeClr val="accent5">
            <a:hueOff val="7859383"/>
            <a:satOff val="-62551"/>
            <a:lumOff val="223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rPr>
            <a:t>Человек выполняет инструкцию на 323 % лучше, если она содержит иллюстрации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1332" y="3519390"/>
        <a:ext cx="2497777" cy="1498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24C8A-5BE0-4E16-BC0A-1C56F32A0971}">
      <dsp:nvSpPr>
        <dsp:cNvPr id="0" name=""/>
        <dsp:cNvSpPr/>
      </dsp:nvSpPr>
      <dsp:spPr>
        <a:xfrm>
          <a:off x="0" y="659"/>
          <a:ext cx="8136904" cy="0"/>
        </a:xfrm>
        <a:prstGeom prst="line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ED4648-B8F6-40CD-9CD8-B60AAE52242C}">
      <dsp:nvSpPr>
        <dsp:cNvPr id="0" name=""/>
        <dsp:cNvSpPr/>
      </dsp:nvSpPr>
      <dsp:spPr>
        <a:xfrm>
          <a:off x="0" y="659"/>
          <a:ext cx="8136904" cy="771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Материал должен соответствовать возрастной категории, к которой относятся учащиеся, в отношении которых данный материал транслируется. </a:t>
          </a:r>
          <a:endParaRPr lang="ru-RU" sz="1600" b="1" kern="1200" dirty="0"/>
        </a:p>
      </dsp:txBody>
      <dsp:txXfrm>
        <a:off x="0" y="659"/>
        <a:ext cx="8136904" cy="771325"/>
      </dsp:txXfrm>
    </dsp:sp>
    <dsp:sp modelId="{8B17E65D-9B2E-4DDF-A40A-8996537A0600}">
      <dsp:nvSpPr>
        <dsp:cNvPr id="0" name=""/>
        <dsp:cNvSpPr/>
      </dsp:nvSpPr>
      <dsp:spPr>
        <a:xfrm>
          <a:off x="0" y="771985"/>
          <a:ext cx="8136904" cy="0"/>
        </a:xfrm>
        <a:prstGeom prst="line">
          <a:avLst/>
        </a:prstGeom>
        <a:gradFill rotWithShape="0">
          <a:gsLst>
            <a:gs pos="0">
              <a:schemeClr val="accent4">
                <a:shade val="80000"/>
                <a:hueOff val="122411"/>
                <a:satOff val="-3319"/>
                <a:lumOff val="57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122411"/>
                <a:satOff val="-3319"/>
                <a:lumOff val="57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122411"/>
                <a:satOff val="-3319"/>
                <a:lumOff val="57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shade val="80000"/>
              <a:hueOff val="122411"/>
              <a:satOff val="-3319"/>
              <a:lumOff val="576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86F2C01-EAC6-44B5-979D-C83A8070A4B7}">
      <dsp:nvSpPr>
        <dsp:cNvPr id="0" name=""/>
        <dsp:cNvSpPr/>
      </dsp:nvSpPr>
      <dsp:spPr>
        <a:xfrm>
          <a:off x="0" y="771985"/>
          <a:ext cx="8136904" cy="771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Методы визуализации не должны употребляться изолировано от других методов обучения, а должны дополнять их. </a:t>
          </a:r>
          <a:endParaRPr lang="ru-RU" sz="1600" b="1" kern="1200" dirty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71985"/>
        <a:ext cx="8136904" cy="771325"/>
      </dsp:txXfrm>
    </dsp:sp>
    <dsp:sp modelId="{5FFE7A64-300E-4738-8AF6-4BE7FA52E23A}">
      <dsp:nvSpPr>
        <dsp:cNvPr id="0" name=""/>
        <dsp:cNvSpPr/>
      </dsp:nvSpPr>
      <dsp:spPr>
        <a:xfrm>
          <a:off x="0" y="1543311"/>
          <a:ext cx="8136904" cy="0"/>
        </a:xfrm>
        <a:prstGeom prst="line">
          <a:avLst/>
        </a:prstGeom>
        <a:gradFill rotWithShape="0">
          <a:gsLst>
            <a:gs pos="0">
              <a:schemeClr val="accent4">
                <a:shade val="80000"/>
                <a:hueOff val="244823"/>
                <a:satOff val="-6638"/>
                <a:lumOff val="115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244823"/>
                <a:satOff val="-6638"/>
                <a:lumOff val="115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244823"/>
                <a:satOff val="-6638"/>
                <a:lumOff val="115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shade val="80000"/>
              <a:hueOff val="244823"/>
              <a:satOff val="-6638"/>
              <a:lumOff val="1153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D53C60-76B1-4366-A1D5-9228A4D4743D}">
      <dsp:nvSpPr>
        <dsp:cNvPr id="0" name=""/>
        <dsp:cNvSpPr/>
      </dsp:nvSpPr>
      <dsp:spPr>
        <a:xfrm>
          <a:off x="0" y="1543311"/>
          <a:ext cx="8136904" cy="771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Использование методов визуализации должно быть организовано таким образом, чтобы к их производным был доступ у всех учащихся без исключения.</a:t>
          </a:r>
          <a:endParaRPr lang="ru-RU" sz="1600" b="1" kern="1200" dirty="0" smtClean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543311"/>
        <a:ext cx="8136904" cy="771325"/>
      </dsp:txXfrm>
    </dsp:sp>
    <dsp:sp modelId="{E50BFBD3-88F2-4EA8-9251-F053A0149EE2}">
      <dsp:nvSpPr>
        <dsp:cNvPr id="0" name=""/>
        <dsp:cNvSpPr/>
      </dsp:nvSpPr>
      <dsp:spPr>
        <a:xfrm>
          <a:off x="0" y="2314637"/>
          <a:ext cx="8136904" cy="0"/>
        </a:xfrm>
        <a:prstGeom prst="line">
          <a:avLst/>
        </a:prstGeom>
        <a:gradFill rotWithShape="0">
          <a:gsLst>
            <a:gs pos="0">
              <a:schemeClr val="accent4">
                <a:shade val="80000"/>
                <a:hueOff val="367234"/>
                <a:satOff val="-9957"/>
                <a:lumOff val="173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367234"/>
                <a:satOff val="-9957"/>
                <a:lumOff val="173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367234"/>
                <a:satOff val="-9957"/>
                <a:lumOff val="173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shade val="80000"/>
              <a:hueOff val="367234"/>
              <a:satOff val="-9957"/>
              <a:lumOff val="1730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30D03F-FC05-4246-B26B-097A878A205F}">
      <dsp:nvSpPr>
        <dsp:cNvPr id="0" name=""/>
        <dsp:cNvSpPr/>
      </dsp:nvSpPr>
      <dsp:spPr>
        <a:xfrm>
          <a:off x="0" y="2314637"/>
          <a:ext cx="8136904" cy="771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Использование тех или иных способов визуализации должно носить целевую направленность. </a:t>
          </a:r>
          <a:endParaRPr lang="ru-RU" sz="1600" b="1" kern="1200" dirty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314637"/>
        <a:ext cx="8136904" cy="771325"/>
      </dsp:txXfrm>
    </dsp:sp>
    <dsp:sp modelId="{B09B04B8-7081-4A45-A64A-47BB221DEF6F}">
      <dsp:nvSpPr>
        <dsp:cNvPr id="0" name=""/>
        <dsp:cNvSpPr/>
      </dsp:nvSpPr>
      <dsp:spPr>
        <a:xfrm>
          <a:off x="0" y="3085962"/>
          <a:ext cx="8136904" cy="0"/>
        </a:xfrm>
        <a:prstGeom prst="line">
          <a:avLst/>
        </a:prstGeom>
        <a:gradFill rotWithShape="0">
          <a:gsLst>
            <a:gs pos="0">
              <a:schemeClr val="accent4">
                <a:shade val="80000"/>
                <a:hueOff val="489646"/>
                <a:satOff val="-13276"/>
                <a:lumOff val="230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489646"/>
                <a:satOff val="-13276"/>
                <a:lumOff val="230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489646"/>
                <a:satOff val="-13276"/>
                <a:lumOff val="230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shade val="80000"/>
              <a:hueOff val="489646"/>
              <a:satOff val="-13276"/>
              <a:lumOff val="2307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3C9009-0CA1-4000-8B92-3C13787914A1}">
      <dsp:nvSpPr>
        <dsp:cNvPr id="0" name=""/>
        <dsp:cNvSpPr/>
      </dsp:nvSpPr>
      <dsp:spPr>
        <a:xfrm>
          <a:off x="0" y="3085962"/>
          <a:ext cx="8136904" cy="771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Материалы визуализации не должны противоречить теме урока, а должны максимально упрощать её восприятие. </a:t>
          </a:r>
          <a:endParaRPr lang="ru-RU" sz="1600" b="1" kern="1200" dirty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85962"/>
        <a:ext cx="8136904" cy="771325"/>
      </dsp:txXfrm>
    </dsp:sp>
    <dsp:sp modelId="{237C8A04-1632-4E4C-97E2-67286DB56170}">
      <dsp:nvSpPr>
        <dsp:cNvPr id="0" name=""/>
        <dsp:cNvSpPr/>
      </dsp:nvSpPr>
      <dsp:spPr>
        <a:xfrm>
          <a:off x="0" y="3857288"/>
          <a:ext cx="8136904" cy="0"/>
        </a:xfrm>
        <a:prstGeom prst="line">
          <a:avLst/>
        </a:prstGeom>
        <a:gradFill rotWithShape="0">
          <a:gsLst>
            <a:gs pos="0">
              <a:schemeClr val="accent4">
                <a:shade val="80000"/>
                <a:hueOff val="612057"/>
                <a:satOff val="-16595"/>
                <a:lumOff val="28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612057"/>
                <a:satOff val="-16595"/>
                <a:lumOff val="28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612057"/>
                <a:satOff val="-16595"/>
                <a:lumOff val="28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shade val="80000"/>
              <a:hueOff val="612057"/>
              <a:satOff val="-16595"/>
              <a:lumOff val="2884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957C7F-4732-409A-9B4E-B6A149C927A7}">
      <dsp:nvSpPr>
        <dsp:cNvPr id="0" name=""/>
        <dsp:cNvSpPr/>
      </dsp:nvSpPr>
      <dsp:spPr>
        <a:xfrm>
          <a:off x="0" y="3857288"/>
          <a:ext cx="8136904" cy="771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Можно и нужно привлекать учащихся к поиску информации для составления наглядного пособия. </a:t>
          </a:r>
          <a:endParaRPr lang="ru-RU" sz="1600" b="1" kern="1200" dirty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857288"/>
        <a:ext cx="8136904" cy="771325"/>
      </dsp:txXfrm>
    </dsp:sp>
    <dsp:sp modelId="{4B02BBE4-EABE-4B65-91DE-C59CA5077A8E}">
      <dsp:nvSpPr>
        <dsp:cNvPr id="0" name=""/>
        <dsp:cNvSpPr/>
      </dsp:nvSpPr>
      <dsp:spPr>
        <a:xfrm>
          <a:off x="0" y="4628614"/>
          <a:ext cx="8136904" cy="0"/>
        </a:xfrm>
        <a:prstGeom prst="line">
          <a:avLst/>
        </a:prstGeom>
        <a:gradFill rotWithShape="0">
          <a:gsLst>
            <a:gs pos="0">
              <a:schemeClr val="accent4">
                <a:shade val="80000"/>
                <a:hueOff val="734469"/>
                <a:satOff val="-19914"/>
                <a:lumOff val="346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734469"/>
                <a:satOff val="-19914"/>
                <a:lumOff val="346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734469"/>
                <a:satOff val="-19914"/>
                <a:lumOff val="346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shade val="80000"/>
              <a:hueOff val="734469"/>
              <a:satOff val="-19914"/>
              <a:lumOff val="3461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8F0549-8078-47F0-B9A9-E85BF90F34D6}">
      <dsp:nvSpPr>
        <dsp:cNvPr id="0" name=""/>
        <dsp:cNvSpPr/>
      </dsp:nvSpPr>
      <dsp:spPr>
        <a:xfrm>
          <a:off x="0" y="4628614"/>
          <a:ext cx="8136904" cy="771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Если учитель планирует использовать наглядные материалы, то об этом не стоит забывать во время урока. Любое использование наглядного пособия обязательно нуждается в комментарии. </a:t>
          </a:r>
          <a:endParaRPr lang="ru-RU" sz="1600" b="1" kern="1200" dirty="0">
            <a:uFill>
              <a:solidFill>
                <a:srgbClr val="000000"/>
              </a:solidFill>
            </a:u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628614"/>
        <a:ext cx="8136904" cy="7713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5BA11-8179-4FAA-81AA-DDAA938389CA}">
      <dsp:nvSpPr>
        <dsp:cNvPr id="0" name=""/>
        <dsp:cNvSpPr/>
      </dsp:nvSpPr>
      <dsp:spPr>
        <a:xfrm>
          <a:off x="0" y="1151937"/>
          <a:ext cx="2722802" cy="16336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обеспечение интенсификации обучения</a:t>
          </a:r>
          <a:endParaRPr lang="ru-RU" sz="1800" b="1" kern="1200" dirty="0">
            <a:effectLst/>
          </a:endParaRPr>
        </a:p>
      </dsp:txBody>
      <dsp:txXfrm>
        <a:off x="0" y="1151937"/>
        <a:ext cx="2722802" cy="1633681"/>
      </dsp:txXfrm>
    </dsp:sp>
    <dsp:sp modelId="{54D77D94-69FE-4966-A383-11D76CBA8778}">
      <dsp:nvSpPr>
        <dsp:cNvPr id="0" name=""/>
        <dsp:cNvSpPr/>
      </dsp:nvSpPr>
      <dsp:spPr>
        <a:xfrm>
          <a:off x="2995082" y="1151937"/>
          <a:ext cx="2722802" cy="1633681"/>
        </a:xfrm>
        <a:prstGeom prst="rect">
          <a:avLst/>
        </a:prstGeom>
        <a:solidFill>
          <a:schemeClr val="accent5">
            <a:hueOff val="982423"/>
            <a:satOff val="-7819"/>
            <a:lumOff val="2794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активизации учебной и познавательной деятельности</a:t>
          </a:r>
          <a:endParaRPr lang="ru-RU" sz="1800" b="1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2995082" y="1151937"/>
        <a:ext cx="2722802" cy="1633681"/>
      </dsp:txXfrm>
    </dsp:sp>
    <dsp:sp modelId="{F9492E11-B907-49AD-B07E-1A83E5DC31D8}">
      <dsp:nvSpPr>
        <dsp:cNvPr id="0" name=""/>
        <dsp:cNvSpPr/>
      </dsp:nvSpPr>
      <dsp:spPr>
        <a:xfrm>
          <a:off x="5990165" y="1151937"/>
          <a:ext cx="2722802" cy="1633681"/>
        </a:xfrm>
        <a:prstGeom prst="rect">
          <a:avLst/>
        </a:prstGeom>
        <a:solidFill>
          <a:schemeClr val="accent5">
            <a:hueOff val="1964846"/>
            <a:satOff val="-15638"/>
            <a:lumOff val="5588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700" b="1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формирование и развитие критического и визуального мышления, зрительного восприятия</a:t>
          </a:r>
          <a:endParaRPr lang="ru-RU" sz="1700" b="1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5990165" y="1151937"/>
        <a:ext cx="2722802" cy="1633681"/>
      </dsp:txXfrm>
    </dsp:sp>
    <dsp:sp modelId="{4E8224AD-F5D9-4575-980C-19A8AF3378CC}">
      <dsp:nvSpPr>
        <dsp:cNvPr id="0" name=""/>
        <dsp:cNvSpPr/>
      </dsp:nvSpPr>
      <dsp:spPr>
        <a:xfrm>
          <a:off x="0" y="3057899"/>
          <a:ext cx="2722802" cy="1633681"/>
        </a:xfrm>
        <a:prstGeom prst="rect">
          <a:avLst/>
        </a:prstGeom>
        <a:solidFill>
          <a:schemeClr val="accent5">
            <a:hueOff val="2947269"/>
            <a:satOff val="-23457"/>
            <a:lumOff val="8382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формирование образного представления знаний и учебных действий</a:t>
          </a:r>
          <a:endParaRPr lang="ru-RU" sz="1800" b="1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0" y="3057899"/>
        <a:ext cx="2722802" cy="1633681"/>
      </dsp:txXfrm>
    </dsp:sp>
    <dsp:sp modelId="{A5FA26D6-D5BD-423F-A752-85F5E796DAEA}">
      <dsp:nvSpPr>
        <dsp:cNvPr id="0" name=""/>
        <dsp:cNvSpPr/>
      </dsp:nvSpPr>
      <dsp:spPr>
        <a:xfrm>
          <a:off x="2995082" y="3057899"/>
          <a:ext cx="2722802" cy="1633681"/>
        </a:xfrm>
        <a:prstGeom prst="rect">
          <a:avLst/>
        </a:prstGeom>
        <a:solidFill>
          <a:schemeClr val="accent5">
            <a:hueOff val="3929691"/>
            <a:satOff val="-31275"/>
            <a:lumOff val="11176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передача знаний</a:t>
          </a:r>
          <a:endParaRPr lang="ru-RU" sz="1800" b="1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2995082" y="3057899"/>
        <a:ext cx="2722802" cy="1633681"/>
      </dsp:txXfrm>
    </dsp:sp>
    <dsp:sp modelId="{F4E2F691-C7ED-4BC6-9FCE-7C2A3136BC6C}">
      <dsp:nvSpPr>
        <dsp:cNvPr id="0" name=""/>
        <dsp:cNvSpPr/>
      </dsp:nvSpPr>
      <dsp:spPr>
        <a:xfrm>
          <a:off x="5990165" y="3057899"/>
          <a:ext cx="2722802" cy="1633681"/>
        </a:xfrm>
        <a:prstGeom prst="rect">
          <a:avLst/>
        </a:prstGeom>
        <a:solidFill>
          <a:schemeClr val="accent5">
            <a:hueOff val="4912115"/>
            <a:satOff val="-39094"/>
            <a:lumOff val="13971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формирование умения распознавания образов</a:t>
          </a:r>
          <a:endParaRPr lang="ru-RU" sz="1800" b="1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5990165" y="3057899"/>
        <a:ext cx="2722802" cy="1633681"/>
      </dsp:txXfrm>
    </dsp:sp>
    <dsp:sp modelId="{D70461A2-B82D-423F-8ACC-967D42F5E833}">
      <dsp:nvSpPr>
        <dsp:cNvPr id="0" name=""/>
        <dsp:cNvSpPr/>
      </dsp:nvSpPr>
      <dsp:spPr>
        <a:xfrm>
          <a:off x="0" y="4963860"/>
          <a:ext cx="2722802" cy="1633681"/>
        </a:xfrm>
        <a:prstGeom prst="rect">
          <a:avLst/>
        </a:prstGeom>
        <a:solidFill>
          <a:schemeClr val="accent5">
            <a:hueOff val="5894537"/>
            <a:satOff val="-46913"/>
            <a:lumOff val="16765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повышения визуальной грамотности и визуальной культуры</a:t>
          </a:r>
          <a:endParaRPr lang="ru-RU" sz="1800" b="1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0" y="4963860"/>
        <a:ext cx="2722802" cy="1633681"/>
      </dsp:txXfrm>
    </dsp:sp>
    <dsp:sp modelId="{A2E35363-52EA-42ED-96C8-8978400FA285}">
      <dsp:nvSpPr>
        <dsp:cNvPr id="0" name=""/>
        <dsp:cNvSpPr/>
      </dsp:nvSpPr>
      <dsp:spPr>
        <a:xfrm>
          <a:off x="2995082" y="4963860"/>
          <a:ext cx="2722802" cy="1633681"/>
        </a:xfrm>
        <a:prstGeom prst="rect">
          <a:avLst/>
        </a:prstGeom>
        <a:solidFill>
          <a:schemeClr val="accent5">
            <a:hueOff val="6876960"/>
            <a:satOff val="-54732"/>
            <a:lumOff val="19559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перенос образовательной информации</a:t>
          </a:r>
          <a:endParaRPr lang="ru-RU" sz="1800" b="1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2995082" y="4963860"/>
        <a:ext cx="2722802" cy="1633681"/>
      </dsp:txXfrm>
    </dsp:sp>
    <dsp:sp modelId="{64B3911F-E30D-4539-A67C-5A4B24602006}">
      <dsp:nvSpPr>
        <dsp:cNvPr id="0" name=""/>
        <dsp:cNvSpPr/>
      </dsp:nvSpPr>
      <dsp:spPr>
        <a:xfrm>
          <a:off x="5990165" y="4963860"/>
          <a:ext cx="2722802" cy="1633681"/>
        </a:xfrm>
        <a:prstGeom prst="rect">
          <a:avLst/>
        </a:prstGeom>
        <a:solidFill>
          <a:schemeClr val="accent5">
            <a:hueOff val="7859383"/>
            <a:satOff val="-62551"/>
            <a:lumOff val="22353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формирования навыков автоматизированного контроля знаний</a:t>
          </a:r>
          <a:endParaRPr lang="ru-RU" sz="1800" b="1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5990165" y="4963860"/>
        <a:ext cx="2722802" cy="1633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ru-RU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ru-RU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ru-RU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0302CF9-C493-4C34-852E-7DA999A246D4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ru-RU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ru-RU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627BE51F-2CAD-485B-8DBF-DFC45F8B706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5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Freeform 85"/>
          <p:cNvSpPr>
            <a:spLocks/>
          </p:cNvSpPr>
          <p:nvPr/>
        </p:nvSpPr>
        <p:spPr bwMode="gray">
          <a:xfrm>
            <a:off x="8096250" y="3097162"/>
            <a:ext cx="1047750" cy="2209800"/>
          </a:xfrm>
          <a:custGeom>
            <a:avLst/>
            <a:gdLst>
              <a:gd name="T0" fmla="*/ 0 w 770"/>
              <a:gd name="T1" fmla="*/ 190 h 1392"/>
              <a:gd name="T2" fmla="*/ 770 w 770"/>
              <a:gd name="T3" fmla="*/ 0 h 1392"/>
              <a:gd name="T4" fmla="*/ 770 w 770"/>
              <a:gd name="T5" fmla="*/ 1392 h 1392"/>
              <a:gd name="T6" fmla="*/ 0 w 770"/>
              <a:gd name="T7" fmla="*/ 1116 h 1392"/>
              <a:gd name="T8" fmla="*/ 0 w 770"/>
              <a:gd name="T9" fmla="*/ 190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0" h="1392">
                <a:moveTo>
                  <a:pt x="0" y="190"/>
                </a:moveTo>
                <a:lnTo>
                  <a:pt x="770" y="0"/>
                </a:lnTo>
                <a:lnTo>
                  <a:pt x="770" y="1392"/>
                </a:lnTo>
                <a:lnTo>
                  <a:pt x="0" y="1116"/>
                </a:lnTo>
                <a:lnTo>
                  <a:pt x="0" y="19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34510"/>
                  <a:invGamma/>
                </a:schemeClr>
              </a:gs>
              <a:gs pos="100000">
                <a:schemeClr val="accent2">
                  <a:alpha val="70000"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158" name="Picture 86" descr="Picture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b="6425"/>
          <a:stretch>
            <a:fillRect/>
          </a:stretch>
        </p:blipFill>
        <p:spPr bwMode="gray">
          <a:xfrm>
            <a:off x="8229600" y="3925837"/>
            <a:ext cx="681038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0" name="Freeform 78"/>
          <p:cNvSpPr>
            <a:spLocks/>
          </p:cNvSpPr>
          <p:nvPr/>
        </p:nvSpPr>
        <p:spPr bwMode="gray">
          <a:xfrm>
            <a:off x="3575050" y="2384375"/>
            <a:ext cx="4538663" cy="4191000"/>
          </a:xfrm>
          <a:custGeom>
            <a:avLst/>
            <a:gdLst>
              <a:gd name="T0" fmla="*/ 4 w 2740"/>
              <a:gd name="T1" fmla="*/ 0 h 2636"/>
              <a:gd name="T2" fmla="*/ 2740 w 2740"/>
              <a:gd name="T3" fmla="*/ 634 h 2636"/>
              <a:gd name="T4" fmla="*/ 2740 w 2740"/>
              <a:gd name="T5" fmla="*/ 1577 h 2636"/>
              <a:gd name="T6" fmla="*/ 0 w 2740"/>
              <a:gd name="T7" fmla="*/ 2636 h 2636"/>
              <a:gd name="T8" fmla="*/ 4 w 2740"/>
              <a:gd name="T9" fmla="*/ 0 h 2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40" h="2636">
                <a:moveTo>
                  <a:pt x="4" y="0"/>
                </a:moveTo>
                <a:lnTo>
                  <a:pt x="2740" y="634"/>
                </a:lnTo>
                <a:lnTo>
                  <a:pt x="2740" y="1577"/>
                </a:lnTo>
                <a:lnTo>
                  <a:pt x="0" y="2636"/>
                </a:lnTo>
                <a:lnTo>
                  <a:pt x="4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725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5" name="AutoShape 43"/>
          <p:cNvSpPr>
            <a:spLocks noChangeArrowheads="1"/>
          </p:cNvSpPr>
          <p:nvPr/>
        </p:nvSpPr>
        <p:spPr bwMode="gray">
          <a:xfrm rot="1529854">
            <a:off x="5143500" y="4749750"/>
            <a:ext cx="368300" cy="1752600"/>
          </a:xfrm>
          <a:prstGeom prst="upArrow">
            <a:avLst>
              <a:gd name="adj1" fmla="val 47852"/>
              <a:gd name="adj2" fmla="val 8929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7" name="AutoShape 45"/>
          <p:cNvSpPr>
            <a:spLocks noChangeArrowheads="1"/>
          </p:cNvSpPr>
          <p:nvPr/>
        </p:nvSpPr>
        <p:spPr bwMode="gray">
          <a:xfrm rot="1529854">
            <a:off x="4592638" y="3633737"/>
            <a:ext cx="533400" cy="3048000"/>
          </a:xfrm>
          <a:prstGeom prst="upArrow">
            <a:avLst>
              <a:gd name="adj1" fmla="val 47852"/>
              <a:gd name="adj2" fmla="val 107222"/>
            </a:avLst>
          </a:prstGeom>
          <a:solidFill>
            <a:srgbClr val="F683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6" name="AutoShape 44"/>
          <p:cNvSpPr>
            <a:spLocks noChangeArrowheads="1"/>
          </p:cNvSpPr>
          <p:nvPr/>
        </p:nvSpPr>
        <p:spPr bwMode="gray">
          <a:xfrm rot="1529854">
            <a:off x="4949825" y="4302075"/>
            <a:ext cx="398463" cy="2016125"/>
          </a:xfrm>
          <a:prstGeom prst="upArrow">
            <a:avLst>
              <a:gd name="adj1" fmla="val 47852"/>
              <a:gd name="adj2" fmla="val 94941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9" name="AutoShape 47"/>
          <p:cNvSpPr>
            <a:spLocks noChangeArrowheads="1"/>
          </p:cNvSpPr>
          <p:nvPr/>
        </p:nvSpPr>
        <p:spPr bwMode="gray">
          <a:xfrm rot="1529854">
            <a:off x="5600700" y="4878337"/>
            <a:ext cx="257175" cy="1066800"/>
          </a:xfrm>
          <a:prstGeom prst="upArrow">
            <a:avLst>
              <a:gd name="adj1" fmla="val 47852"/>
              <a:gd name="adj2" fmla="val 77835"/>
            </a:avLst>
          </a:prstGeom>
          <a:solidFill>
            <a:schemeClr val="accent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0" name="AutoShape 48"/>
          <p:cNvSpPr>
            <a:spLocks noChangeArrowheads="1"/>
          </p:cNvSpPr>
          <p:nvPr/>
        </p:nvSpPr>
        <p:spPr bwMode="gray">
          <a:xfrm rot="1529854">
            <a:off x="6111875" y="4716412"/>
            <a:ext cx="381000" cy="1087438"/>
          </a:xfrm>
          <a:prstGeom prst="upArrow">
            <a:avLst>
              <a:gd name="adj1" fmla="val 47852"/>
              <a:gd name="adj2" fmla="val 53555"/>
            </a:avLst>
          </a:prstGeom>
          <a:solidFill>
            <a:schemeClr val="folHlink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1" name="AutoShape 49"/>
          <p:cNvSpPr>
            <a:spLocks noChangeArrowheads="1"/>
          </p:cNvSpPr>
          <p:nvPr/>
        </p:nvSpPr>
        <p:spPr bwMode="gray">
          <a:xfrm rot="1529854">
            <a:off x="5761038" y="5326012"/>
            <a:ext cx="252412" cy="466725"/>
          </a:xfrm>
          <a:prstGeom prst="upArrow">
            <a:avLst>
              <a:gd name="adj1" fmla="val 43972"/>
              <a:gd name="adj2" fmla="val 9220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38" name="Group 66"/>
          <p:cNvGrpSpPr>
            <a:grpSpLocks/>
          </p:cNvGrpSpPr>
          <p:nvPr/>
        </p:nvGrpSpPr>
        <p:grpSpPr bwMode="auto">
          <a:xfrm>
            <a:off x="3902868" y="2621055"/>
            <a:ext cx="1185863" cy="1414463"/>
            <a:chOff x="4320" y="1200"/>
            <a:chExt cx="672" cy="960"/>
          </a:xfrm>
        </p:grpSpPr>
        <p:sp>
          <p:nvSpPr>
            <p:cNvPr id="3123" name="AutoShape 51"/>
            <p:cNvSpPr>
              <a:spLocks noChangeArrowheads="1"/>
            </p:cNvSpPr>
            <p:nvPr userDrawn="1"/>
          </p:nvSpPr>
          <p:spPr bwMode="gray">
            <a:xfrm rot="1529854" flipH="1" flipV="1">
              <a:off x="4368" y="1200"/>
              <a:ext cx="232" cy="960"/>
            </a:xfrm>
            <a:prstGeom prst="upArrow">
              <a:avLst>
                <a:gd name="adj1" fmla="val 47852"/>
                <a:gd name="adj2" fmla="val 77644"/>
              </a:avLst>
            </a:prstGeom>
            <a:solidFill>
              <a:srgbClr val="FFFF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24" name="AutoShape 52"/>
            <p:cNvSpPr>
              <a:spLocks noChangeArrowheads="1"/>
            </p:cNvSpPr>
            <p:nvPr userDrawn="1"/>
          </p:nvSpPr>
          <p:spPr bwMode="gray">
            <a:xfrm rot="1529854" flipH="1" flipV="1">
              <a:off x="4626" y="1250"/>
              <a:ext cx="174" cy="672"/>
            </a:xfrm>
            <a:prstGeom prst="upArrow">
              <a:avLst>
                <a:gd name="adj1" fmla="val 47852"/>
                <a:gd name="adj2" fmla="val 72467"/>
              </a:avLst>
            </a:prstGeom>
            <a:solidFill>
              <a:srgbClr val="FFFF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25" name="AutoShape 53"/>
            <p:cNvSpPr>
              <a:spLocks noChangeArrowheads="1"/>
            </p:cNvSpPr>
            <p:nvPr userDrawn="1"/>
          </p:nvSpPr>
          <p:spPr bwMode="gray">
            <a:xfrm rot="1529854" flipH="1" flipV="1">
              <a:off x="4820" y="1344"/>
              <a:ext cx="172" cy="300"/>
            </a:xfrm>
            <a:prstGeom prst="upArrow">
              <a:avLst>
                <a:gd name="adj1" fmla="val 38870"/>
                <a:gd name="adj2" fmla="val 62468"/>
              </a:avLst>
            </a:prstGeom>
            <a:solidFill>
              <a:srgbClr val="FFFF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26" name="AutoShape 54"/>
            <p:cNvSpPr>
              <a:spLocks noChangeArrowheads="1"/>
            </p:cNvSpPr>
            <p:nvPr userDrawn="1"/>
          </p:nvSpPr>
          <p:spPr bwMode="gray">
            <a:xfrm rot="1529854" flipH="1" flipV="1">
              <a:off x="4320" y="1248"/>
              <a:ext cx="172" cy="300"/>
            </a:xfrm>
            <a:prstGeom prst="upArrow">
              <a:avLst>
                <a:gd name="adj1" fmla="val 38870"/>
                <a:gd name="adj2" fmla="val 62468"/>
              </a:avLst>
            </a:prstGeom>
            <a:solidFill>
              <a:srgbClr val="FFFF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0" y="2384375"/>
            <a:ext cx="3594100" cy="41957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40392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146" name="Picture 74" descr="Pictur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b="6302"/>
          <a:stretch>
            <a:fillRect/>
          </a:stretch>
        </p:blipFill>
        <p:spPr bwMode="gray">
          <a:xfrm>
            <a:off x="0" y="3030487"/>
            <a:ext cx="2022475" cy="35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3" name="AutoShape 71"/>
          <p:cNvSpPr>
            <a:spLocks noChangeArrowheads="1"/>
          </p:cNvSpPr>
          <p:nvPr/>
        </p:nvSpPr>
        <p:spPr bwMode="gray">
          <a:xfrm rot="1529854">
            <a:off x="1787525" y="4329062"/>
            <a:ext cx="636588" cy="2443163"/>
          </a:xfrm>
          <a:prstGeom prst="upArrow">
            <a:avLst>
              <a:gd name="adj1" fmla="val 47852"/>
              <a:gd name="adj2" fmla="val 72014"/>
            </a:avLst>
          </a:prstGeom>
          <a:solidFill>
            <a:srgbClr val="FFFFFF">
              <a:alpha val="1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60" name="AutoShape 88"/>
          <p:cNvSpPr>
            <a:spLocks noChangeArrowheads="1"/>
          </p:cNvSpPr>
          <p:nvPr/>
        </p:nvSpPr>
        <p:spPr bwMode="gray">
          <a:xfrm rot="1529854">
            <a:off x="3687763" y="5794325"/>
            <a:ext cx="263525" cy="876300"/>
          </a:xfrm>
          <a:prstGeom prst="upArrow">
            <a:avLst>
              <a:gd name="adj1" fmla="val 47852"/>
              <a:gd name="adj2" fmla="val 62396"/>
            </a:avLst>
          </a:prstGeom>
          <a:solidFill>
            <a:schemeClr val="folHlink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4" name="AutoShape 42"/>
          <p:cNvSpPr>
            <a:spLocks noChangeArrowheads="1"/>
          </p:cNvSpPr>
          <p:nvPr/>
        </p:nvSpPr>
        <p:spPr bwMode="gray">
          <a:xfrm rot="1529854">
            <a:off x="4025900" y="5013275"/>
            <a:ext cx="441325" cy="1600200"/>
          </a:xfrm>
          <a:prstGeom prst="upArrow">
            <a:avLst>
              <a:gd name="adj1" fmla="val 47852"/>
              <a:gd name="adj2" fmla="val 68036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32" name="Group 60"/>
          <p:cNvGrpSpPr>
            <a:grpSpLocks/>
          </p:cNvGrpSpPr>
          <p:nvPr/>
        </p:nvGrpSpPr>
        <p:grpSpPr bwMode="auto">
          <a:xfrm>
            <a:off x="750927" y="4233539"/>
            <a:ext cx="2316163" cy="2532336"/>
            <a:chOff x="912" y="1536"/>
            <a:chExt cx="1728" cy="2112"/>
          </a:xfrm>
        </p:grpSpPr>
        <p:pic>
          <p:nvPicPr>
            <p:cNvPr id="3128" name="Picture 56" descr="light_shadow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912" y="1536"/>
              <a:ext cx="1728" cy="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8" name="Picture 36" descr="wiz_biz01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10"/>
            <a:stretch>
              <a:fillRect/>
            </a:stretch>
          </p:blipFill>
          <p:spPr bwMode="gray">
            <a:xfrm>
              <a:off x="1248" y="1776"/>
              <a:ext cx="1033" cy="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59" name="Picture 87" descr="wiz_biz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349557" y="2536884"/>
            <a:ext cx="2828304" cy="425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685800"/>
            <a:ext cx="73152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altLang="ru-RU" noProof="0" dirty="0" smtClean="0"/>
              <a:t>Образец заголовка</a:t>
            </a:r>
            <a:endParaRPr lang="en-US" altLang="ru-RU" noProof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9E1AB-1114-42AE-8673-B89B36808D1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545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8425"/>
            <a:ext cx="2057400" cy="6226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8425"/>
            <a:ext cx="6019800" cy="6226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5F47A-AE38-43FB-8723-80737B03C0A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980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98425"/>
            <a:ext cx="6858000" cy="10747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67475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7566414B-C7F4-4990-A6F3-943A47F0326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570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98425"/>
            <a:ext cx="6858000" cy="10747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67475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3AAC4AB7-79D8-4020-9F47-4FD978A8593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593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98425"/>
            <a:ext cx="6858000" cy="10747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67475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59094FE3-D409-403C-B75D-B7BED662CDE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407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98425"/>
            <a:ext cx="6858000" cy="10747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67475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7529E900-6818-40FD-88AA-F574D3557D0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386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4B2E2-A365-485B-9A9A-E20E7F596E4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159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0AF13-4089-45D6-BB4F-CD2EDC55CEB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901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75991-0DDF-4D05-9CFD-9F896C3AA2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8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314AA-F268-4E0A-953C-B51003954A6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702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4ED9F-0D69-4B98-967B-27E4A44F317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4085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D0E26-3C20-42B1-B982-D5784D3A2AE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207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8F4DE-809E-4294-9D22-97623C163AE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18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2C193-29EA-4094-AB3E-03223D33C74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52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Freeform 26"/>
          <p:cNvSpPr>
            <a:spLocks/>
          </p:cNvSpPr>
          <p:nvPr/>
        </p:nvSpPr>
        <p:spPr bwMode="gray">
          <a:xfrm>
            <a:off x="8685213" y="763588"/>
            <a:ext cx="511175" cy="5697537"/>
          </a:xfrm>
          <a:custGeom>
            <a:avLst/>
            <a:gdLst>
              <a:gd name="T0" fmla="*/ 1 w 417"/>
              <a:gd name="T1" fmla="*/ 231 h 3438"/>
              <a:gd name="T2" fmla="*/ 417 w 417"/>
              <a:gd name="T3" fmla="*/ 0 h 3438"/>
              <a:gd name="T4" fmla="*/ 397 w 417"/>
              <a:gd name="T5" fmla="*/ 3208 h 3438"/>
              <a:gd name="T6" fmla="*/ 0 w 417"/>
              <a:gd name="T7" fmla="*/ 3438 h 3438"/>
              <a:gd name="T8" fmla="*/ 1 w 417"/>
              <a:gd name="T9" fmla="*/ 231 h 3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7" h="3438">
                <a:moveTo>
                  <a:pt x="1" y="231"/>
                </a:moveTo>
                <a:lnTo>
                  <a:pt x="417" y="0"/>
                </a:lnTo>
                <a:lnTo>
                  <a:pt x="397" y="3208"/>
                </a:lnTo>
                <a:lnTo>
                  <a:pt x="0" y="3438"/>
                </a:lnTo>
                <a:lnTo>
                  <a:pt x="1" y="231"/>
                </a:lnTo>
                <a:close/>
              </a:path>
            </a:pathLst>
          </a:custGeom>
          <a:solidFill>
            <a:schemeClr val="accent2">
              <a:alpha val="1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gray">
          <a:xfrm>
            <a:off x="0" y="1155700"/>
            <a:ext cx="8683625" cy="5308600"/>
          </a:xfrm>
          <a:prstGeom prst="rect">
            <a:avLst/>
          </a:prstGeom>
          <a:solidFill>
            <a:schemeClr val="folHlink">
              <a:alpha val="2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6747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467475"/>
            <a:ext cx="2895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n-lt"/>
              </a:defRPr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467475"/>
            <a:ext cx="213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+mn-lt"/>
              </a:defRPr>
            </a:lvl1pPr>
          </a:lstStyle>
          <a:p>
            <a:fld id="{203DC58E-4FB2-4FC0-82BF-591E1D88CF83}" type="slidenum">
              <a:rPr lang="en-US" altLang="ru-RU"/>
              <a:pPr/>
              <a:t>‹#›</a:t>
            </a:fld>
            <a:endParaRPr lang="en-US" altLang="ru-RU"/>
          </a:p>
        </p:txBody>
      </p:sp>
      <p:pic>
        <p:nvPicPr>
          <p:cNvPr id="1040" name="Picture 16" descr="Picture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b="6302"/>
          <a:stretch>
            <a:fillRect/>
          </a:stretch>
        </p:blipFill>
        <p:spPr bwMode="gray">
          <a:xfrm>
            <a:off x="609600" y="3294063"/>
            <a:ext cx="2022475" cy="35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AutoShape 20"/>
          <p:cNvSpPr>
            <a:spLocks noChangeArrowheads="1"/>
          </p:cNvSpPr>
          <p:nvPr/>
        </p:nvSpPr>
        <p:spPr bwMode="gray">
          <a:xfrm rot="5400000">
            <a:off x="513482" y="-132482"/>
            <a:ext cx="520700" cy="1547664"/>
          </a:xfrm>
          <a:prstGeom prst="upArrow">
            <a:avLst>
              <a:gd name="adj1" fmla="val 47852"/>
              <a:gd name="adj2" fmla="val 60411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5" name="AutoShape 21"/>
          <p:cNvSpPr>
            <a:spLocks noChangeArrowheads="1"/>
          </p:cNvSpPr>
          <p:nvPr/>
        </p:nvSpPr>
        <p:spPr bwMode="gray">
          <a:xfrm rot="5400000">
            <a:off x="144487" y="-68286"/>
            <a:ext cx="682625" cy="971600"/>
          </a:xfrm>
          <a:prstGeom prst="upArrow">
            <a:avLst>
              <a:gd name="adj1" fmla="val 44657"/>
              <a:gd name="adj2" fmla="val 52325"/>
            </a:avLst>
          </a:prstGeom>
          <a:solidFill>
            <a:srgbClr val="F683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6" name="AutoShape 22"/>
          <p:cNvSpPr>
            <a:spLocks noChangeArrowheads="1"/>
          </p:cNvSpPr>
          <p:nvPr/>
        </p:nvSpPr>
        <p:spPr bwMode="gray">
          <a:xfrm rot="5400000">
            <a:off x="371277" y="322461"/>
            <a:ext cx="381000" cy="1107678"/>
          </a:xfrm>
          <a:prstGeom prst="upArrow">
            <a:avLst>
              <a:gd name="adj1" fmla="val 47852"/>
              <a:gd name="adj2" fmla="val 59654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7" name="AutoShape 23"/>
          <p:cNvSpPr>
            <a:spLocks noChangeArrowheads="1"/>
          </p:cNvSpPr>
          <p:nvPr/>
        </p:nvSpPr>
        <p:spPr bwMode="gray">
          <a:xfrm rot="5400000">
            <a:off x="101600" y="550863"/>
            <a:ext cx="273050" cy="476250"/>
          </a:xfrm>
          <a:prstGeom prst="upArrow">
            <a:avLst>
              <a:gd name="adj1" fmla="val 38870"/>
              <a:gd name="adj2" fmla="val 62468"/>
            </a:avLst>
          </a:prstGeom>
          <a:solidFill>
            <a:srgbClr val="F6831A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41" name="Group 17"/>
          <p:cNvGrpSpPr>
            <a:grpSpLocks/>
          </p:cNvGrpSpPr>
          <p:nvPr/>
        </p:nvGrpSpPr>
        <p:grpSpPr bwMode="auto">
          <a:xfrm>
            <a:off x="-130187" y="260647"/>
            <a:ext cx="739787" cy="891877"/>
            <a:chOff x="912" y="1536"/>
            <a:chExt cx="1728" cy="2112"/>
          </a:xfrm>
        </p:grpSpPr>
        <p:pic>
          <p:nvPicPr>
            <p:cNvPr id="1042" name="Picture 18" descr="light_shadow"/>
            <p:cNvPicPr>
              <a:picLocks noChangeAspect="1" noChangeArrowheads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912" y="1536"/>
              <a:ext cx="1728" cy="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wiz_biz01"/>
            <p:cNvPicPr>
              <a:picLocks noChangeAspect="1" noChangeArrowheads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10"/>
            <a:stretch>
              <a:fillRect/>
            </a:stretch>
          </p:blipFill>
          <p:spPr bwMode="gray">
            <a:xfrm>
              <a:off x="1248" y="1776"/>
              <a:ext cx="1033" cy="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1752600" y="98425"/>
            <a:ext cx="6858000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pic>
        <p:nvPicPr>
          <p:cNvPr id="1049" name="Picture 25" descr="Picture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b="6302"/>
          <a:stretch>
            <a:fillRect/>
          </a:stretch>
        </p:blipFill>
        <p:spPr bwMode="gray">
          <a:xfrm>
            <a:off x="0" y="4114800"/>
            <a:ext cx="1219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eior.b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hyperlink" Target="http://rcgymn27.blogspot.com/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fizika-gymn27.blogspot.com.by/p/blog-page_18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hyperlink" Target="http://biologyfromatoya.blogspot.com.by/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372" y="116632"/>
            <a:ext cx="85192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99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ПЕДАГОГИЧЕСКИЙ СОВЕТ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9900"/>
              </a:solidFill>
              <a:effectLst>
                <a:glow rad="38100">
                  <a:schemeClr val="accent1"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107504" y="933724"/>
            <a:ext cx="8947596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66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Повышение качества образования</a:t>
            </a:r>
            <a:br>
              <a:rPr lang="ru-RU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66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66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через визуализацию учебной информации</a:t>
            </a:r>
            <a:endParaRPr lang="ru-RU" sz="3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36699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4"/>
          <p:cNvSpPr>
            <a:spLocks noChangeArrowheads="1"/>
          </p:cNvSpPr>
          <p:nvPr/>
        </p:nvSpPr>
        <p:spPr bwMode="gray">
          <a:xfrm rot="3419336">
            <a:off x="317644" y="5754090"/>
            <a:ext cx="844496" cy="842241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endParaRPr lang="ru-RU" sz="1450">
              <a:latin typeface="Cambria" panose="02040503050406030204" pitchFamily="18" charset="0"/>
            </a:endParaRPr>
          </a:p>
        </p:txBody>
      </p:sp>
      <p:sp>
        <p:nvSpPr>
          <p:cNvPr id="5" name="Line 260"/>
          <p:cNvSpPr>
            <a:spLocks noChangeShapeType="1"/>
          </p:cNvSpPr>
          <p:nvPr/>
        </p:nvSpPr>
        <p:spPr bwMode="gray">
          <a:xfrm>
            <a:off x="1230600" y="3068960"/>
            <a:ext cx="73800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0000"/>
              </a:lnSpc>
              <a:spcAft>
                <a:spcPts val="0"/>
              </a:spcAft>
            </a:pPr>
            <a:endParaRPr lang="ru-RU" sz="1450">
              <a:latin typeface="Cambria" panose="02040503050406030204" pitchFamily="18" charset="0"/>
            </a:endParaRPr>
          </a:p>
        </p:txBody>
      </p:sp>
      <p:sp>
        <p:nvSpPr>
          <p:cNvPr id="6" name="Rectangle 261"/>
          <p:cNvSpPr>
            <a:spLocks noChangeArrowheads="1"/>
          </p:cNvSpPr>
          <p:nvPr/>
        </p:nvSpPr>
        <p:spPr bwMode="gray">
          <a:xfrm rot="3419336">
            <a:off x="302389" y="1931103"/>
            <a:ext cx="844496" cy="84224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endParaRPr lang="ru-RU" sz="1450">
              <a:latin typeface="Cambria" panose="02040503050406030204" pitchFamily="18" charset="0"/>
            </a:endParaRPr>
          </a:p>
        </p:txBody>
      </p:sp>
      <p:sp>
        <p:nvSpPr>
          <p:cNvPr id="8" name="Rectangle 264"/>
          <p:cNvSpPr>
            <a:spLocks noChangeArrowheads="1"/>
          </p:cNvSpPr>
          <p:nvPr/>
        </p:nvSpPr>
        <p:spPr bwMode="gray">
          <a:xfrm rot="3419336">
            <a:off x="360159" y="3938108"/>
            <a:ext cx="844496" cy="842241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endParaRPr lang="ru-RU" sz="1450">
              <a:latin typeface="Cambria" panose="02040503050406030204" pitchFamily="18" charset="0"/>
            </a:endParaRPr>
          </a:p>
        </p:txBody>
      </p:sp>
      <p:sp>
        <p:nvSpPr>
          <p:cNvPr id="9" name="Text Box 258"/>
          <p:cNvSpPr txBox="1">
            <a:spLocks noChangeArrowheads="1"/>
          </p:cNvSpPr>
          <p:nvPr/>
        </p:nvSpPr>
        <p:spPr bwMode="gray">
          <a:xfrm>
            <a:off x="1683370" y="5671531"/>
            <a:ext cx="69300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4" indent="357188">
              <a:spcAft>
                <a:spcPts val="0"/>
              </a:spcAft>
            </a:pPr>
            <a:r>
              <a:rPr lang="be-BY" sz="1600" dirty="0">
                <a:latin typeface="Cambria" panose="02040503050406030204" pitchFamily="18" charset="0"/>
              </a:rPr>
              <a:t>Зеликова Н.Н., учитель химии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be-BY" sz="1600" b="0" dirty="0">
                <a:latin typeface="Cambria" panose="02040503050406030204" pitchFamily="18" charset="0"/>
              </a:rPr>
              <a:t>экспертиза электронного ресурса “Эврика” в рамках республиканского проекта (учитель химии Зеликова Н.Н.).</a:t>
            </a:r>
            <a:endParaRPr lang="ru-RU" sz="1600" b="0" dirty="0">
              <a:latin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13060" y="1489307"/>
            <a:ext cx="70528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latin typeface="Cambria" panose="02040503050406030204" pitchFamily="18" charset="0"/>
              </a:rPr>
              <a:t>Сорока Е.В., </a:t>
            </a:r>
            <a:r>
              <a:rPr lang="ru-RU" b="1" dirty="0">
                <a:latin typeface="Cambria" panose="02040503050406030204" pitchFamily="18" charset="0"/>
              </a:rPr>
              <a:t>учитель </a:t>
            </a:r>
            <a:r>
              <a:rPr lang="ru-RU" b="1" dirty="0" smtClean="0">
                <a:latin typeface="Cambria" panose="02040503050406030204" pitchFamily="18" charset="0"/>
              </a:rPr>
              <a:t>физики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be-BY" sz="1600" b="0" dirty="0">
                <a:latin typeface="Cambria" panose="02040503050406030204" pitchFamily="18" charset="0"/>
              </a:rPr>
              <a:t>разработка учебных материалов по учебному предмету “Физика” для учреждений общего среднего образования с русским языком обучения для Единого информационно-образовательного ресурса (</a:t>
            </a:r>
            <a:r>
              <a:rPr lang="be-BY" sz="1600" b="0" dirty="0">
                <a:latin typeface="Cambria" panose="02040503050406030204" pitchFamily="18" charset="0"/>
                <a:hlinkClick r:id="rId2"/>
              </a:rPr>
              <a:t>https://eior.by/</a:t>
            </a:r>
            <a:r>
              <a:rPr lang="be-BY" sz="1600" b="0" dirty="0">
                <a:latin typeface="Cambria" panose="02040503050406030204" pitchFamily="18" charset="0"/>
              </a:rPr>
              <a:t>) </a:t>
            </a:r>
            <a:endParaRPr lang="ru-RU" sz="1600" b="0" dirty="0">
              <a:latin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4661" y="3149956"/>
            <a:ext cx="6993422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indent="357188">
              <a:spcAft>
                <a:spcPts val="0"/>
              </a:spcAft>
            </a:pPr>
            <a:r>
              <a:rPr lang="be-BY" dirty="0" smtClean="0">
                <a:latin typeface="Cambria" panose="02040503050406030204" pitchFamily="18" charset="0"/>
              </a:rPr>
              <a:t>Сушко Ф.В., </a:t>
            </a:r>
            <a:r>
              <a:rPr lang="be-BY" dirty="0">
                <a:latin typeface="Cambria" panose="02040503050406030204" pitchFamily="18" charset="0"/>
              </a:rPr>
              <a:t>учитель </a:t>
            </a:r>
            <a:r>
              <a:rPr lang="be-BY" dirty="0" smtClean="0">
                <a:latin typeface="Cambria" panose="02040503050406030204" pitchFamily="18" charset="0"/>
              </a:rPr>
              <a:t>начальных классов</a:t>
            </a:r>
            <a:endParaRPr lang="be-BY" dirty="0">
              <a:latin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be-BY" sz="1600" b="0" dirty="0">
                <a:latin typeface="Cambria" panose="02040503050406030204" pitchFamily="18" charset="0"/>
              </a:rPr>
              <a:t>выступление по теме “Смысловое чтение как средство формирования читательской грамотности учащихся 1-4 классов” на Межрегиональном семинаре “Актуальные вопросы формирования функциональной грамотности обучающихся для повышения качества общего среднего обраовани;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be-BY" sz="1600" b="0" dirty="0">
                <a:latin typeface="Cambria" panose="02040503050406030204" pitchFamily="18" charset="0"/>
              </a:rPr>
              <a:t>разработка конспекта урока с использованием техник визуализации для районного методического объединения (предмет “Человек и мир”, 2 клас, тема “лекарственные растения”);</a:t>
            </a:r>
            <a:endParaRPr lang="ru-RU" sz="1600" b="0" dirty="0">
              <a:latin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100" b="0" dirty="0">
              <a:latin typeface="Cambria" panose="02040503050406030204" pitchFamily="18" charset="0"/>
            </a:endParaRPr>
          </a:p>
        </p:txBody>
      </p:sp>
      <p:pic>
        <p:nvPicPr>
          <p:cNvPr id="14" name="Рисунок 13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t="13434" r="31044" b="24769"/>
          <a:stretch/>
        </p:blipFill>
        <p:spPr>
          <a:xfrm>
            <a:off x="350818" y="3908947"/>
            <a:ext cx="900000" cy="9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0" t="8095" r="7970" b="26287"/>
          <a:stretch/>
        </p:blipFill>
        <p:spPr>
          <a:xfrm>
            <a:off x="350818" y="1866223"/>
            <a:ext cx="900000" cy="9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0" y="5689210"/>
            <a:ext cx="895378" cy="9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Line 260"/>
          <p:cNvSpPr>
            <a:spLocks noChangeShapeType="1"/>
          </p:cNvSpPr>
          <p:nvPr/>
        </p:nvSpPr>
        <p:spPr bwMode="gray">
          <a:xfrm>
            <a:off x="1224448" y="5649497"/>
            <a:ext cx="73800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0000"/>
              </a:lnSpc>
              <a:spcAft>
                <a:spcPts val="0"/>
              </a:spcAft>
            </a:pPr>
            <a:endParaRPr lang="ru-RU" sz="1450">
              <a:latin typeface="Cambria" panose="02040503050406030204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black">
          <a:xfrm>
            <a:off x="1108396" y="25685"/>
            <a:ext cx="7612103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Распространение эффективного педагогического опыта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1314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220" y="1250557"/>
            <a:ext cx="8450167" cy="107473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cap="all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Создание виртуальной образовательной среды средствами веб-инструментов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83568" y="2708920"/>
            <a:ext cx="8908837" cy="3370634"/>
            <a:chOff x="848431" y="2506638"/>
            <a:chExt cx="8599958" cy="2952605"/>
          </a:xfrm>
        </p:grpSpPr>
        <p:sp>
          <p:nvSpPr>
            <p:cNvPr id="6" name="AutoShape 2"/>
            <p:cNvSpPr>
              <a:spLocks noChangeArrowheads="1"/>
            </p:cNvSpPr>
            <p:nvPr/>
          </p:nvSpPr>
          <p:spPr bwMode="gray">
            <a:xfrm>
              <a:off x="1664583" y="2625362"/>
              <a:ext cx="7783806" cy="1176912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2414797" y="3035732"/>
              <a:ext cx="492328" cy="309714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8" name="Picture 5" descr="DO_circle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431" y="2506638"/>
              <a:ext cx="1582484" cy="1393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8"/>
            <p:cNvSpPr>
              <a:spLocks noChangeArrowheads="1"/>
            </p:cNvSpPr>
            <p:nvPr/>
          </p:nvSpPr>
          <p:spPr bwMode="gray">
            <a:xfrm>
              <a:off x="1664583" y="4220388"/>
              <a:ext cx="7783806" cy="1176912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2441172" y="4623015"/>
              <a:ext cx="492328" cy="309714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2" name="Picture 11" descr="DP_circle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14" y="4055207"/>
              <a:ext cx="1594206" cy="1404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3"/>
            <p:cNvSpPr txBox="1">
              <a:spLocks noChangeArrowheads="1"/>
            </p:cNvSpPr>
            <p:nvPr/>
          </p:nvSpPr>
          <p:spPr bwMode="black">
            <a:xfrm>
              <a:off x="2486418" y="2712386"/>
              <a:ext cx="5823925" cy="105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2438" lvl="1" indent="4763" algn="just"/>
              <a:r>
                <a:rPr lang="ru-RU" dirty="0" smtClean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Выступление учителя русского языка и литературы Макаровой Е.А. «Использование </a:t>
              </a:r>
              <a:r>
                <a:rPr lang="ru-RU" dirty="0"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современных информационных технологий при организации образовательного процесса»</a:t>
              </a:r>
            </a:p>
          </p:txBody>
        </p:sp>
      </p:grpSp>
      <p:sp>
        <p:nvSpPr>
          <p:cNvPr id="15" name="Text Box 3"/>
          <p:cNvSpPr txBox="1">
            <a:spLocks noChangeArrowheads="1"/>
          </p:cNvSpPr>
          <p:nvPr/>
        </p:nvSpPr>
        <p:spPr bwMode="black">
          <a:xfrm>
            <a:off x="2343344" y="4736906"/>
            <a:ext cx="61890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2pPr marL="452438" lvl="1" indent="4763" algn="just">
              <a:defRPr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1"/>
            <a:r>
              <a:rPr lang="ru-RU" dirty="0"/>
              <a:t>Выступление </a:t>
            </a:r>
            <a:r>
              <a:rPr lang="ru-RU" dirty="0" smtClean="0"/>
              <a:t>учителя биологии Куликович Д.В. «Создания современной виртуальной </a:t>
            </a:r>
            <a:r>
              <a:rPr lang="ru-RU" dirty="0"/>
              <a:t>образовательной среды средствами веб-инструментов»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black">
          <a:xfrm>
            <a:off x="1247304" y="-211"/>
            <a:ext cx="6858000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3200" cap="all" dirty="0" smtClean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Семинар для педагогов гимназии</a:t>
            </a:r>
            <a:endParaRPr lang="ru-RU" sz="3200" cap="all" dirty="0">
              <a:ln w="0">
                <a:solidFill>
                  <a:srgbClr val="FFFFFF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5" t="5572" r="14009" b="51013"/>
          <a:stretch/>
        </p:blipFill>
        <p:spPr>
          <a:xfrm>
            <a:off x="783147" y="4489905"/>
            <a:ext cx="1440160" cy="1541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8" y="2859083"/>
            <a:ext cx="1171459" cy="1313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2132337" y="6309320"/>
            <a:ext cx="4897067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ru-RU" altLang="ru-RU" sz="32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2021/2022 </a:t>
            </a:r>
            <a:r>
              <a:rPr lang="ru-RU" altLang="ru-RU" sz="3200" b="1" dirty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учебный год</a:t>
            </a:r>
            <a:endParaRPr lang="en-US" altLang="ru-RU" sz="32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91202" y="-131938"/>
            <a:ext cx="7671683" cy="138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500" b="1" cap="all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городской конкурс</a:t>
            </a:r>
          </a:p>
          <a:p>
            <a:pPr algn="ctr"/>
            <a:r>
              <a:rPr lang="ru-RU" sz="2500" b="1" cap="all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«Опыт и инициатива педагогов – </a:t>
            </a:r>
            <a:r>
              <a:rPr lang="ru-RU" sz="2500" b="1" cap="all" dirty="0" smtClean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Ресурс образования </a:t>
            </a:r>
            <a:r>
              <a:rPr lang="ru-RU" sz="2500" b="1" cap="all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столицы</a:t>
            </a:r>
            <a:r>
              <a:rPr lang="ru-RU" sz="2500" b="1" cap="all" dirty="0" smtClean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2500" b="1" cap="all" dirty="0">
              <a:ln w="0">
                <a:solidFill>
                  <a:srgbClr val="FFFFFF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0870" y="1887946"/>
            <a:ext cx="4375162" cy="206209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indent="594769" algn="just"/>
            <a:r>
              <a:rPr lang="ru-RU" sz="2100" b="1" dirty="0" smtClean="0">
                <a:solidFill>
                  <a:srgbClr val="CC5D00"/>
                </a:solidFill>
                <a:latin typeface="Cambria" panose="02040503050406030204" pitchFamily="18" charset="0"/>
              </a:rPr>
              <a:t>Куликович Д.В., </a:t>
            </a:r>
            <a:r>
              <a:rPr lang="ru-RU" sz="2100" b="1" dirty="0">
                <a:solidFill>
                  <a:srgbClr val="CC5D00"/>
                </a:solidFill>
                <a:latin typeface="Cambria" panose="02040503050406030204" pitchFamily="18" charset="0"/>
              </a:rPr>
              <a:t>учитель </a:t>
            </a:r>
            <a:r>
              <a:rPr lang="ru-RU" sz="2100" b="1" dirty="0" smtClean="0">
                <a:solidFill>
                  <a:srgbClr val="CC5D00"/>
                </a:solidFill>
                <a:latin typeface="Cambria" panose="02040503050406030204" pitchFamily="18" charset="0"/>
              </a:rPr>
              <a:t>биологии,   </a:t>
            </a:r>
            <a:r>
              <a:rPr lang="ru-RU" sz="2100" b="1" dirty="0">
                <a:solidFill>
                  <a:srgbClr val="CC5D00"/>
                </a:solidFill>
                <a:latin typeface="Cambria" panose="02040503050406030204" pitchFamily="18" charset="0"/>
              </a:rPr>
              <a:t>̶̶ обладатель гранта </a:t>
            </a:r>
            <a:r>
              <a:rPr lang="ru-RU" sz="2100" b="1" dirty="0" err="1">
                <a:solidFill>
                  <a:srgbClr val="CC5D00"/>
                </a:solidFill>
                <a:latin typeface="Cambria" panose="02040503050406030204" pitchFamily="18" charset="0"/>
              </a:rPr>
              <a:t>Мингорисполкома</a:t>
            </a:r>
            <a:r>
              <a:rPr lang="ru-RU" sz="2100" b="1" dirty="0">
                <a:solidFill>
                  <a:srgbClr val="CC5D00"/>
                </a:solidFill>
                <a:latin typeface="Cambria" panose="02040503050406030204" pitchFamily="18" charset="0"/>
              </a:rPr>
              <a:t> в городском конкурсе «Опыт и инициатива педагогов – ресурс образования столицы» </a:t>
            </a:r>
            <a:r>
              <a:rPr lang="ru-RU" sz="2100" b="1" dirty="0" smtClean="0">
                <a:solidFill>
                  <a:srgbClr val="CC5D00"/>
                </a:solidFill>
                <a:latin typeface="Cambria" panose="02040503050406030204" pitchFamily="18" charset="0"/>
              </a:rPr>
              <a:t>2021.  </a:t>
            </a:r>
            <a:endParaRPr lang="ru-RU" sz="2100" b="1" dirty="0">
              <a:solidFill>
                <a:srgbClr val="CC5D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56040"/>
            <a:ext cx="3573785" cy="2680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22239" y="4581128"/>
            <a:ext cx="8823811" cy="141576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indent="594769" algn="just"/>
            <a:r>
              <a:rPr lang="ru-RU" sz="2100" b="1" dirty="0">
                <a:solidFill>
                  <a:srgbClr val="002060"/>
                </a:solidFill>
                <a:latin typeface="Cambria" panose="02040503050406030204" pitchFamily="18" charset="0"/>
              </a:rPr>
              <a:t>ПРОЕКТ </a:t>
            </a:r>
            <a:r>
              <a:rPr lang="ru-RU" sz="21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«</a:t>
            </a:r>
            <a:r>
              <a:rPr lang="be-BY" sz="2100" dirty="0">
                <a:solidFill>
                  <a:srgbClr val="002060"/>
                </a:solidFill>
                <a:latin typeface="Cambria" panose="02040503050406030204" pitchFamily="18" charset="0"/>
              </a:rPr>
              <a:t>Ф</a:t>
            </a:r>
            <a:r>
              <a:rPr lang="ru-RU" sz="2100" dirty="0" err="1">
                <a:solidFill>
                  <a:srgbClr val="002060"/>
                </a:solidFill>
                <a:latin typeface="Cambria" panose="02040503050406030204" pitchFamily="18" charset="0"/>
              </a:rPr>
              <a:t>ормировани</a:t>
            </a:r>
            <a:r>
              <a:rPr lang="be-BY" sz="2100" dirty="0">
                <a:solidFill>
                  <a:srgbClr val="002060"/>
                </a:solidFill>
                <a:latin typeface="Cambria" panose="02040503050406030204" pitchFamily="18" charset="0"/>
              </a:rPr>
              <a:t>е</a:t>
            </a:r>
            <a:r>
              <a:rPr lang="ru-RU" sz="21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предметных и </a:t>
            </a:r>
            <a:r>
              <a:rPr lang="ru-RU" sz="2100" dirty="0">
                <a:solidFill>
                  <a:srgbClr val="002060"/>
                </a:solidFill>
                <a:latin typeface="Cambria" panose="02040503050406030204" pitchFamily="18" charset="0"/>
              </a:rPr>
              <a:t>метапредметных компетенций учащихся </a:t>
            </a:r>
            <a:r>
              <a:rPr lang="be-BY" sz="2100" dirty="0">
                <a:solidFill>
                  <a:srgbClr val="002060"/>
                </a:solidFill>
                <a:latin typeface="Cambria" panose="02040503050406030204" pitchFamily="18" charset="0"/>
              </a:rPr>
              <a:t>посредством использования </a:t>
            </a:r>
            <a:r>
              <a:rPr lang="be-BY" sz="21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дистанционных и блог-технологий при </a:t>
            </a:r>
            <a:r>
              <a:rPr lang="ru-RU" sz="21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организации образовательного процесса  </a:t>
            </a:r>
            <a:r>
              <a:rPr lang="ru-RU" sz="2100" dirty="0">
                <a:solidFill>
                  <a:srgbClr val="002060"/>
                </a:solidFill>
                <a:latin typeface="Cambria" panose="02040503050406030204" pitchFamily="18" charset="0"/>
              </a:rPr>
              <a:t>по биологии».</a:t>
            </a:r>
          </a:p>
        </p:txBody>
      </p:sp>
    </p:spTree>
    <p:extLst>
      <p:ext uri="{BB962C8B-B14F-4D97-AF65-F5344CB8AC3E}">
        <p14:creationId xmlns:p14="http://schemas.microsoft.com/office/powerpoint/2010/main" val="233991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2132337" y="6309320"/>
            <a:ext cx="4897067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ru-RU" altLang="ru-RU" sz="32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2021/2022 </a:t>
            </a:r>
            <a:r>
              <a:rPr lang="ru-RU" altLang="ru-RU" sz="3200" b="1" dirty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учебный год</a:t>
            </a:r>
            <a:endParaRPr lang="en-US" altLang="ru-RU" sz="32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-139647"/>
            <a:ext cx="7671683" cy="138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4800" b="1" cap="all" dirty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городской </a:t>
            </a:r>
            <a:r>
              <a:rPr lang="ru-RU" sz="4800" b="1" cap="all" dirty="0" smtClean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конкурс</a:t>
            </a:r>
            <a:endParaRPr lang="ru-RU" sz="4800" b="1" cap="all" dirty="0">
              <a:ln w="0">
                <a:solidFill>
                  <a:srgbClr val="FFFFFF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11481" y="2759065"/>
            <a:ext cx="4284945" cy="146193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indent="594769"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Макарова Е.А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100" b="1" dirty="0" smtClean="0">
                <a:solidFill>
                  <a:srgbClr val="CC5D00"/>
                </a:solidFill>
                <a:latin typeface="Cambria" panose="02040503050406030204" pitchFamily="18" charset="0"/>
              </a:rPr>
              <a:t>, </a:t>
            </a:r>
            <a:r>
              <a:rPr lang="ru-RU" sz="2100" b="1" dirty="0">
                <a:solidFill>
                  <a:srgbClr val="CC5D00"/>
                </a:solidFill>
                <a:latin typeface="Cambria" panose="02040503050406030204" pitchFamily="18" charset="0"/>
              </a:rPr>
              <a:t>учитель </a:t>
            </a:r>
            <a:r>
              <a:rPr lang="ru-RU" sz="2100" b="1" dirty="0" smtClean="0">
                <a:solidFill>
                  <a:srgbClr val="CC5D00"/>
                </a:solidFill>
                <a:latin typeface="Cambria" panose="02040503050406030204" pitchFamily="18" charset="0"/>
              </a:rPr>
              <a:t>русского языка и литературы высшей квалификационной категории.</a:t>
            </a:r>
            <a:endParaRPr lang="ru-RU" sz="2100" b="1" dirty="0">
              <a:solidFill>
                <a:srgbClr val="CC5D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282" y="4869160"/>
            <a:ext cx="8823811" cy="153887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indent="594769" algn="just"/>
            <a:r>
              <a:rPr lang="ru-RU" sz="23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«Развитие учебно-познавательных и информационных компетенций учащихся посредством использования интерактивной образовательной среды «Стили речи» по учебному предмету «Русский язык</a:t>
            </a:r>
            <a:r>
              <a:rPr lang="ru-RU" sz="23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RU" sz="23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48645"/>
            <a:ext cx="9043413" cy="104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cap="all" dirty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Открытый дистанционный конкурс педагогических идей «</a:t>
            </a:r>
            <a:r>
              <a:rPr lang="ru-RU" sz="2800" cap="all" dirty="0" err="1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it</a:t>
            </a:r>
            <a:r>
              <a:rPr lang="ru-RU" sz="2800" cap="all" dirty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-марафон»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1" y="2269400"/>
            <a:ext cx="4115945" cy="2441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280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467544" y="2060848"/>
            <a:ext cx="8408982" cy="3240360"/>
            <a:chOff x="682228" y="2204613"/>
            <a:chExt cx="7842137" cy="3097212"/>
          </a:xfrm>
        </p:grpSpPr>
        <p:pic>
          <p:nvPicPr>
            <p:cNvPr id="3" name="Picture 3" descr="num-1_t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403" y="2204613"/>
              <a:ext cx="2747962" cy="309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utoShape 4"/>
            <p:cNvSpPr>
              <a:spLocks noChangeArrowheads="1"/>
            </p:cNvSpPr>
            <p:nvPr/>
          </p:nvSpPr>
          <p:spPr bwMode="gray">
            <a:xfrm>
              <a:off x="4179490" y="2551956"/>
              <a:ext cx="2622550" cy="2574925"/>
            </a:xfrm>
            <a:prstGeom prst="homePlate">
              <a:avLst>
                <a:gd name="adj" fmla="val 25462"/>
              </a:avLst>
            </a:prstGeom>
            <a:gradFill rotWithShape="1">
              <a:gsLst>
                <a:gs pos="0">
                  <a:srgbClr val="C0C0C0">
                    <a:gamma/>
                    <a:tint val="14118"/>
                    <a:invGamma/>
                  </a:srgbClr>
                </a:gs>
                <a:gs pos="100000">
                  <a:srgbClr val="C0C0C0"/>
                </a:gs>
              </a:gsLst>
              <a:lin ang="2700000" scaled="1"/>
            </a:gradFill>
            <a:ln>
              <a:noFill/>
            </a:ln>
            <a:effectLst>
              <a:outerShdw dist="71842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292929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black">
            <a:xfrm>
              <a:off x="831453" y="2915493"/>
              <a:ext cx="1824037" cy="180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ru-RU" sz="1600" b="1">
                  <a:solidFill>
                    <a:srgbClr val="FFFFFF"/>
                  </a:solidFill>
                </a:rPr>
                <a:t>ThemeGallery  is a Design Digital Content &amp; Contents mall developed by Guild Design Inc.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white">
            <a:xfrm>
              <a:off x="2620565" y="2280493"/>
              <a:ext cx="34972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ru-RU" b="1">
                  <a:solidFill>
                    <a:srgbClr val="FFFFFF"/>
                  </a:solidFill>
                </a:rPr>
                <a:t>Title in here</a:t>
              </a:r>
            </a:p>
          </p:txBody>
        </p:sp>
        <p:sp>
          <p:nvSpPr>
            <p:cNvPr id="14" name="AutoShape 5"/>
            <p:cNvSpPr>
              <a:spLocks noChangeArrowheads="1"/>
            </p:cNvSpPr>
            <p:nvPr/>
          </p:nvSpPr>
          <p:spPr bwMode="gray">
            <a:xfrm>
              <a:off x="2698452" y="2561481"/>
              <a:ext cx="2809875" cy="2574925"/>
            </a:xfrm>
            <a:prstGeom prst="homePlate">
              <a:avLst>
                <a:gd name="adj" fmla="val 27281"/>
              </a:avLst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rgbClr val="33CCCC"/>
                </a:gs>
              </a:gsLst>
              <a:lin ang="18900000" scaled="1"/>
            </a:gradFill>
            <a:ln>
              <a:noFill/>
            </a:ln>
            <a:effectLst>
              <a:outerShdw dist="71842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3948706" y="3264962"/>
              <a:ext cx="1429944" cy="911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2000" dirty="0">
                  <a:solidFill>
                    <a:srgbClr val="11111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22</a:t>
              </a:r>
            </a:p>
            <a:p>
              <a:pPr algn="ctr"/>
              <a:r>
                <a:rPr lang="ru-RU" altLang="ru-RU" b="1" dirty="0" smtClean="0">
                  <a:solidFill>
                    <a:srgbClr val="111111"/>
                  </a:solidFill>
                </a:rPr>
                <a:t>Дипломы 2 степени</a:t>
              </a:r>
              <a:endParaRPr lang="en-US" altLang="ru-RU" sz="1100" b="1" dirty="0">
                <a:solidFill>
                  <a:srgbClr val="111111"/>
                </a:solidFill>
              </a:endParaRPr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330300" y="2553543"/>
              <a:ext cx="2626841" cy="2574925"/>
            </a:xfrm>
            <a:prstGeom prst="homePlate">
              <a:avLst>
                <a:gd name="adj" fmla="val 27281"/>
              </a:avLst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>
              <a:outerShdw dist="71842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292929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gray">
            <a:xfrm>
              <a:off x="1933178" y="2253506"/>
              <a:ext cx="4349750" cy="517525"/>
            </a:xfrm>
            <a:custGeom>
              <a:avLst/>
              <a:gdLst>
                <a:gd name="T0" fmla="*/ 0 w 3454"/>
                <a:gd name="T1" fmla="*/ 0 h 267"/>
                <a:gd name="T2" fmla="*/ 87 w 3454"/>
                <a:gd name="T3" fmla="*/ 267 h 267"/>
                <a:gd name="T4" fmla="*/ 3454 w 3454"/>
                <a:gd name="T5" fmla="*/ 267 h 267"/>
                <a:gd name="T6" fmla="*/ 3292 w 3454"/>
                <a:gd name="T7" fmla="*/ 8 h 267"/>
                <a:gd name="T8" fmla="*/ 0 w 3454"/>
                <a:gd name="T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4" h="267">
                  <a:moveTo>
                    <a:pt x="0" y="0"/>
                  </a:moveTo>
                  <a:lnTo>
                    <a:pt x="87" y="267"/>
                  </a:lnTo>
                  <a:lnTo>
                    <a:pt x="3454" y="267"/>
                  </a:lnTo>
                  <a:lnTo>
                    <a:pt x="3292" y="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5791" dir="2021404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Дипломы</a:t>
              </a:r>
              <a:endPara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ltGray">
            <a:xfrm>
              <a:off x="682228" y="2251918"/>
              <a:ext cx="1773237" cy="2895600"/>
            </a:xfrm>
            <a:prstGeom prst="homePlate">
              <a:avLst>
                <a:gd name="adj" fmla="val 25000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ffectLst>
              <a:outerShdw dist="56796" dir="3806097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76655" y="3172629"/>
              <a:ext cx="104067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45</a:t>
              </a:r>
              <a:endParaRPr lang="ru-RU" sz="6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2398709" y="3264962"/>
              <a:ext cx="1429944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2000" b="1" dirty="0" smtClean="0">
                  <a:solidFill>
                    <a:srgbClr val="11111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  <a:p>
              <a:pPr algn="ctr"/>
              <a:r>
                <a:rPr lang="ru-RU" altLang="ru-RU" b="1" dirty="0" smtClean="0">
                  <a:solidFill>
                    <a:srgbClr val="111111"/>
                  </a:solidFill>
                </a:rPr>
                <a:t>Дипломы 1 степени</a:t>
              </a:r>
              <a:endParaRPr lang="en-US" altLang="ru-RU" sz="1100" b="1" dirty="0">
                <a:solidFill>
                  <a:srgbClr val="111111"/>
                </a:solidFill>
              </a:endParaRP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5387578" y="3238053"/>
              <a:ext cx="1429944" cy="911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2000" dirty="0">
                  <a:solidFill>
                    <a:srgbClr val="11111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</a:t>
              </a:r>
            </a:p>
            <a:p>
              <a:pPr algn="ctr"/>
              <a:r>
                <a:rPr lang="ru-RU" altLang="ru-RU" b="1" dirty="0" smtClean="0">
                  <a:solidFill>
                    <a:srgbClr val="111111"/>
                  </a:solidFill>
                </a:rPr>
                <a:t>Дипломы 3 степени</a:t>
              </a:r>
              <a:endParaRPr lang="en-US" altLang="ru-RU" sz="1100" b="1" dirty="0">
                <a:solidFill>
                  <a:srgbClr val="111111"/>
                </a:solidFill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1298181" y="-9086"/>
            <a:ext cx="7560840" cy="98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600" cap="all" dirty="0" smtClean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второй этап </a:t>
            </a:r>
            <a:r>
              <a:rPr lang="ru-RU" sz="2600" cap="all" dirty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республиканской </a:t>
            </a:r>
            <a:r>
              <a:rPr lang="ru-RU" sz="2700" cap="all" dirty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олимпиады</a:t>
            </a:r>
            <a:r>
              <a:rPr lang="ru-RU" sz="2600" cap="all" dirty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по учебным предметам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69374" y="6382666"/>
            <a:ext cx="7005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n w="0"/>
                <a:solidFill>
                  <a:srgbClr val="33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Результативность </a:t>
            </a:r>
            <a:r>
              <a:rPr lang="ru-RU" sz="2800" dirty="0">
                <a:ln w="0"/>
                <a:solidFill>
                  <a:srgbClr val="33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участия составила 90%</a:t>
            </a:r>
            <a:endParaRPr lang="ru-RU" sz="2800" dirty="0">
              <a:ln w="0"/>
              <a:solidFill>
                <a:srgbClr val="3366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15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98719"/>
              </p:ext>
            </p:extLst>
          </p:nvPr>
        </p:nvGraphicFramePr>
        <p:xfrm>
          <a:off x="251520" y="1340768"/>
          <a:ext cx="8496943" cy="5040561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459603">
                  <a:extLst>
                    <a:ext uri="{9D8B030D-6E8A-4147-A177-3AD203B41FA5}">
                      <a16:colId xmlns:a16="http://schemas.microsoft.com/office/drawing/2014/main" val="1870024732"/>
                    </a:ext>
                  </a:extLst>
                </a:gridCol>
                <a:gridCol w="1275769">
                  <a:extLst>
                    <a:ext uri="{9D8B030D-6E8A-4147-A177-3AD203B41FA5}">
                      <a16:colId xmlns:a16="http://schemas.microsoft.com/office/drawing/2014/main" val="1004120692"/>
                    </a:ext>
                  </a:extLst>
                </a:gridCol>
                <a:gridCol w="695129">
                  <a:extLst>
                    <a:ext uri="{9D8B030D-6E8A-4147-A177-3AD203B41FA5}">
                      <a16:colId xmlns:a16="http://schemas.microsoft.com/office/drawing/2014/main" val="3234758224"/>
                    </a:ext>
                  </a:extLst>
                </a:gridCol>
                <a:gridCol w="2028963">
                  <a:extLst>
                    <a:ext uri="{9D8B030D-6E8A-4147-A177-3AD203B41FA5}">
                      <a16:colId xmlns:a16="http://schemas.microsoft.com/office/drawing/2014/main" val="87066607"/>
                    </a:ext>
                  </a:extLst>
                </a:gridCol>
                <a:gridCol w="2666029">
                  <a:extLst>
                    <a:ext uri="{9D8B030D-6E8A-4147-A177-3AD203B41FA5}">
                      <a16:colId xmlns:a16="http://schemas.microsoft.com/office/drawing/2014/main" val="3276833053"/>
                    </a:ext>
                  </a:extLst>
                </a:gridCol>
                <a:gridCol w="1371450">
                  <a:extLst>
                    <a:ext uri="{9D8B030D-6E8A-4147-A177-3AD203B41FA5}">
                      <a16:colId xmlns:a16="http://schemas.microsoft.com/office/drawing/2014/main" val="2220010191"/>
                    </a:ext>
                  </a:extLst>
                </a:gridCol>
              </a:tblGrid>
              <a:tr h="691200"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№ п/п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Ф.И. </a:t>
                      </a:r>
                    </a:p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учащихся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Класс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Ф.И.О.</a:t>
                      </a:r>
                    </a:p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руководителя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Секция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Результаты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417853"/>
                  </a:ext>
                </a:extLst>
              </a:tr>
              <a:tr h="921601"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1.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Шингирей Анна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Шик Оксана Александровна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be-BY" sz="1800">
                          <a:effectLst/>
                        </a:rPr>
                        <a:t>“Английский язык”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Диплом </a:t>
                      </a:r>
                    </a:p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 степени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846978"/>
                  </a:ext>
                </a:extLst>
              </a:tr>
              <a:tr h="1152001"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2.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Касинская Елизавета</a:t>
                      </a:r>
                    </a:p>
                    <a:p>
                      <a:pPr marR="317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Колбаско Алина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Сеноженская Лариса Александровна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«Литературоведение» </a:t>
                      </a:r>
                    </a:p>
                    <a:p>
                      <a:pPr marR="317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(по учебному предмету «Русская литература»)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Диплом </a:t>
                      </a:r>
                    </a:p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 степени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397044"/>
                  </a:ext>
                </a:extLst>
              </a:tr>
              <a:tr h="1152001"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3.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Кирлица Анастасия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Елисеенко Ольга Александровна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«Человек и современное общество</a:t>
                      </a:r>
                      <a:r>
                        <a:rPr lang="ru-RU" sz="1800" dirty="0" smtClean="0">
                          <a:effectLst/>
                        </a:rPr>
                        <a:t>» (</a:t>
                      </a:r>
                      <a:r>
                        <a:rPr lang="ru-RU" sz="1800" dirty="0">
                          <a:effectLst/>
                        </a:rPr>
                        <a:t>по учебному предмету </a:t>
                      </a:r>
                      <a:r>
                        <a:rPr lang="ru-RU" sz="1800" dirty="0" smtClean="0">
                          <a:effectLst/>
                        </a:rPr>
                        <a:t>«Обществоведение</a:t>
                      </a:r>
                      <a:r>
                        <a:rPr lang="ru-RU" sz="1800" dirty="0">
                          <a:effectLst/>
                        </a:rPr>
                        <a:t>»)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Диплом </a:t>
                      </a:r>
                    </a:p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 степени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005926"/>
                  </a:ext>
                </a:extLst>
              </a:tr>
              <a:tr h="1123758"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be-BY" sz="1800">
                          <a:effectLst/>
                        </a:rPr>
                        <a:t>4.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Марченко Дарья</a:t>
                      </a:r>
                    </a:p>
                    <a:p>
                      <a:pPr marR="317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Марченко Мария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Бричиков Алексей Иванович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«Математика»</a:t>
                      </a:r>
                      <a:endParaRPr lang="ru-RU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участие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36" marR="10936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71660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43608" y="116632"/>
            <a:ext cx="7956376" cy="103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600" cap="all" dirty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районный конкурс </a:t>
            </a:r>
            <a:r>
              <a:rPr lang="ru-RU" sz="2600" cap="all" dirty="0" smtClean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исследовательских </a:t>
            </a:r>
            <a:r>
              <a:rPr lang="ru-RU" sz="2600" cap="all" dirty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работ </a:t>
            </a:r>
            <a:r>
              <a:rPr lang="ru-RU" sz="2600" cap="all" dirty="0" smtClean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учащихся </a:t>
            </a:r>
            <a:endParaRPr lang="ru-RU" sz="2600" cap="all" dirty="0">
              <a:ln w="0">
                <a:solidFill>
                  <a:srgbClr val="FFFFFF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452" y="42427"/>
            <a:ext cx="7093462" cy="107473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4100" cap="all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ТЕХНИКИ ВИЗУАЛИЗАЦИИ</a:t>
            </a:r>
          </a:p>
        </p:txBody>
      </p:sp>
      <p:grpSp>
        <p:nvGrpSpPr>
          <p:cNvPr id="48" name="Group 37"/>
          <p:cNvGrpSpPr>
            <a:grpSpLocks noChangeAspect="1"/>
          </p:cNvGrpSpPr>
          <p:nvPr/>
        </p:nvGrpSpPr>
        <p:grpSpPr>
          <a:xfrm rot="5400000">
            <a:off x="3320773" y="2200795"/>
            <a:ext cx="3006508" cy="7128793"/>
            <a:chOff x="252412" y="-3426688"/>
            <a:chExt cx="4471987" cy="9294088"/>
          </a:xfrm>
          <a:effectLst>
            <a:outerShdw blurRad="38100" dir="5400000" sy="23000" kx="1200000" algn="br" rotWithShape="0">
              <a:prstClr val="black">
                <a:alpha val="27000"/>
              </a:prstClr>
            </a:outerShdw>
          </a:effectLst>
        </p:grpSpPr>
        <p:sp>
          <p:nvSpPr>
            <p:cNvPr id="49" name="Rounded Rectangle 38"/>
            <p:cNvSpPr/>
            <p:nvPr/>
          </p:nvSpPr>
          <p:spPr>
            <a:xfrm>
              <a:off x="1347788" y="4229101"/>
              <a:ext cx="2286000" cy="1638299"/>
            </a:xfrm>
            <a:prstGeom prst="roundRect">
              <a:avLst>
                <a:gd name="adj" fmla="val 10417"/>
              </a:avLst>
            </a:prstGeom>
            <a:solidFill>
              <a:srgbClr val="0A7814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olded Corner 39"/>
            <p:cNvSpPr/>
            <p:nvPr/>
          </p:nvSpPr>
          <p:spPr>
            <a:xfrm rot="10800000">
              <a:off x="1495156" y="-3426688"/>
              <a:ext cx="1990724" cy="8274909"/>
            </a:xfrm>
            <a:prstGeom prst="foldedCorner">
              <a:avLst>
                <a:gd name="adj" fmla="val 25912"/>
              </a:avLst>
            </a:prstGeom>
            <a:gradFill>
              <a:gsLst>
                <a:gs pos="1000">
                  <a:schemeClr val="bg1">
                    <a:lumMod val="85000"/>
                  </a:schemeClr>
                </a:gs>
                <a:gs pos="40000">
                  <a:schemeClr val="bg1"/>
                </a:gs>
              </a:gsLst>
              <a:lin ang="5400000" scaled="0"/>
            </a:gradFill>
            <a:ln w="12700">
              <a:solidFill>
                <a:srgbClr val="5C5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ie 40"/>
            <p:cNvSpPr/>
            <p:nvPr/>
          </p:nvSpPr>
          <p:spPr>
            <a:xfrm rot="16200000">
              <a:off x="620869" y="4013043"/>
              <a:ext cx="1425262" cy="2162175"/>
            </a:xfrm>
            <a:prstGeom prst="pie">
              <a:avLst>
                <a:gd name="adj1" fmla="val 0"/>
                <a:gd name="adj2" fmla="val 10791798"/>
              </a:avLst>
            </a:prstGeom>
            <a:gradFill>
              <a:gsLst>
                <a:gs pos="0">
                  <a:srgbClr val="0DA31B"/>
                </a:gs>
                <a:gs pos="33000">
                  <a:srgbClr val="008000"/>
                </a:gs>
              </a:gsLst>
              <a:lin ang="5400000" scaled="0"/>
            </a:gra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Pie 41"/>
            <p:cNvSpPr/>
            <p:nvPr/>
          </p:nvSpPr>
          <p:spPr>
            <a:xfrm rot="5400000">
              <a:off x="2930681" y="4022569"/>
              <a:ext cx="1425262" cy="2162175"/>
            </a:xfrm>
            <a:prstGeom prst="pie">
              <a:avLst>
                <a:gd name="adj1" fmla="val 0"/>
                <a:gd name="adj2" fmla="val 10791798"/>
              </a:avLst>
            </a:prstGeom>
            <a:gradFill>
              <a:gsLst>
                <a:gs pos="6000">
                  <a:srgbClr val="0DA31B"/>
                </a:gs>
                <a:gs pos="33000">
                  <a:srgbClr val="008000"/>
                </a:gs>
              </a:gsLst>
              <a:lin ang="6000000" scaled="0"/>
            </a:gradFill>
            <a:ln w="9525">
              <a:solidFill>
                <a:schemeClr val="bg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 Same Side Corner Rectangle 42"/>
            <p:cNvSpPr/>
            <p:nvPr/>
          </p:nvSpPr>
          <p:spPr>
            <a:xfrm>
              <a:off x="1576387" y="4648201"/>
              <a:ext cx="1847851" cy="121919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0FB51F"/>
                </a:gs>
                <a:gs pos="59000">
                  <a:srgbClr val="008000"/>
                </a:gs>
              </a:gsLst>
              <a:lin ang="15000000" scaled="0"/>
              <a:tileRect/>
            </a:gradFill>
            <a:ln w="12700"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1259631" y="764704"/>
            <a:ext cx="7163922" cy="5620892"/>
            <a:chOff x="1331597" y="395136"/>
            <a:chExt cx="7008569" cy="5620892"/>
          </a:xfrm>
        </p:grpSpPr>
        <p:grpSp>
          <p:nvGrpSpPr>
            <p:cNvPr id="55" name="Group 25"/>
            <p:cNvGrpSpPr>
              <a:grpSpLocks noChangeAspect="1"/>
            </p:cNvGrpSpPr>
            <p:nvPr/>
          </p:nvGrpSpPr>
          <p:grpSpPr>
            <a:xfrm rot="5400000">
              <a:off x="3258355" y="-1515012"/>
              <a:ext cx="3137296" cy="6957592"/>
              <a:chOff x="2362200" y="-4735946"/>
              <a:chExt cx="4471987" cy="9917546"/>
            </a:xfrm>
            <a:effectLst>
              <a:outerShdw blurRad="38100" dir="5400000" sy="23000" kx="1200000" algn="br" rotWithShape="0">
                <a:prstClr val="black">
                  <a:alpha val="27000"/>
                </a:prstClr>
              </a:outerShdw>
            </a:effectLst>
          </p:grpSpPr>
          <p:sp>
            <p:nvSpPr>
              <p:cNvPr id="68" name="Rounded Rectangle 26"/>
              <p:cNvSpPr/>
              <p:nvPr/>
            </p:nvSpPr>
            <p:spPr>
              <a:xfrm>
                <a:off x="3457576" y="3543301"/>
                <a:ext cx="2286000" cy="1638299"/>
              </a:xfrm>
              <a:prstGeom prst="roundRect">
                <a:avLst>
                  <a:gd name="adj" fmla="val 10417"/>
                </a:avLst>
              </a:prstGeom>
              <a:solidFill>
                <a:srgbClr val="0070C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olded Corner 27"/>
              <p:cNvSpPr/>
              <p:nvPr/>
            </p:nvSpPr>
            <p:spPr>
              <a:xfrm rot="10800000">
                <a:off x="3613573" y="-4735946"/>
                <a:ext cx="1990725" cy="8898369"/>
              </a:xfrm>
              <a:prstGeom prst="foldedCorner">
                <a:avLst>
                  <a:gd name="adj" fmla="val 33429"/>
                </a:avLst>
              </a:prstGeom>
              <a:gradFill>
                <a:gsLst>
                  <a:gs pos="1000">
                    <a:schemeClr val="bg1">
                      <a:lumMod val="85000"/>
                    </a:schemeClr>
                  </a:gs>
                  <a:gs pos="62000">
                    <a:schemeClr val="bg1"/>
                  </a:gs>
                </a:gsLst>
                <a:lin ang="5400000" scaled="0"/>
              </a:gradFill>
              <a:ln w="12700">
                <a:solidFill>
                  <a:srgbClr val="5C5C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Pie 28"/>
              <p:cNvSpPr/>
              <p:nvPr/>
            </p:nvSpPr>
            <p:spPr>
              <a:xfrm rot="16200000">
                <a:off x="2730657" y="3327243"/>
                <a:ext cx="1425262" cy="2162175"/>
              </a:xfrm>
              <a:prstGeom prst="pie">
                <a:avLst>
                  <a:gd name="adj1" fmla="val 0"/>
                  <a:gd name="adj2" fmla="val 10791798"/>
                </a:avLst>
              </a:prstGeom>
              <a:gradFill>
                <a:gsLst>
                  <a:gs pos="10000">
                    <a:srgbClr val="336699"/>
                  </a:gs>
                  <a:gs pos="34000">
                    <a:schemeClr val="accent6"/>
                  </a:gs>
                </a:gsLst>
                <a:lin ang="4200000" scaled="0"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Pie 29"/>
              <p:cNvSpPr/>
              <p:nvPr/>
            </p:nvSpPr>
            <p:spPr>
              <a:xfrm rot="5400000">
                <a:off x="5040469" y="3336769"/>
                <a:ext cx="1425262" cy="2162175"/>
              </a:xfrm>
              <a:prstGeom prst="pie">
                <a:avLst>
                  <a:gd name="adj1" fmla="val 0"/>
                  <a:gd name="adj2" fmla="val 10791798"/>
                </a:avLst>
              </a:prstGeom>
              <a:gradFill flip="none" rotWithShape="1">
                <a:gsLst>
                  <a:gs pos="14000">
                    <a:srgbClr val="336699"/>
                  </a:gs>
                  <a:gs pos="50000">
                    <a:schemeClr val="accent6"/>
                  </a:gs>
                </a:gsLst>
                <a:lin ang="8400000" scaled="0"/>
                <a:tileRect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Round Same Side Corner Rectangle 30"/>
              <p:cNvSpPr/>
              <p:nvPr/>
            </p:nvSpPr>
            <p:spPr>
              <a:xfrm>
                <a:off x="3686175" y="3962401"/>
                <a:ext cx="1847851" cy="12191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0">
                    <a:srgbClr val="336699"/>
                  </a:gs>
                  <a:gs pos="75000">
                    <a:schemeClr val="accent6"/>
                  </a:gs>
                </a:gsLst>
                <a:lin ang="13500000" scaled="1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50800" dist="38100" dir="10800000" algn="r" rotWithShape="0">
                  <a:prstClr val="black">
                    <a:alpha val="5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31"/>
            <p:cNvGrpSpPr>
              <a:grpSpLocks noChangeAspect="1"/>
            </p:cNvGrpSpPr>
            <p:nvPr/>
          </p:nvGrpSpPr>
          <p:grpSpPr>
            <a:xfrm rot="5400000">
              <a:off x="3332628" y="267515"/>
              <a:ext cx="3006508" cy="7008569"/>
              <a:chOff x="0" y="-3083988"/>
              <a:chExt cx="3741867" cy="8722788"/>
            </a:xfrm>
            <a:effectLst>
              <a:outerShdw blurRad="38100" dir="5400000" sy="23000" kx="1200000" algn="br" rotWithShape="0">
                <a:prstClr val="black">
                  <a:alpha val="27000"/>
                </a:prstClr>
              </a:outerShdw>
            </a:effectLst>
          </p:grpSpPr>
          <p:sp>
            <p:nvSpPr>
              <p:cNvPr id="63" name="Rounded Rectangle 32"/>
              <p:cNvSpPr/>
              <p:nvPr/>
            </p:nvSpPr>
            <p:spPr>
              <a:xfrm>
                <a:off x="916539" y="4267978"/>
                <a:ext cx="1912776" cy="1370822"/>
              </a:xfrm>
              <a:prstGeom prst="roundRect">
                <a:avLst>
                  <a:gd name="adj" fmla="val 10417"/>
                </a:avLst>
              </a:prstGeom>
              <a:solidFill>
                <a:srgbClr val="FF99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olded Corner 33"/>
              <p:cNvSpPr/>
              <p:nvPr/>
            </p:nvSpPr>
            <p:spPr>
              <a:xfrm rot="10800000">
                <a:off x="999139" y="-3083988"/>
                <a:ext cx="1665708" cy="7827230"/>
              </a:xfrm>
              <a:prstGeom prst="foldedCorner">
                <a:avLst>
                  <a:gd name="adj" fmla="val 29275"/>
                </a:avLst>
              </a:prstGeom>
              <a:gradFill>
                <a:gsLst>
                  <a:gs pos="1000">
                    <a:schemeClr val="bg1">
                      <a:lumMod val="85000"/>
                    </a:schemeClr>
                  </a:gs>
                  <a:gs pos="40000">
                    <a:schemeClr val="bg1"/>
                  </a:gs>
                </a:gsLst>
                <a:lin ang="5400000" scaled="0"/>
              </a:gradFill>
              <a:ln w="12700">
                <a:solidFill>
                  <a:srgbClr val="5C5C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Pie 34"/>
              <p:cNvSpPr/>
              <p:nvPr/>
            </p:nvSpPr>
            <p:spPr>
              <a:xfrm rot="16200000">
                <a:off x="308301" y="4087195"/>
                <a:ext cx="1192566" cy="1809167"/>
              </a:xfrm>
              <a:prstGeom prst="pie">
                <a:avLst>
                  <a:gd name="adj1" fmla="val 0"/>
                  <a:gd name="adj2" fmla="val 10791798"/>
                </a:avLst>
              </a:prstGeom>
              <a:gradFill flip="none" rotWithShape="1">
                <a:gsLst>
                  <a:gs pos="18000">
                    <a:schemeClr val="accent1"/>
                  </a:gs>
                  <a:gs pos="67000">
                    <a:srgbClr val="CC6600"/>
                  </a:gs>
                </a:gsLst>
                <a:lin ang="8100000" scaled="1"/>
                <a:tileRect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Pie 35"/>
              <p:cNvSpPr/>
              <p:nvPr/>
            </p:nvSpPr>
            <p:spPr>
              <a:xfrm rot="5400000">
                <a:off x="2241001" y="4095166"/>
                <a:ext cx="1192566" cy="1809167"/>
              </a:xfrm>
              <a:prstGeom prst="pie">
                <a:avLst>
                  <a:gd name="adj1" fmla="val 0"/>
                  <a:gd name="adj2" fmla="val 10791798"/>
                </a:avLst>
              </a:prstGeom>
              <a:gradFill flip="none" rotWithShape="1">
                <a:gsLst>
                  <a:gs pos="18000">
                    <a:schemeClr val="accent1"/>
                  </a:gs>
                  <a:gs pos="68000">
                    <a:srgbClr val="CC6600"/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Round Same Side Corner Rectangle 36"/>
              <p:cNvSpPr/>
              <p:nvPr/>
            </p:nvSpPr>
            <p:spPr>
              <a:xfrm>
                <a:off x="1095709" y="4618654"/>
                <a:ext cx="1546160" cy="1020146"/>
              </a:xfrm>
              <a:prstGeom prst="round2SameRect">
                <a:avLst>
                  <a:gd name="adj1" fmla="val 33088"/>
                  <a:gd name="adj2" fmla="val 0"/>
                </a:avLst>
              </a:prstGeom>
              <a:gradFill flip="none" rotWithShape="1">
                <a:gsLst>
                  <a:gs pos="40000">
                    <a:srgbClr val="FF9900"/>
                  </a:gs>
                  <a:gs pos="100000">
                    <a:srgbClr val="CC6600"/>
                  </a:gs>
                </a:gsLst>
                <a:lin ang="4200000" scaled="0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50800" dist="38100" dir="10800000" algn="r" rotWithShape="0">
                  <a:prstClr val="black">
                    <a:alpha val="5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57" name="Rectangle 43"/>
            <p:cNvSpPr/>
            <p:nvPr/>
          </p:nvSpPr>
          <p:spPr>
            <a:xfrm>
              <a:off x="2302329" y="1312272"/>
              <a:ext cx="568769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ts val="600"/>
                </a:spcBef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Интеллект-карта</a:t>
              </a:r>
              <a:r>
                <a:rPr lang="ru-RU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(ментальная карта, диаграмма связей, карта мыслей, ассоциативная карта, </a:t>
              </a:r>
              <a:r>
                <a:rPr lang="ru-RU" sz="1400" b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mind</a:t>
              </a:r>
              <a:r>
                <a:rPr lang="ru-RU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1400" b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map</a:t>
              </a:r>
              <a:r>
                <a:rPr lang="ru-RU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 – это графический способ представить идеи, концепции, информацию в виде карты, состоящей из ключевых и вторичных тем. То есть это инструмент для структурирования идей, планирования своего времени, запоминания больших объемов информации, проведения мозговых штурмов. </a:t>
              </a:r>
              <a:endParaRPr lang="ru-RU" sz="1400" b="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8" name="AutoShape 64"/>
            <p:cNvSpPr>
              <a:spLocks noChangeArrowheads="1"/>
            </p:cNvSpPr>
            <p:nvPr/>
          </p:nvSpPr>
          <p:spPr bwMode="gray">
            <a:xfrm>
              <a:off x="1434752" y="1728156"/>
              <a:ext cx="631274" cy="45720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vert270" wrap="none"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Интеллект-карта</a:t>
              </a:r>
              <a:endParaRPr kumimoji="0" lang="en-US" sz="1200" i="1" u="none" strike="noStrike" kern="1200" normalizeH="0" baseline="0" noProof="0" dirty="0">
                <a:solidFill>
                  <a:schemeClr val="bg1"/>
                </a:solidFill>
                <a:uLnTx/>
                <a:uFillTx/>
              </a:endParaRPr>
            </a:p>
          </p:txBody>
        </p:sp>
        <p:sp>
          <p:nvSpPr>
            <p:cNvPr id="61" name="Rectangle 50"/>
            <p:cNvSpPr/>
            <p:nvPr/>
          </p:nvSpPr>
          <p:spPr>
            <a:xfrm>
              <a:off x="2334055" y="3302750"/>
              <a:ext cx="569590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ts val="600"/>
                </a:spcBef>
                <a:spcAft>
                  <a:spcPts val="0"/>
                </a:spcAft>
              </a:pPr>
              <a:r>
                <a:rPr lang="ru-RU" sz="14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Скрайбинг</a:t>
              </a:r>
              <a:r>
                <a:rPr lang="ru-RU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(от английского «</a:t>
              </a:r>
              <a:r>
                <a:rPr lang="ru-RU" sz="1400" b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scribe</a:t>
              </a:r>
              <a:r>
                <a:rPr lang="ru-RU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» – набрасывать эскизы или рисунки) – это способ визуализации информации при помощи графических символов, просто и понятно отображающих ее содержание и внутренние связи. 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2" name="Rectangle 52"/>
            <p:cNvSpPr/>
            <p:nvPr/>
          </p:nvSpPr>
          <p:spPr>
            <a:xfrm>
              <a:off x="2412122" y="4846477"/>
              <a:ext cx="561783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ts val="600"/>
                </a:spcBef>
                <a:spcAft>
                  <a:spcPts val="0"/>
                </a:spcAft>
              </a:pPr>
              <a:r>
                <a:rPr lang="ru-RU" sz="14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Инфографика</a:t>
              </a:r>
              <a:r>
                <a:rPr lang="ru-RU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r>
                <a:rPr lang="ru-RU" sz="1400" b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– </a:t>
              </a:r>
              <a:r>
                <a:rPr lang="ru-RU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это графический способ подачи информации, данных и знаний. Основными принципами </a:t>
              </a:r>
              <a:r>
                <a:rPr lang="ru-RU" sz="1400" b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инфографики</a:t>
              </a:r>
              <a:r>
                <a:rPr lang="ru-RU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являются содержательность, смысл, легкость восприятия и аллегоричность. Для создания </a:t>
              </a:r>
              <a:r>
                <a:rPr lang="ru-RU" sz="1400" b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инфографики</a:t>
              </a:r>
              <a:r>
                <a:rPr lang="ru-RU" sz="1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могут использоваться таблицы, диаграммы, графические элементы и т.д.</a:t>
              </a:r>
              <a:endParaRPr lang="ru-RU" sz="1400" b="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73" name="AutoShape 64"/>
          <p:cNvSpPr>
            <a:spLocks noChangeArrowheads="1"/>
          </p:cNvSpPr>
          <p:nvPr/>
        </p:nvSpPr>
        <p:spPr bwMode="gray">
          <a:xfrm>
            <a:off x="1284643" y="3932481"/>
            <a:ext cx="645267" cy="457200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vert270" wrap="none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Скрайбинг</a:t>
            </a: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1" name="AutoShape 64"/>
          <p:cNvSpPr>
            <a:spLocks noChangeArrowheads="1"/>
          </p:cNvSpPr>
          <p:nvPr/>
        </p:nvSpPr>
        <p:spPr bwMode="gray">
          <a:xfrm>
            <a:off x="1368397" y="5593380"/>
            <a:ext cx="645267" cy="457200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vert270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Инфографика</a:t>
            </a: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8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373" y="31235"/>
            <a:ext cx="8019862" cy="107473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300" cap="all" dirty="0" smtClean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Использование</a:t>
            </a:r>
            <a:br>
              <a:rPr lang="ru-RU" sz="3300" cap="all" dirty="0" smtClean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300" cap="all" dirty="0" smtClean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визуализации на уроках</a:t>
            </a:r>
            <a:endParaRPr lang="ru-RU" sz="3300" cap="all" dirty="0">
              <a:ln w="0">
                <a:solidFill>
                  <a:srgbClr val="FFFFFF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863588" y="1337644"/>
            <a:ext cx="7416824" cy="5520356"/>
            <a:chOff x="939797" y="1162609"/>
            <a:chExt cx="7416824" cy="5520356"/>
          </a:xfrm>
        </p:grpSpPr>
        <p:grpSp>
          <p:nvGrpSpPr>
            <p:cNvPr id="5" name="Group 49"/>
            <p:cNvGrpSpPr>
              <a:grpSpLocks noChangeAspect="1"/>
            </p:cNvGrpSpPr>
            <p:nvPr/>
          </p:nvGrpSpPr>
          <p:grpSpPr>
            <a:xfrm>
              <a:off x="939797" y="1162609"/>
              <a:ext cx="7416824" cy="5520356"/>
              <a:chOff x="1295400" y="1245108"/>
              <a:chExt cx="6359652" cy="6084885"/>
            </a:xfrm>
            <a:effectLst>
              <a:outerShdw blurRad="38100" dist="177800" dir="14400000" sy="23000" kx="1200000" algn="br" rotWithShape="0">
                <a:prstClr val="black">
                  <a:alpha val="10000"/>
                </a:prstClr>
              </a:outerShdw>
            </a:effectLst>
          </p:grpSpPr>
          <p:grpSp>
            <p:nvGrpSpPr>
              <p:cNvPr id="6" name="Group 43"/>
              <p:cNvGrpSpPr/>
              <p:nvPr/>
            </p:nvGrpSpPr>
            <p:grpSpPr>
              <a:xfrm>
                <a:off x="4572000" y="5098084"/>
                <a:ext cx="2984754" cy="1383678"/>
                <a:chOff x="4857750" y="5181600"/>
                <a:chExt cx="2724150" cy="1319212"/>
              </a:xfrm>
            </p:grpSpPr>
            <p:sp>
              <p:nvSpPr>
                <p:cNvPr id="36" name="Freeform 21"/>
                <p:cNvSpPr>
                  <a:spLocks/>
                </p:cNvSpPr>
                <p:nvPr/>
              </p:nvSpPr>
              <p:spPr bwMode="auto">
                <a:xfrm>
                  <a:off x="4857750" y="5181600"/>
                  <a:ext cx="2724150" cy="996950"/>
                </a:xfrm>
                <a:custGeom>
                  <a:avLst/>
                  <a:gdLst>
                    <a:gd name="T0" fmla="*/ 0 w 1716"/>
                    <a:gd name="T1" fmla="*/ 29 h 628"/>
                    <a:gd name="T2" fmla="*/ 72 w 1716"/>
                    <a:gd name="T3" fmla="*/ 0 h 628"/>
                    <a:gd name="T4" fmla="*/ 1099 w 1716"/>
                    <a:gd name="T5" fmla="*/ 154 h 628"/>
                    <a:gd name="T6" fmla="*/ 1716 w 1716"/>
                    <a:gd name="T7" fmla="*/ 580 h 628"/>
                    <a:gd name="T8" fmla="*/ 1675 w 1716"/>
                    <a:gd name="T9" fmla="*/ 628 h 628"/>
                    <a:gd name="T10" fmla="*/ 1038 w 1716"/>
                    <a:gd name="T11" fmla="*/ 241 h 628"/>
                    <a:gd name="T12" fmla="*/ 0 w 1716"/>
                    <a:gd name="T13" fmla="*/ 29 h 6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6" h="628">
                      <a:moveTo>
                        <a:pt x="0" y="29"/>
                      </a:moveTo>
                      <a:lnTo>
                        <a:pt x="72" y="0"/>
                      </a:lnTo>
                      <a:lnTo>
                        <a:pt x="1099" y="154"/>
                      </a:lnTo>
                      <a:lnTo>
                        <a:pt x="1716" y="580"/>
                      </a:lnTo>
                      <a:lnTo>
                        <a:pt x="1675" y="628"/>
                      </a:lnTo>
                      <a:lnTo>
                        <a:pt x="1038" y="241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rgbClr val="383838">
                        <a:lumMod val="75000"/>
                      </a:srgbClr>
                    </a:gs>
                    <a:gs pos="100000">
                      <a:srgbClr val="383838">
                        <a:lumMod val="50000"/>
                      </a:srgbClr>
                    </a:gs>
                  </a:gsLst>
                  <a:lin ang="90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" name="Freeform 22"/>
                <p:cNvSpPr>
                  <a:spLocks/>
                </p:cNvSpPr>
                <p:nvPr/>
              </p:nvSpPr>
              <p:spPr bwMode="auto">
                <a:xfrm>
                  <a:off x="4940045" y="5227637"/>
                  <a:ext cx="2576768" cy="1273175"/>
                </a:xfrm>
                <a:custGeom>
                  <a:avLst/>
                  <a:gdLst>
                    <a:gd name="T0" fmla="*/ 0 w 1675"/>
                    <a:gd name="T1" fmla="*/ 0 h 802"/>
                    <a:gd name="T2" fmla="*/ 0 w 1675"/>
                    <a:gd name="T3" fmla="*/ 454 h 802"/>
                    <a:gd name="T4" fmla="*/ 1079 w 1675"/>
                    <a:gd name="T5" fmla="*/ 802 h 802"/>
                    <a:gd name="T6" fmla="*/ 1675 w 1675"/>
                    <a:gd name="T7" fmla="*/ 599 h 802"/>
                    <a:gd name="T8" fmla="*/ 1058 w 1675"/>
                    <a:gd name="T9" fmla="*/ 154 h 802"/>
                    <a:gd name="T10" fmla="*/ 0 w 1675"/>
                    <a:gd name="T11" fmla="*/ 0 h 8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75" h="802">
                      <a:moveTo>
                        <a:pt x="0" y="0"/>
                      </a:moveTo>
                      <a:lnTo>
                        <a:pt x="0" y="454"/>
                      </a:lnTo>
                      <a:lnTo>
                        <a:pt x="1079" y="802"/>
                      </a:lnTo>
                      <a:lnTo>
                        <a:pt x="1675" y="599"/>
                      </a:lnTo>
                      <a:lnTo>
                        <a:pt x="1058" y="1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75000">
                      <a:sysClr val="window" lastClr="FFFFFF"/>
                    </a:gs>
                    <a:gs pos="11000">
                      <a:srgbClr val="383838">
                        <a:lumMod val="40000"/>
                        <a:lumOff val="60000"/>
                      </a:srgbClr>
                    </a:gs>
                  </a:gsLst>
                  <a:lin ang="12000000" scaled="0"/>
                </a:gradFill>
                <a:ln w="3175">
                  <a:solidFill>
                    <a:srgbClr val="383838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" name="Freeform 23"/>
                <p:cNvSpPr>
                  <a:spLocks/>
                </p:cNvSpPr>
                <p:nvPr/>
              </p:nvSpPr>
              <p:spPr bwMode="auto">
                <a:xfrm>
                  <a:off x="5022850" y="5397500"/>
                  <a:ext cx="2120900" cy="936625"/>
                </a:xfrm>
                <a:custGeom>
                  <a:avLst/>
                  <a:gdLst>
                    <a:gd name="T0" fmla="*/ 0 w 1336"/>
                    <a:gd name="T1" fmla="*/ 0 h 590"/>
                    <a:gd name="T2" fmla="*/ 0 w 1336"/>
                    <a:gd name="T3" fmla="*/ 281 h 590"/>
                    <a:gd name="T4" fmla="*/ 956 w 1336"/>
                    <a:gd name="T5" fmla="*/ 590 h 590"/>
                    <a:gd name="T6" fmla="*/ 1336 w 1336"/>
                    <a:gd name="T7" fmla="*/ 464 h 590"/>
                    <a:gd name="T8" fmla="*/ 956 w 1336"/>
                    <a:gd name="T9" fmla="*/ 184 h 590"/>
                    <a:gd name="T10" fmla="*/ 0 w 1336"/>
                    <a:gd name="T11" fmla="*/ 0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36" h="590">
                      <a:moveTo>
                        <a:pt x="0" y="0"/>
                      </a:moveTo>
                      <a:lnTo>
                        <a:pt x="0" y="281"/>
                      </a:lnTo>
                      <a:lnTo>
                        <a:pt x="956" y="590"/>
                      </a:lnTo>
                      <a:lnTo>
                        <a:pt x="1336" y="464"/>
                      </a:lnTo>
                      <a:lnTo>
                        <a:pt x="956" y="1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3000">
                      <a:srgbClr val="00B0F0">
                        <a:lumMod val="40000"/>
                        <a:lumOff val="60000"/>
                      </a:srgbClr>
                    </a:gs>
                    <a:gs pos="89000">
                      <a:srgbClr val="00B0F0"/>
                    </a:gs>
                  </a:gsLst>
                  <a:lin ang="11400000" scaled="0"/>
                </a:gradFill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" name="Group 11"/>
              <p:cNvGrpSpPr/>
              <p:nvPr/>
            </p:nvGrpSpPr>
            <p:grpSpPr>
              <a:xfrm>
                <a:off x="2167128" y="2899458"/>
                <a:ext cx="2256918" cy="975087"/>
                <a:chOff x="2686050" y="3135558"/>
                <a:chExt cx="1770063" cy="719674"/>
              </a:xfrm>
            </p:grpSpPr>
            <p:sp>
              <p:nvSpPr>
                <p:cNvPr id="34" name="Freeform 17"/>
                <p:cNvSpPr>
                  <a:spLocks/>
                </p:cNvSpPr>
                <p:nvPr/>
              </p:nvSpPr>
              <p:spPr bwMode="auto">
                <a:xfrm>
                  <a:off x="2686050" y="3135558"/>
                  <a:ext cx="1770063" cy="719674"/>
                </a:xfrm>
                <a:custGeom>
                  <a:avLst/>
                  <a:gdLst>
                    <a:gd name="T0" fmla="*/ 997 w 997"/>
                    <a:gd name="T1" fmla="*/ 0 h 502"/>
                    <a:gd name="T2" fmla="*/ 997 w 997"/>
                    <a:gd name="T3" fmla="*/ 483 h 502"/>
                    <a:gd name="T4" fmla="*/ 237 w 997"/>
                    <a:gd name="T5" fmla="*/ 502 h 502"/>
                    <a:gd name="T6" fmla="*/ 0 w 997"/>
                    <a:gd name="T7" fmla="*/ 319 h 502"/>
                    <a:gd name="T8" fmla="*/ 226 w 997"/>
                    <a:gd name="T9" fmla="*/ 106 h 502"/>
                    <a:gd name="T10" fmla="*/ 997 w 997"/>
                    <a:gd name="T11" fmla="*/ 0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97" h="502">
                      <a:moveTo>
                        <a:pt x="997" y="0"/>
                      </a:moveTo>
                      <a:lnTo>
                        <a:pt x="997" y="483"/>
                      </a:lnTo>
                      <a:lnTo>
                        <a:pt x="237" y="502"/>
                      </a:lnTo>
                      <a:lnTo>
                        <a:pt x="0" y="319"/>
                      </a:lnTo>
                      <a:lnTo>
                        <a:pt x="226" y="106"/>
                      </a:lnTo>
                      <a:lnTo>
                        <a:pt x="997" y="0"/>
                      </a:lnTo>
                      <a:close/>
                    </a:path>
                  </a:pathLst>
                </a:custGeom>
                <a:gradFill>
                  <a:gsLst>
                    <a:gs pos="66000">
                      <a:sysClr val="window" lastClr="FFFFFF"/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7800000" scaled="0"/>
                </a:gradFill>
                <a:ln w="3175">
                  <a:solidFill>
                    <a:srgbClr val="383838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Freeform 18"/>
                <p:cNvSpPr>
                  <a:spLocks/>
                </p:cNvSpPr>
                <p:nvPr/>
              </p:nvSpPr>
              <p:spPr bwMode="auto">
                <a:xfrm>
                  <a:off x="2860744" y="3250587"/>
                  <a:ext cx="1514407" cy="530352"/>
                </a:xfrm>
                <a:custGeom>
                  <a:avLst/>
                  <a:gdLst>
                    <a:gd name="T0" fmla="*/ 853 w 853"/>
                    <a:gd name="T1" fmla="*/ 0 h 348"/>
                    <a:gd name="T2" fmla="*/ 853 w 853"/>
                    <a:gd name="T3" fmla="*/ 319 h 348"/>
                    <a:gd name="T4" fmla="*/ 175 w 853"/>
                    <a:gd name="T5" fmla="*/ 348 h 348"/>
                    <a:gd name="T6" fmla="*/ 0 w 853"/>
                    <a:gd name="T7" fmla="*/ 222 h 348"/>
                    <a:gd name="T8" fmla="*/ 175 w 853"/>
                    <a:gd name="T9" fmla="*/ 77 h 348"/>
                    <a:gd name="T10" fmla="*/ 853 w 853"/>
                    <a:gd name="T11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53" h="348">
                      <a:moveTo>
                        <a:pt x="853" y="0"/>
                      </a:moveTo>
                      <a:lnTo>
                        <a:pt x="853" y="319"/>
                      </a:lnTo>
                      <a:lnTo>
                        <a:pt x="175" y="348"/>
                      </a:lnTo>
                      <a:lnTo>
                        <a:pt x="0" y="222"/>
                      </a:lnTo>
                      <a:lnTo>
                        <a:pt x="175" y="77"/>
                      </a:lnTo>
                      <a:lnTo>
                        <a:pt x="853" y="0"/>
                      </a:lnTo>
                      <a:close/>
                    </a:path>
                  </a:pathLst>
                </a:custGeom>
                <a:gradFill>
                  <a:gsLst>
                    <a:gs pos="1000">
                      <a:srgbClr val="FFC000"/>
                    </a:gs>
                    <a:gs pos="100000">
                      <a:srgbClr val="FFFF00"/>
                    </a:gs>
                  </a:gsLst>
                  <a:lin ang="13200000" scaled="0"/>
                </a:gra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8" name="Group 12"/>
              <p:cNvGrpSpPr/>
              <p:nvPr/>
            </p:nvGrpSpPr>
            <p:grpSpPr>
              <a:xfrm>
                <a:off x="4418814" y="1423416"/>
                <a:ext cx="254532" cy="5906577"/>
                <a:chOff x="4724400" y="2333624"/>
                <a:chExt cx="244742" cy="5679401"/>
              </a:xfrm>
            </p:grpSpPr>
            <p:sp>
              <p:nvSpPr>
                <p:cNvPr id="32" name="Rectangle 32"/>
                <p:cNvSpPr/>
                <p:nvPr/>
              </p:nvSpPr>
              <p:spPr>
                <a:xfrm rot="16200000">
                  <a:off x="2072294" y="5116179"/>
                  <a:ext cx="5548952" cy="244740"/>
                </a:xfrm>
                <a:prstGeom prst="rect">
                  <a:avLst/>
                </a:prstGeom>
                <a:gradFill>
                  <a:gsLst>
                    <a:gs pos="0">
                      <a:sysClr val="window" lastClr="FFFFFF">
                        <a:lumMod val="75000"/>
                      </a:sysClr>
                    </a:gs>
                    <a:gs pos="76000">
                      <a:srgbClr val="383838">
                        <a:lumMod val="50000"/>
                      </a:srgbClr>
                    </a:gs>
                    <a:gs pos="100000">
                      <a:srgbClr val="383838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n w="3175" cap="flat" cmpd="sng" algn="ctr">
                  <a:solidFill>
                    <a:srgbClr val="383838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lowchart: Delay 33"/>
                <p:cNvSpPr/>
                <p:nvPr/>
              </p:nvSpPr>
              <p:spPr>
                <a:xfrm rot="16200000">
                  <a:off x="4770572" y="2287453"/>
                  <a:ext cx="152399" cy="244741"/>
                </a:xfrm>
                <a:prstGeom prst="flowChartDelay">
                  <a:avLst/>
                </a:prstGeom>
                <a:gradFill flip="none" rotWithShape="1">
                  <a:gsLst>
                    <a:gs pos="25000">
                      <a:sysClr val="window" lastClr="FFFFFF">
                        <a:lumMod val="75000"/>
                      </a:sysClr>
                    </a:gs>
                    <a:gs pos="91000">
                      <a:srgbClr val="383838">
                        <a:lumMod val="50000"/>
                      </a:srgbClr>
                    </a:gs>
                  </a:gsLst>
                  <a:lin ang="6600000" scaled="0"/>
                  <a:tileRect/>
                </a:gradFill>
                <a:ln w="9525" cap="flat" cmpd="sng" algn="ctr">
                  <a:solidFill>
                    <a:srgbClr val="383838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13"/>
              <p:cNvGrpSpPr/>
              <p:nvPr/>
            </p:nvGrpSpPr>
            <p:grpSpPr>
              <a:xfrm>
                <a:off x="1295400" y="1576960"/>
                <a:ext cx="3166618" cy="1292732"/>
                <a:chOff x="1730375" y="1944688"/>
                <a:chExt cx="2762250" cy="1027112"/>
              </a:xfrm>
            </p:grpSpPr>
            <p:sp>
              <p:nvSpPr>
                <p:cNvPr id="28" name="Freeform 10"/>
                <p:cNvSpPr>
                  <a:spLocks/>
                </p:cNvSpPr>
                <p:nvPr/>
              </p:nvSpPr>
              <p:spPr bwMode="auto">
                <a:xfrm>
                  <a:off x="1736725" y="2266950"/>
                  <a:ext cx="2755900" cy="704850"/>
                </a:xfrm>
                <a:custGeom>
                  <a:avLst/>
                  <a:gdLst>
                    <a:gd name="T0" fmla="*/ 0 w 1736"/>
                    <a:gd name="T1" fmla="*/ 0 h 444"/>
                    <a:gd name="T2" fmla="*/ 10 w 1736"/>
                    <a:gd name="T3" fmla="*/ 29 h 444"/>
                    <a:gd name="T4" fmla="*/ 524 w 1736"/>
                    <a:gd name="T5" fmla="*/ 357 h 444"/>
                    <a:gd name="T6" fmla="*/ 1705 w 1736"/>
                    <a:gd name="T7" fmla="*/ 444 h 444"/>
                    <a:gd name="T8" fmla="*/ 1736 w 1736"/>
                    <a:gd name="T9" fmla="*/ 425 h 444"/>
                    <a:gd name="T10" fmla="*/ 565 w 1736"/>
                    <a:gd name="T11" fmla="*/ 309 h 444"/>
                    <a:gd name="T12" fmla="*/ 0 w 1736"/>
                    <a:gd name="T13" fmla="*/ 0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36" h="444">
                      <a:moveTo>
                        <a:pt x="0" y="0"/>
                      </a:moveTo>
                      <a:lnTo>
                        <a:pt x="10" y="29"/>
                      </a:lnTo>
                      <a:lnTo>
                        <a:pt x="524" y="357"/>
                      </a:lnTo>
                      <a:lnTo>
                        <a:pt x="1705" y="444"/>
                      </a:lnTo>
                      <a:lnTo>
                        <a:pt x="1736" y="425"/>
                      </a:lnTo>
                      <a:lnTo>
                        <a:pt x="565" y="3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83838">
                        <a:lumMod val="75000"/>
                      </a:srgbClr>
                    </a:gs>
                    <a:gs pos="91000">
                      <a:srgbClr val="383838">
                        <a:lumMod val="50000"/>
                      </a:srgbClr>
                    </a:gs>
                  </a:gsLst>
                  <a:lin ang="66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29" name="Group 29"/>
                <p:cNvGrpSpPr/>
                <p:nvPr/>
              </p:nvGrpSpPr>
              <p:grpSpPr>
                <a:xfrm>
                  <a:off x="1730375" y="1944688"/>
                  <a:ext cx="2755900" cy="996950"/>
                  <a:chOff x="1730375" y="1944688"/>
                  <a:chExt cx="2755900" cy="996950"/>
                </a:xfrm>
              </p:grpSpPr>
              <p:sp>
                <p:nvSpPr>
                  <p:cNvPr id="30" name="Freeform 11"/>
                  <p:cNvSpPr>
                    <a:spLocks/>
                  </p:cNvSpPr>
                  <p:nvPr/>
                </p:nvSpPr>
                <p:spPr bwMode="auto">
                  <a:xfrm>
                    <a:off x="1730375" y="1944688"/>
                    <a:ext cx="2755900" cy="996950"/>
                  </a:xfrm>
                  <a:custGeom>
                    <a:avLst/>
                    <a:gdLst>
                      <a:gd name="T0" fmla="*/ 1736 w 1736"/>
                      <a:gd name="T1" fmla="*/ 164 h 628"/>
                      <a:gd name="T2" fmla="*/ 1736 w 1736"/>
                      <a:gd name="T3" fmla="*/ 628 h 628"/>
                      <a:gd name="T4" fmla="*/ 534 w 1736"/>
                      <a:gd name="T5" fmla="*/ 531 h 628"/>
                      <a:gd name="T6" fmla="*/ 0 w 1736"/>
                      <a:gd name="T7" fmla="*/ 203 h 628"/>
                      <a:gd name="T8" fmla="*/ 534 w 1736"/>
                      <a:gd name="T9" fmla="*/ 0 h 628"/>
                      <a:gd name="T10" fmla="*/ 1736 w 1736"/>
                      <a:gd name="T11" fmla="*/ 16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736" h="628">
                        <a:moveTo>
                          <a:pt x="1736" y="164"/>
                        </a:moveTo>
                        <a:lnTo>
                          <a:pt x="1736" y="628"/>
                        </a:lnTo>
                        <a:lnTo>
                          <a:pt x="534" y="531"/>
                        </a:lnTo>
                        <a:lnTo>
                          <a:pt x="0" y="203"/>
                        </a:lnTo>
                        <a:lnTo>
                          <a:pt x="534" y="0"/>
                        </a:lnTo>
                        <a:lnTo>
                          <a:pt x="1736" y="164"/>
                        </a:lnTo>
                        <a:close/>
                      </a:path>
                    </a:pathLst>
                  </a:custGeom>
                  <a:gradFill>
                    <a:gsLst>
                      <a:gs pos="51000">
                        <a:sysClr val="window" lastClr="FFFFFF"/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7800000" scaled="0"/>
                  </a:gradFill>
                  <a:ln w="3175">
                    <a:solidFill>
                      <a:srgbClr val="383838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83838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" name="Freeform 12"/>
                  <p:cNvSpPr>
                    <a:spLocks/>
                  </p:cNvSpPr>
                  <p:nvPr/>
                </p:nvSpPr>
                <p:spPr bwMode="auto">
                  <a:xfrm>
                    <a:off x="2055813" y="2082800"/>
                    <a:ext cx="2300288" cy="704850"/>
                  </a:xfrm>
                  <a:custGeom>
                    <a:avLst/>
                    <a:gdLst>
                      <a:gd name="T0" fmla="*/ 1449 w 1449"/>
                      <a:gd name="T1" fmla="*/ 135 h 444"/>
                      <a:gd name="T2" fmla="*/ 1449 w 1449"/>
                      <a:gd name="T3" fmla="*/ 444 h 444"/>
                      <a:gd name="T4" fmla="*/ 350 w 1449"/>
                      <a:gd name="T5" fmla="*/ 348 h 444"/>
                      <a:gd name="T6" fmla="*/ 0 w 1449"/>
                      <a:gd name="T7" fmla="*/ 135 h 444"/>
                      <a:gd name="T8" fmla="*/ 350 w 1449"/>
                      <a:gd name="T9" fmla="*/ 0 h 444"/>
                      <a:gd name="T10" fmla="*/ 1449 w 1449"/>
                      <a:gd name="T11" fmla="*/ 13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49" h="444">
                        <a:moveTo>
                          <a:pt x="1449" y="135"/>
                        </a:moveTo>
                        <a:lnTo>
                          <a:pt x="1449" y="444"/>
                        </a:lnTo>
                        <a:lnTo>
                          <a:pt x="350" y="348"/>
                        </a:lnTo>
                        <a:lnTo>
                          <a:pt x="0" y="135"/>
                        </a:lnTo>
                        <a:lnTo>
                          <a:pt x="350" y="0"/>
                        </a:lnTo>
                        <a:lnTo>
                          <a:pt x="1449" y="13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0070C0"/>
                      </a:gs>
                      <a:gs pos="61000">
                        <a:srgbClr val="00B0F0"/>
                      </a:gs>
                    </a:gsLst>
                    <a:lin ang="12600000" scaled="0"/>
                  </a:gradFill>
                  <a:ln>
                    <a:noFill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83838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10" name="Group 14"/>
              <p:cNvGrpSpPr/>
              <p:nvPr/>
            </p:nvGrpSpPr>
            <p:grpSpPr>
              <a:xfrm>
                <a:off x="4663805" y="3992165"/>
                <a:ext cx="2833116" cy="1047658"/>
                <a:chOff x="4676760" y="4039801"/>
                <a:chExt cx="2724150" cy="824484"/>
              </a:xfrm>
            </p:grpSpPr>
            <p:sp>
              <p:nvSpPr>
                <p:cNvPr id="26" name="Freeform 13"/>
                <p:cNvSpPr>
                  <a:spLocks/>
                </p:cNvSpPr>
                <p:nvPr/>
              </p:nvSpPr>
              <p:spPr bwMode="auto">
                <a:xfrm>
                  <a:off x="4676760" y="4039801"/>
                  <a:ext cx="2724150" cy="824484"/>
                </a:xfrm>
                <a:custGeom>
                  <a:avLst/>
                  <a:gdLst>
                    <a:gd name="T0" fmla="*/ 0 w 1716"/>
                    <a:gd name="T1" fmla="*/ 464 h 541"/>
                    <a:gd name="T2" fmla="*/ 0 w 1716"/>
                    <a:gd name="T3" fmla="*/ 20 h 541"/>
                    <a:gd name="T4" fmla="*/ 1223 w 1716"/>
                    <a:gd name="T5" fmla="*/ 0 h 541"/>
                    <a:gd name="T6" fmla="*/ 1716 w 1716"/>
                    <a:gd name="T7" fmla="*/ 271 h 541"/>
                    <a:gd name="T8" fmla="*/ 1213 w 1716"/>
                    <a:gd name="T9" fmla="*/ 541 h 541"/>
                    <a:gd name="T10" fmla="*/ 0 w 1716"/>
                    <a:gd name="T11" fmla="*/ 46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16" h="541">
                      <a:moveTo>
                        <a:pt x="0" y="464"/>
                      </a:moveTo>
                      <a:lnTo>
                        <a:pt x="0" y="20"/>
                      </a:lnTo>
                      <a:lnTo>
                        <a:pt x="1223" y="0"/>
                      </a:lnTo>
                      <a:lnTo>
                        <a:pt x="1716" y="271"/>
                      </a:lnTo>
                      <a:lnTo>
                        <a:pt x="1213" y="541"/>
                      </a:lnTo>
                      <a:lnTo>
                        <a:pt x="0" y="464"/>
                      </a:lnTo>
                      <a:close/>
                    </a:path>
                  </a:pathLst>
                </a:custGeom>
                <a:gradFill>
                  <a:gsLst>
                    <a:gs pos="5100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6600000" scaled="0"/>
                </a:gradFill>
                <a:ln w="3175">
                  <a:solidFill>
                    <a:srgbClr val="383838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" name="Freeform 14"/>
                <p:cNvSpPr>
                  <a:spLocks/>
                </p:cNvSpPr>
                <p:nvPr/>
              </p:nvSpPr>
              <p:spPr bwMode="auto">
                <a:xfrm>
                  <a:off x="4775184" y="4155556"/>
                  <a:ext cx="2398713" cy="599408"/>
                </a:xfrm>
                <a:custGeom>
                  <a:avLst/>
                  <a:gdLst>
                    <a:gd name="T0" fmla="*/ 0 w 1511"/>
                    <a:gd name="T1" fmla="*/ 348 h 406"/>
                    <a:gd name="T2" fmla="*/ 0 w 1511"/>
                    <a:gd name="T3" fmla="*/ 19 h 406"/>
                    <a:gd name="T4" fmla="*/ 1120 w 1511"/>
                    <a:gd name="T5" fmla="*/ 0 h 406"/>
                    <a:gd name="T6" fmla="*/ 1511 w 1511"/>
                    <a:gd name="T7" fmla="*/ 203 h 406"/>
                    <a:gd name="T8" fmla="*/ 1120 w 1511"/>
                    <a:gd name="T9" fmla="*/ 406 h 406"/>
                    <a:gd name="T10" fmla="*/ 0 w 1511"/>
                    <a:gd name="T11" fmla="*/ 348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11" h="406">
                      <a:moveTo>
                        <a:pt x="0" y="348"/>
                      </a:moveTo>
                      <a:lnTo>
                        <a:pt x="0" y="19"/>
                      </a:lnTo>
                      <a:lnTo>
                        <a:pt x="1120" y="0"/>
                      </a:lnTo>
                      <a:lnTo>
                        <a:pt x="1511" y="203"/>
                      </a:lnTo>
                      <a:lnTo>
                        <a:pt x="1120" y="406"/>
                      </a:lnTo>
                      <a:lnTo>
                        <a:pt x="0" y="348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rgbClr val="BA8BDD"/>
                    </a:gs>
                    <a:gs pos="100000">
                      <a:srgbClr val="8A3CC4"/>
                    </a:gs>
                  </a:gsLst>
                  <a:lin ang="9000000" scaled="0"/>
                </a:gra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" name="Group 15"/>
              <p:cNvGrpSpPr/>
              <p:nvPr/>
            </p:nvGrpSpPr>
            <p:grpSpPr>
              <a:xfrm>
                <a:off x="4613910" y="2868212"/>
                <a:ext cx="3041142" cy="963755"/>
                <a:chOff x="4648200" y="3105898"/>
                <a:chExt cx="2333625" cy="692404"/>
              </a:xfrm>
            </p:grpSpPr>
            <p:sp>
              <p:nvSpPr>
                <p:cNvPr id="24" name="Freeform 15"/>
                <p:cNvSpPr>
                  <a:spLocks/>
                </p:cNvSpPr>
                <p:nvPr/>
              </p:nvSpPr>
              <p:spPr bwMode="auto">
                <a:xfrm>
                  <a:off x="4648200" y="3105898"/>
                  <a:ext cx="2333625" cy="692404"/>
                </a:xfrm>
                <a:custGeom>
                  <a:avLst/>
                  <a:gdLst>
                    <a:gd name="T0" fmla="*/ 0 w 1470"/>
                    <a:gd name="T1" fmla="*/ 464 h 464"/>
                    <a:gd name="T2" fmla="*/ 0 w 1470"/>
                    <a:gd name="T3" fmla="*/ 10 h 464"/>
                    <a:gd name="T4" fmla="*/ 1090 w 1470"/>
                    <a:gd name="T5" fmla="*/ 0 h 464"/>
                    <a:gd name="T6" fmla="*/ 1470 w 1470"/>
                    <a:gd name="T7" fmla="*/ 242 h 464"/>
                    <a:gd name="T8" fmla="*/ 1110 w 1470"/>
                    <a:gd name="T9" fmla="*/ 455 h 464"/>
                    <a:gd name="T10" fmla="*/ 0 w 1470"/>
                    <a:gd name="T11" fmla="*/ 464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70" h="464">
                      <a:moveTo>
                        <a:pt x="0" y="464"/>
                      </a:moveTo>
                      <a:lnTo>
                        <a:pt x="0" y="10"/>
                      </a:lnTo>
                      <a:lnTo>
                        <a:pt x="1090" y="0"/>
                      </a:lnTo>
                      <a:lnTo>
                        <a:pt x="1470" y="242"/>
                      </a:lnTo>
                      <a:lnTo>
                        <a:pt x="1110" y="455"/>
                      </a:lnTo>
                      <a:lnTo>
                        <a:pt x="0" y="464"/>
                      </a:lnTo>
                      <a:close/>
                    </a:path>
                  </a:pathLst>
                </a:custGeom>
                <a:gradFill>
                  <a:gsLst>
                    <a:gs pos="51000">
                      <a:sysClr val="window" lastClr="FFFFFF"/>
                    </a:gs>
                    <a:gs pos="91000">
                      <a:sysClr val="window" lastClr="FFFFFF">
                        <a:lumMod val="75000"/>
                      </a:sysClr>
                    </a:gs>
                  </a:gsLst>
                  <a:lin ang="6600000" scaled="0"/>
                </a:gradFill>
                <a:ln w="3175">
                  <a:solidFill>
                    <a:srgbClr val="383838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" name="Freeform 16"/>
                <p:cNvSpPr>
                  <a:spLocks/>
                </p:cNvSpPr>
                <p:nvPr/>
              </p:nvSpPr>
              <p:spPr bwMode="auto">
                <a:xfrm>
                  <a:off x="4746625" y="3229754"/>
                  <a:ext cx="2006600" cy="472440"/>
                </a:xfrm>
                <a:custGeom>
                  <a:avLst/>
                  <a:gdLst>
                    <a:gd name="T0" fmla="*/ 0 w 1264"/>
                    <a:gd name="T1" fmla="*/ 310 h 310"/>
                    <a:gd name="T2" fmla="*/ 0 w 1264"/>
                    <a:gd name="T3" fmla="*/ 0 h 310"/>
                    <a:gd name="T4" fmla="*/ 997 w 1264"/>
                    <a:gd name="T5" fmla="*/ 0 h 310"/>
                    <a:gd name="T6" fmla="*/ 1264 w 1264"/>
                    <a:gd name="T7" fmla="*/ 165 h 310"/>
                    <a:gd name="T8" fmla="*/ 1017 w 1264"/>
                    <a:gd name="T9" fmla="*/ 310 h 310"/>
                    <a:gd name="T10" fmla="*/ 0 w 1264"/>
                    <a:gd name="T11" fmla="*/ 310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4" h="310">
                      <a:moveTo>
                        <a:pt x="0" y="310"/>
                      </a:moveTo>
                      <a:lnTo>
                        <a:pt x="0" y="0"/>
                      </a:lnTo>
                      <a:lnTo>
                        <a:pt x="997" y="0"/>
                      </a:lnTo>
                      <a:lnTo>
                        <a:pt x="1264" y="165"/>
                      </a:lnTo>
                      <a:lnTo>
                        <a:pt x="1017" y="310"/>
                      </a:lnTo>
                      <a:lnTo>
                        <a:pt x="0" y="310"/>
                      </a:lnTo>
                      <a:close/>
                    </a:path>
                  </a:pathLst>
                </a:custGeom>
                <a:gradFill>
                  <a:gsLst>
                    <a:gs pos="54000">
                      <a:srgbClr val="33CCCC"/>
                    </a:gs>
                    <a:gs pos="100000">
                      <a:srgbClr val="336699"/>
                    </a:gs>
                  </a:gsLst>
                  <a:lin ang="9000000" scaled="0"/>
                </a:gra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2" name="Group 16"/>
              <p:cNvGrpSpPr/>
              <p:nvPr/>
            </p:nvGrpSpPr>
            <p:grpSpPr>
              <a:xfrm>
                <a:off x="1633856" y="4027635"/>
                <a:ext cx="2816606" cy="968746"/>
                <a:chOff x="1754188" y="4099867"/>
                <a:chExt cx="2708275" cy="762381"/>
              </a:xfrm>
            </p:grpSpPr>
            <p:sp>
              <p:nvSpPr>
                <p:cNvPr id="22" name="Freeform 19"/>
                <p:cNvSpPr>
                  <a:spLocks/>
                </p:cNvSpPr>
                <p:nvPr/>
              </p:nvSpPr>
              <p:spPr bwMode="auto">
                <a:xfrm>
                  <a:off x="1754188" y="4099867"/>
                  <a:ext cx="2708275" cy="762381"/>
                </a:xfrm>
                <a:custGeom>
                  <a:avLst/>
                  <a:gdLst>
                    <a:gd name="T0" fmla="*/ 1706 w 1706"/>
                    <a:gd name="T1" fmla="*/ 0 h 522"/>
                    <a:gd name="T2" fmla="*/ 1706 w 1706"/>
                    <a:gd name="T3" fmla="*/ 464 h 522"/>
                    <a:gd name="T4" fmla="*/ 514 w 1706"/>
                    <a:gd name="T5" fmla="*/ 522 h 522"/>
                    <a:gd name="T6" fmla="*/ 0 w 1706"/>
                    <a:gd name="T7" fmla="*/ 280 h 522"/>
                    <a:gd name="T8" fmla="*/ 503 w 1706"/>
                    <a:gd name="T9" fmla="*/ 0 h 522"/>
                    <a:gd name="T10" fmla="*/ 1706 w 1706"/>
                    <a:gd name="T11" fmla="*/ 0 h 5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06" h="522">
                      <a:moveTo>
                        <a:pt x="1706" y="0"/>
                      </a:moveTo>
                      <a:lnTo>
                        <a:pt x="1706" y="464"/>
                      </a:lnTo>
                      <a:lnTo>
                        <a:pt x="514" y="522"/>
                      </a:lnTo>
                      <a:lnTo>
                        <a:pt x="0" y="280"/>
                      </a:lnTo>
                      <a:lnTo>
                        <a:pt x="503" y="0"/>
                      </a:lnTo>
                      <a:lnTo>
                        <a:pt x="1706" y="0"/>
                      </a:lnTo>
                      <a:close/>
                    </a:path>
                  </a:pathLst>
                </a:custGeom>
                <a:gradFill>
                  <a:gsLst>
                    <a:gs pos="51000">
                      <a:sysClr val="window" lastClr="FFFFFF"/>
                    </a:gs>
                    <a:gs pos="91000">
                      <a:sysClr val="window" lastClr="FFFFFF">
                        <a:lumMod val="50000"/>
                      </a:sysClr>
                    </a:gs>
                  </a:gsLst>
                  <a:lin ang="6600000" scaled="0"/>
                </a:gradFill>
                <a:ln w="3175">
                  <a:solidFill>
                    <a:srgbClr val="383838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" name="Freeform 20"/>
                <p:cNvSpPr>
                  <a:spLocks/>
                </p:cNvSpPr>
                <p:nvPr/>
              </p:nvSpPr>
              <p:spPr bwMode="auto">
                <a:xfrm>
                  <a:off x="2079624" y="4198938"/>
                  <a:ext cx="2268537" cy="552450"/>
                </a:xfrm>
                <a:custGeom>
                  <a:avLst/>
                  <a:gdLst>
                    <a:gd name="T0" fmla="*/ 1418 w 1429"/>
                    <a:gd name="T1" fmla="*/ 0 h 348"/>
                    <a:gd name="T2" fmla="*/ 1429 w 1429"/>
                    <a:gd name="T3" fmla="*/ 300 h 348"/>
                    <a:gd name="T4" fmla="*/ 370 w 1429"/>
                    <a:gd name="T5" fmla="*/ 348 h 348"/>
                    <a:gd name="T6" fmla="*/ 0 w 1429"/>
                    <a:gd name="T7" fmla="*/ 193 h 348"/>
                    <a:gd name="T8" fmla="*/ 360 w 1429"/>
                    <a:gd name="T9" fmla="*/ 0 h 348"/>
                    <a:gd name="T10" fmla="*/ 1418 w 1429"/>
                    <a:gd name="T11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29" h="348">
                      <a:moveTo>
                        <a:pt x="1418" y="0"/>
                      </a:moveTo>
                      <a:lnTo>
                        <a:pt x="1429" y="300"/>
                      </a:lnTo>
                      <a:lnTo>
                        <a:pt x="370" y="348"/>
                      </a:lnTo>
                      <a:lnTo>
                        <a:pt x="0" y="193"/>
                      </a:lnTo>
                      <a:lnTo>
                        <a:pt x="360" y="0"/>
                      </a:lnTo>
                      <a:lnTo>
                        <a:pt x="1418" y="0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rgbClr val="383838">
                        <a:lumMod val="60000"/>
                        <a:lumOff val="40000"/>
                      </a:srgbClr>
                    </a:gs>
                    <a:gs pos="100000">
                      <a:srgbClr val="383838">
                        <a:lumMod val="50000"/>
                      </a:srgbClr>
                    </a:gs>
                  </a:gsLst>
                  <a:lin ang="9000000" scaled="0"/>
                </a:gra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3" name="Group 17"/>
              <p:cNvGrpSpPr/>
              <p:nvPr/>
            </p:nvGrpSpPr>
            <p:grpSpPr>
              <a:xfrm>
                <a:off x="4590796" y="1245108"/>
                <a:ext cx="2985008" cy="1611376"/>
                <a:chOff x="4673600" y="1576388"/>
                <a:chExt cx="2692400" cy="1344612"/>
              </a:xfrm>
            </p:grpSpPr>
            <p:sp>
              <p:nvSpPr>
                <p:cNvPr id="18" name="Freeform 9"/>
                <p:cNvSpPr>
                  <a:spLocks/>
                </p:cNvSpPr>
                <p:nvPr/>
              </p:nvSpPr>
              <p:spPr bwMode="auto">
                <a:xfrm>
                  <a:off x="4673600" y="1846263"/>
                  <a:ext cx="2692400" cy="1074737"/>
                </a:xfrm>
                <a:custGeom>
                  <a:avLst/>
                  <a:gdLst>
                    <a:gd name="T0" fmla="*/ 1685 w 1696"/>
                    <a:gd name="T1" fmla="*/ 0 h 677"/>
                    <a:gd name="T2" fmla="*/ 1696 w 1696"/>
                    <a:gd name="T3" fmla="*/ 48 h 677"/>
                    <a:gd name="T4" fmla="*/ 1110 w 1696"/>
                    <a:gd name="T5" fmla="*/ 483 h 677"/>
                    <a:gd name="T6" fmla="*/ 51 w 1696"/>
                    <a:gd name="T7" fmla="*/ 677 h 677"/>
                    <a:gd name="T8" fmla="*/ 0 w 1696"/>
                    <a:gd name="T9" fmla="*/ 657 h 677"/>
                    <a:gd name="T10" fmla="*/ 1069 w 1696"/>
                    <a:gd name="T11" fmla="*/ 425 h 677"/>
                    <a:gd name="T12" fmla="*/ 1685 w 1696"/>
                    <a:gd name="T13" fmla="*/ 0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96" h="677">
                      <a:moveTo>
                        <a:pt x="1685" y="0"/>
                      </a:moveTo>
                      <a:lnTo>
                        <a:pt x="1696" y="48"/>
                      </a:lnTo>
                      <a:lnTo>
                        <a:pt x="1110" y="483"/>
                      </a:lnTo>
                      <a:lnTo>
                        <a:pt x="51" y="677"/>
                      </a:lnTo>
                      <a:lnTo>
                        <a:pt x="0" y="657"/>
                      </a:lnTo>
                      <a:lnTo>
                        <a:pt x="1069" y="425"/>
                      </a:lnTo>
                      <a:lnTo>
                        <a:pt x="1685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83838">
                        <a:lumMod val="75000"/>
                      </a:srgbClr>
                    </a:gs>
                    <a:gs pos="91000">
                      <a:srgbClr val="383838">
                        <a:lumMod val="50000"/>
                      </a:srgbClr>
                    </a:gs>
                  </a:gsLst>
                  <a:lin ang="66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9" name="Group 19"/>
                <p:cNvGrpSpPr/>
                <p:nvPr/>
              </p:nvGrpSpPr>
              <p:grpSpPr>
                <a:xfrm>
                  <a:off x="4683125" y="1576388"/>
                  <a:ext cx="2674938" cy="1303337"/>
                  <a:chOff x="4683125" y="1576388"/>
                  <a:chExt cx="2674938" cy="1303337"/>
                </a:xfrm>
              </p:grpSpPr>
              <p:sp>
                <p:nvSpPr>
                  <p:cNvPr id="20" name="Freeform 7"/>
                  <p:cNvSpPr>
                    <a:spLocks/>
                  </p:cNvSpPr>
                  <p:nvPr/>
                </p:nvSpPr>
                <p:spPr bwMode="auto">
                  <a:xfrm>
                    <a:off x="4683125" y="1576388"/>
                    <a:ext cx="2674938" cy="1303337"/>
                  </a:xfrm>
                  <a:custGeom>
                    <a:avLst/>
                    <a:gdLst>
                      <a:gd name="T0" fmla="*/ 0 w 1685"/>
                      <a:gd name="T1" fmla="*/ 821 h 821"/>
                      <a:gd name="T2" fmla="*/ 0 w 1685"/>
                      <a:gd name="T3" fmla="*/ 357 h 821"/>
                      <a:gd name="T4" fmla="*/ 1069 w 1685"/>
                      <a:gd name="T5" fmla="*/ 0 h 821"/>
                      <a:gd name="T6" fmla="*/ 1685 w 1685"/>
                      <a:gd name="T7" fmla="*/ 164 h 821"/>
                      <a:gd name="T8" fmla="*/ 1089 w 1685"/>
                      <a:gd name="T9" fmla="*/ 628 h 821"/>
                      <a:gd name="T10" fmla="*/ 0 w 1685"/>
                      <a:gd name="T11" fmla="*/ 821 h 8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5" h="821">
                        <a:moveTo>
                          <a:pt x="0" y="821"/>
                        </a:moveTo>
                        <a:lnTo>
                          <a:pt x="0" y="357"/>
                        </a:lnTo>
                        <a:lnTo>
                          <a:pt x="1069" y="0"/>
                        </a:lnTo>
                        <a:lnTo>
                          <a:pt x="1685" y="164"/>
                        </a:lnTo>
                        <a:lnTo>
                          <a:pt x="1089" y="628"/>
                        </a:lnTo>
                        <a:lnTo>
                          <a:pt x="0" y="821"/>
                        </a:lnTo>
                        <a:close/>
                      </a:path>
                    </a:pathLst>
                  </a:custGeom>
                  <a:gradFill>
                    <a:gsLst>
                      <a:gs pos="68000">
                        <a:sysClr val="window" lastClr="FFFFFF"/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7800000" scaled="0"/>
                  </a:gradFill>
                  <a:ln w="3175">
                    <a:solidFill>
                      <a:srgbClr val="383838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83838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1" name="Freeform 8"/>
                  <p:cNvSpPr>
                    <a:spLocks/>
                  </p:cNvSpPr>
                  <p:nvPr/>
                </p:nvSpPr>
                <p:spPr bwMode="auto">
                  <a:xfrm>
                    <a:off x="4764088" y="1728788"/>
                    <a:ext cx="2251075" cy="1012825"/>
                  </a:xfrm>
                  <a:custGeom>
                    <a:avLst/>
                    <a:gdLst>
                      <a:gd name="T0" fmla="*/ 0 w 1418"/>
                      <a:gd name="T1" fmla="*/ 638 h 638"/>
                      <a:gd name="T2" fmla="*/ 0 w 1418"/>
                      <a:gd name="T3" fmla="*/ 329 h 638"/>
                      <a:gd name="T4" fmla="*/ 1018 w 1418"/>
                      <a:gd name="T5" fmla="*/ 0 h 638"/>
                      <a:gd name="T6" fmla="*/ 1418 w 1418"/>
                      <a:gd name="T7" fmla="*/ 107 h 638"/>
                      <a:gd name="T8" fmla="*/ 1028 w 1418"/>
                      <a:gd name="T9" fmla="*/ 416 h 638"/>
                      <a:gd name="T10" fmla="*/ 0 w 1418"/>
                      <a:gd name="T11" fmla="*/ 638 h 6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18" h="638">
                        <a:moveTo>
                          <a:pt x="0" y="638"/>
                        </a:moveTo>
                        <a:lnTo>
                          <a:pt x="0" y="329"/>
                        </a:lnTo>
                        <a:lnTo>
                          <a:pt x="1018" y="0"/>
                        </a:lnTo>
                        <a:lnTo>
                          <a:pt x="1418" y="107"/>
                        </a:lnTo>
                        <a:lnTo>
                          <a:pt x="1028" y="416"/>
                        </a:lnTo>
                        <a:lnTo>
                          <a:pt x="0" y="638"/>
                        </a:lnTo>
                        <a:close/>
                      </a:path>
                    </a:pathLst>
                  </a:custGeom>
                  <a:gradFill>
                    <a:gsLst>
                      <a:gs pos="91000">
                        <a:srgbClr val="00EA1C">
                          <a:lumMod val="75000"/>
                        </a:srgbClr>
                      </a:gs>
                      <a:gs pos="43000">
                        <a:srgbClr val="37E109"/>
                      </a:gs>
                    </a:gsLst>
                    <a:lin ang="8400000" scaled="0"/>
                  </a:gradFill>
                  <a:ln>
                    <a:noFill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83838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14" name="Group 42"/>
              <p:cNvGrpSpPr/>
              <p:nvPr/>
            </p:nvGrpSpPr>
            <p:grpSpPr>
              <a:xfrm>
                <a:off x="1524000" y="5089054"/>
                <a:ext cx="2976246" cy="1187921"/>
                <a:chOff x="1536708" y="5347600"/>
                <a:chExt cx="2652388" cy="1132575"/>
              </a:xfrm>
            </p:grpSpPr>
            <p:sp>
              <p:nvSpPr>
                <p:cNvPr id="15" name="Freeform 24"/>
                <p:cNvSpPr>
                  <a:spLocks/>
                </p:cNvSpPr>
                <p:nvPr/>
              </p:nvSpPr>
              <p:spPr bwMode="auto">
                <a:xfrm rot="21540000">
                  <a:off x="1536708" y="5347600"/>
                  <a:ext cx="2652202" cy="760412"/>
                </a:xfrm>
                <a:custGeom>
                  <a:avLst/>
                  <a:gdLst>
                    <a:gd name="T0" fmla="*/ 1716 w 1716"/>
                    <a:gd name="T1" fmla="*/ 39 h 512"/>
                    <a:gd name="T2" fmla="*/ 1644 w 1716"/>
                    <a:gd name="T3" fmla="*/ 0 h 512"/>
                    <a:gd name="T4" fmla="*/ 637 w 1716"/>
                    <a:gd name="T5" fmla="*/ 58 h 512"/>
                    <a:gd name="T6" fmla="*/ 0 w 1716"/>
                    <a:gd name="T7" fmla="*/ 464 h 512"/>
                    <a:gd name="T8" fmla="*/ 31 w 1716"/>
                    <a:gd name="T9" fmla="*/ 512 h 512"/>
                    <a:gd name="T10" fmla="*/ 688 w 1716"/>
                    <a:gd name="T11" fmla="*/ 155 h 512"/>
                    <a:gd name="T12" fmla="*/ 1716 w 1716"/>
                    <a:gd name="T13" fmla="*/ 39 h 5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6" h="512">
                      <a:moveTo>
                        <a:pt x="1716" y="39"/>
                      </a:moveTo>
                      <a:lnTo>
                        <a:pt x="1644" y="0"/>
                      </a:lnTo>
                      <a:lnTo>
                        <a:pt x="637" y="58"/>
                      </a:lnTo>
                      <a:lnTo>
                        <a:pt x="0" y="464"/>
                      </a:lnTo>
                      <a:lnTo>
                        <a:pt x="31" y="512"/>
                      </a:lnTo>
                      <a:lnTo>
                        <a:pt x="688" y="155"/>
                      </a:lnTo>
                      <a:lnTo>
                        <a:pt x="1716" y="39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rgbClr val="383838">
                        <a:lumMod val="75000"/>
                      </a:srgbClr>
                    </a:gs>
                    <a:gs pos="100000">
                      <a:srgbClr val="383838">
                        <a:lumMod val="50000"/>
                      </a:srgbClr>
                    </a:gs>
                  </a:gsLst>
                  <a:lin ang="90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25"/>
                <p:cNvSpPr>
                  <a:spLocks/>
                </p:cNvSpPr>
                <p:nvPr/>
              </p:nvSpPr>
              <p:spPr bwMode="auto">
                <a:xfrm>
                  <a:off x="1595438" y="5375275"/>
                  <a:ext cx="2593658" cy="1104900"/>
                </a:xfrm>
                <a:custGeom>
                  <a:avLst/>
                  <a:gdLst>
                    <a:gd name="T0" fmla="*/ 1685 w 1685"/>
                    <a:gd name="T1" fmla="*/ 0 h 696"/>
                    <a:gd name="T2" fmla="*/ 1685 w 1685"/>
                    <a:gd name="T3" fmla="*/ 444 h 696"/>
                    <a:gd name="T4" fmla="*/ 596 w 1685"/>
                    <a:gd name="T5" fmla="*/ 696 h 696"/>
                    <a:gd name="T6" fmla="*/ 0 w 1685"/>
                    <a:gd name="T7" fmla="*/ 473 h 696"/>
                    <a:gd name="T8" fmla="*/ 647 w 1685"/>
                    <a:gd name="T9" fmla="*/ 67 h 696"/>
                    <a:gd name="T10" fmla="*/ 1685 w 1685"/>
                    <a:gd name="T11" fmla="*/ 0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85" h="696">
                      <a:moveTo>
                        <a:pt x="1685" y="0"/>
                      </a:moveTo>
                      <a:lnTo>
                        <a:pt x="1685" y="444"/>
                      </a:lnTo>
                      <a:lnTo>
                        <a:pt x="596" y="696"/>
                      </a:lnTo>
                      <a:lnTo>
                        <a:pt x="0" y="473"/>
                      </a:lnTo>
                      <a:lnTo>
                        <a:pt x="647" y="67"/>
                      </a:lnTo>
                      <a:lnTo>
                        <a:pt x="1685" y="0"/>
                      </a:lnTo>
                      <a:close/>
                    </a:path>
                  </a:pathLst>
                </a:custGeom>
                <a:gradFill>
                  <a:gsLst>
                    <a:gs pos="45000">
                      <a:sysClr val="window" lastClr="FFFFFF"/>
                    </a:gs>
                    <a:gs pos="87000">
                      <a:srgbClr val="383838">
                        <a:lumMod val="40000"/>
                        <a:lumOff val="60000"/>
                      </a:srgbClr>
                    </a:gs>
                  </a:gsLst>
                  <a:lin ang="9000000" scaled="0"/>
                </a:gradFill>
                <a:ln w="3175">
                  <a:solidFill>
                    <a:srgbClr val="383838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" name="Freeform 26"/>
                <p:cNvSpPr>
                  <a:spLocks/>
                </p:cNvSpPr>
                <p:nvPr/>
              </p:nvSpPr>
              <p:spPr bwMode="auto">
                <a:xfrm>
                  <a:off x="1970088" y="5500687"/>
                  <a:ext cx="2136775" cy="814387"/>
                </a:xfrm>
                <a:custGeom>
                  <a:avLst/>
                  <a:gdLst>
                    <a:gd name="T0" fmla="*/ 1346 w 1346"/>
                    <a:gd name="T1" fmla="*/ 0 h 513"/>
                    <a:gd name="T2" fmla="*/ 1346 w 1346"/>
                    <a:gd name="T3" fmla="*/ 290 h 513"/>
                    <a:gd name="T4" fmla="*/ 370 w 1346"/>
                    <a:gd name="T5" fmla="*/ 513 h 513"/>
                    <a:gd name="T6" fmla="*/ 0 w 1346"/>
                    <a:gd name="T7" fmla="*/ 368 h 513"/>
                    <a:gd name="T8" fmla="*/ 411 w 1346"/>
                    <a:gd name="T9" fmla="*/ 87 h 513"/>
                    <a:gd name="T10" fmla="*/ 1346 w 1346"/>
                    <a:gd name="T11" fmla="*/ 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46" h="513">
                      <a:moveTo>
                        <a:pt x="1346" y="0"/>
                      </a:moveTo>
                      <a:lnTo>
                        <a:pt x="1346" y="290"/>
                      </a:lnTo>
                      <a:lnTo>
                        <a:pt x="370" y="513"/>
                      </a:lnTo>
                      <a:lnTo>
                        <a:pt x="0" y="368"/>
                      </a:lnTo>
                      <a:lnTo>
                        <a:pt x="411" y="87"/>
                      </a:lnTo>
                      <a:lnTo>
                        <a:pt x="1346" y="0"/>
                      </a:lnTo>
                      <a:close/>
                    </a:path>
                  </a:pathLst>
                </a:custGeom>
                <a:gradFill>
                  <a:gsLst>
                    <a:gs pos="75000">
                      <a:srgbClr val="CC00CC"/>
                    </a:gs>
                    <a:gs pos="11000">
                      <a:srgbClr val="800080"/>
                    </a:gs>
                  </a:gsLst>
                  <a:lin ang="12000000" scaled="0"/>
                </a:gradFill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83838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39" name="Прямоугольник 38"/>
            <p:cNvSpPr/>
            <p:nvPr/>
          </p:nvSpPr>
          <p:spPr>
            <a:xfrm rot="278822">
              <a:off x="2075196" y="1689406"/>
              <a:ext cx="23882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при объяснении нового материала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 rot="20816966">
              <a:off x="5037665" y="1640345"/>
              <a:ext cx="23882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при </a:t>
              </a:r>
              <a:r>
                <a:rPr lang="ru-RU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повторении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 rot="21317452">
              <a:off x="2511429" y="2930570"/>
              <a:ext cx="23882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при закреплении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5202712" y="2754391"/>
              <a:ext cx="23511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при контроле и систематизации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 rot="641340">
              <a:off x="5114339" y="5093186"/>
              <a:ext cx="23882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при обобщении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209440" y="3784287"/>
              <a:ext cx="23882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при выполнении домашних заданий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 rot="21350356">
              <a:off x="2239679" y="4848092"/>
              <a:ext cx="23882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при работе с текстом параграфа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851545" y="3841060"/>
              <a:ext cx="290834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при </a:t>
              </a:r>
              <a:r>
                <a:rPr lang="ru-RU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самостоятельной работе</a:t>
              </a: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77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633" y="19767"/>
            <a:ext cx="6858000" cy="107473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600" cap="all" dirty="0">
                <a:ln w="0">
                  <a:solidFill>
                    <a:srgbClr val="FFFFFF"/>
                  </a:solidFill>
                </a:ln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условия, которые должны соблюдаться при использовании </a:t>
            </a:r>
            <a:r>
              <a:rPr lang="ru-RU" sz="2600" cap="all" dirty="0" smtClean="0">
                <a:ln w="0">
                  <a:solidFill>
                    <a:srgbClr val="FFFFFF"/>
                  </a:solidFill>
                </a:ln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визуализации</a:t>
            </a:r>
            <a:endParaRPr lang="ru-RU" sz="2600" cap="all" dirty="0">
              <a:ln w="0">
                <a:solidFill>
                  <a:srgbClr val="FFFFFF"/>
                </a:solidFill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80420723"/>
              </p:ext>
            </p:extLst>
          </p:nvPr>
        </p:nvGraphicFramePr>
        <p:xfrm>
          <a:off x="467544" y="1412776"/>
          <a:ext cx="813690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057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39280"/>
            <a:ext cx="8229600" cy="76944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6600" cap="all" spc="-1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САЙТ ГИМНАЗИИ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11" y="908721"/>
            <a:ext cx="7616847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907705" y="6093298"/>
            <a:ext cx="6288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http://gymn27.minsk.edu.by</a:t>
            </a:r>
            <a:endParaRPr lang="ru-RU" sz="3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2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572916"/>
            <a:ext cx="9021758" cy="2288232"/>
          </a:xfrm>
        </p:spPr>
      </p:pic>
    </p:spTree>
    <p:extLst>
      <p:ext uri="{BB962C8B-B14F-4D97-AF65-F5344CB8AC3E}">
        <p14:creationId xmlns:p14="http://schemas.microsoft.com/office/powerpoint/2010/main" val="20231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641" t="1297" r="24008" b="6092"/>
          <a:stretch/>
        </p:blipFill>
        <p:spPr>
          <a:xfrm>
            <a:off x="683568" y="332656"/>
            <a:ext cx="7603468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915816" y="-54029"/>
            <a:ext cx="705678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be-BY" sz="7200" cap="all" spc="-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Блог</a:t>
            </a:r>
            <a:endParaRPr lang="ru-RU" sz="7200" cap="all" spc="-1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6295315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http://metodgymn27.blogspot.com/</a:t>
            </a:r>
          </a:p>
        </p:txBody>
      </p:sp>
    </p:spTree>
    <p:extLst>
      <p:ext uri="{BB962C8B-B14F-4D97-AF65-F5344CB8AC3E}">
        <p14:creationId xmlns:p14="http://schemas.microsoft.com/office/powerpoint/2010/main" val="89047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15816" y="-54029"/>
            <a:ext cx="705678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be-BY" sz="7200" cap="all" spc="-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Блог</a:t>
            </a:r>
            <a:endParaRPr lang="ru-RU" sz="7200" cap="all" spc="-1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39752" y="6396335"/>
            <a:ext cx="4867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51" dirty="0">
                <a:ln w="0"/>
                <a:solidFill>
                  <a:srgbClr val="C462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2"/>
              </a:rPr>
              <a:t>http://</a:t>
            </a:r>
            <a:r>
              <a:rPr lang="en-US" sz="2400" spc="51" dirty="0">
                <a:ln w="0"/>
                <a:solidFill>
                  <a:srgbClr val="C462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2"/>
              </a:rPr>
              <a:t>rcgymn27.blogspot.com</a:t>
            </a:r>
            <a:r>
              <a:rPr lang="en-US" sz="2400" spc="51" dirty="0">
                <a:ln w="0"/>
                <a:solidFill>
                  <a:srgbClr val="C462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2"/>
              </a:rPr>
              <a:t>/</a:t>
            </a:r>
            <a:endParaRPr lang="ru-RU" sz="2400" spc="51" dirty="0">
              <a:ln w="0"/>
              <a:solidFill>
                <a:srgbClr val="C462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1" name="Рисунок 10" descr="Ресурсные центры государственного учреждения образования &quot;Гимназия №27 г. Минска&quot;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0" y="466674"/>
            <a:ext cx="7776863" cy="592966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47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31840" y="-57113"/>
            <a:ext cx="705678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be-BY" sz="7200" cap="all" spc="-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Блог</a:t>
            </a:r>
            <a:endParaRPr lang="ru-RU" sz="7200" cap="all" spc="-1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629848" y="616211"/>
            <a:ext cx="7884304" cy="51779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123728" y="5794151"/>
            <a:ext cx="5062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>
                <a:solidFill>
                  <a:srgbClr val="66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http://fizika-gymn27.blogspot.com.by</a:t>
            </a:r>
            <a:endParaRPr lang="ru-RU" sz="2400" dirty="0">
              <a:solidFill>
                <a:srgbClr val="6699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43808" y="-18980"/>
            <a:ext cx="705678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be-BY" sz="7200" cap="all" spc="-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Блог</a:t>
            </a:r>
            <a:endParaRPr lang="ru-RU" sz="7200" cap="all" spc="-1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636780"/>
            <a:ext cx="80283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u="sng" spc="5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Разработчики:</a:t>
            </a:r>
            <a:r>
              <a:rPr lang="ru-RU" sz="2400" spc="5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spc="51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Иванашко О.А и Шиманская И.М.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502117"/>
            <a:ext cx="7920880" cy="526636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272243" y="6271918"/>
            <a:ext cx="528208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ru-RU" sz="2400" u="sng" dirty="0">
                <a:solidFill>
                  <a:srgbClr val="6699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http://gymn27-pitanie.blogspot.com.by</a:t>
            </a:r>
            <a:endParaRPr lang="ru-RU" sz="1400" dirty="0">
              <a:solidFill>
                <a:srgbClr val="6699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07676" y="5826178"/>
            <a:ext cx="80283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u="sng" spc="5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Разработчик:</a:t>
            </a:r>
            <a:r>
              <a:rPr lang="ru-RU" sz="2400" spc="5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spc="51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Куликович Д.В., учитель биологии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0"/>
            <a:ext cx="705678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be-BY" sz="8000" cap="all" spc="-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Блог</a:t>
            </a:r>
            <a:endParaRPr lang="ru-RU" sz="8000" cap="all" spc="-1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3" y="6395084"/>
            <a:ext cx="5684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http://biologyfromatoya.blogspot.com.by/</a:t>
            </a:r>
            <a:endParaRPr lang="ru-RU" sz="24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Рисунок 4" descr="ДИСТАНЦИОННОЕ ОБУЧЕНИЕ БИОЛОГИИ, ИЛИ УРОКИ БИОЛОГИИ НЕ В ШКОЛЕ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6" y="219411"/>
            <a:ext cx="7615381" cy="576383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30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A1-9C0C-4496-9609-6ADE0120851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Рисунок 7" descr="инновационный проект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3" y="-301000"/>
            <a:ext cx="8228448" cy="65128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241300" y="-22216"/>
            <a:ext cx="8661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4000" b="1" cap="all" spc="5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ru-RU" sz="7200" spc="0" dirty="0">
                <a:ln w="0"/>
                <a:solidFill>
                  <a:srgbClr val="CC6600"/>
                </a:solidFill>
                <a:effectLst>
                  <a:reflection blurRad="12700" stA="50000" endPos="50000" dist="5000" dir="5400000" sy="-100000" rotWithShape="0"/>
                </a:effectLst>
              </a:rPr>
              <a:t>БЛОГ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4475" y="6365558"/>
            <a:ext cx="4595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https://innovac27g.blogspot.com/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6767" y="5776196"/>
            <a:ext cx="7194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spc="5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Разработчики:</a:t>
            </a:r>
            <a:r>
              <a:rPr lang="ru-RU" spc="5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pc="51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Куценкова Л.А., заместитель директора по учебной работе, учителя-инноваторы</a:t>
            </a:r>
          </a:p>
        </p:txBody>
      </p:sp>
    </p:spTree>
    <p:extLst>
      <p:ext uri="{BB962C8B-B14F-4D97-AF65-F5344CB8AC3E}">
        <p14:creationId xmlns:p14="http://schemas.microsoft.com/office/powerpoint/2010/main" val="16847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26" y="684442"/>
            <a:ext cx="7598947" cy="56401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899592" y="0"/>
            <a:ext cx="892899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4000" b="1" cap="all" spc="5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ru-RU" sz="3900" spc="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Образовательный ресурс</a:t>
            </a:r>
            <a:endParaRPr lang="ru-RU" sz="3900" spc="0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4345" y="6277897"/>
            <a:ext cx="7382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https://klakla.netboard.me/12sdsbxo3/?tab=402698</a:t>
            </a:r>
          </a:p>
        </p:txBody>
      </p:sp>
    </p:spTree>
    <p:extLst>
      <p:ext uri="{BB962C8B-B14F-4D97-AF65-F5344CB8AC3E}">
        <p14:creationId xmlns:p14="http://schemas.microsoft.com/office/powerpoint/2010/main" val="21169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7016" y="0"/>
            <a:ext cx="741682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300" cap="all" dirty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Визуализация в обучении позволяет решить следующие педагогические </a:t>
            </a:r>
            <a:r>
              <a:rPr lang="ru-RU" sz="2300" cap="all" dirty="0" smtClean="0">
                <a:ln w="0">
                  <a:solidFill>
                    <a:srgbClr val="FFFF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задачи </a:t>
            </a:r>
            <a:endParaRPr lang="ru-RU" sz="2300" cap="all" dirty="0">
              <a:ln w="0">
                <a:solidFill>
                  <a:srgbClr val="FFFFFF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47880608"/>
              </p:ext>
            </p:extLst>
          </p:nvPr>
        </p:nvGraphicFramePr>
        <p:xfrm>
          <a:off x="251520" y="-243408"/>
          <a:ext cx="8712968" cy="774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94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372" y="116632"/>
            <a:ext cx="85192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99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ПЕДАГОГИЧЕСКИЙ СОВЕТ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9900"/>
              </a:solidFill>
              <a:effectLst>
                <a:glow rad="38100">
                  <a:schemeClr val="accent1"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107504" y="933724"/>
            <a:ext cx="8947596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66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Повышение качества образования</a:t>
            </a:r>
            <a:br>
              <a:rPr lang="ru-RU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66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66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через визуализацию учебной информации</a:t>
            </a:r>
            <a:endParaRPr lang="ru-RU" sz="3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36699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120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37"/>
          <p:cNvGrpSpPr>
            <a:grpSpLocks noChangeAspect="1"/>
          </p:cNvGrpSpPr>
          <p:nvPr/>
        </p:nvGrpSpPr>
        <p:grpSpPr>
          <a:xfrm rot="5400000">
            <a:off x="2916346" y="2384380"/>
            <a:ext cx="3006508" cy="6248399"/>
            <a:chOff x="252412" y="-3426688"/>
            <a:chExt cx="4471987" cy="9294088"/>
          </a:xfrm>
          <a:effectLst>
            <a:outerShdw blurRad="38100" dir="5400000" sy="23000" kx="1200000" algn="br" rotWithShape="0">
              <a:prstClr val="black">
                <a:alpha val="27000"/>
              </a:prstClr>
            </a:outerShdw>
          </a:effectLst>
        </p:grpSpPr>
        <p:sp>
          <p:nvSpPr>
            <p:cNvPr id="93" name="Rounded Rectangle 38"/>
            <p:cNvSpPr/>
            <p:nvPr/>
          </p:nvSpPr>
          <p:spPr>
            <a:xfrm>
              <a:off x="1347788" y="4229101"/>
              <a:ext cx="2286000" cy="1638299"/>
            </a:xfrm>
            <a:prstGeom prst="roundRect">
              <a:avLst>
                <a:gd name="adj" fmla="val 10417"/>
              </a:avLst>
            </a:prstGeom>
            <a:solidFill>
              <a:srgbClr val="0A7814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olded Corner 39"/>
            <p:cNvSpPr/>
            <p:nvPr/>
          </p:nvSpPr>
          <p:spPr>
            <a:xfrm rot="10800000">
              <a:off x="1495156" y="-3426688"/>
              <a:ext cx="1990724" cy="8274909"/>
            </a:xfrm>
            <a:prstGeom prst="foldedCorner">
              <a:avLst>
                <a:gd name="adj" fmla="val 25912"/>
              </a:avLst>
            </a:prstGeom>
            <a:gradFill>
              <a:gsLst>
                <a:gs pos="1000">
                  <a:schemeClr val="bg1">
                    <a:lumMod val="85000"/>
                  </a:schemeClr>
                </a:gs>
                <a:gs pos="40000">
                  <a:schemeClr val="bg1"/>
                </a:gs>
              </a:gsLst>
              <a:lin ang="5400000" scaled="0"/>
            </a:gradFill>
            <a:ln w="12700">
              <a:solidFill>
                <a:srgbClr val="5C5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Pie 40"/>
            <p:cNvSpPr/>
            <p:nvPr/>
          </p:nvSpPr>
          <p:spPr>
            <a:xfrm rot="16200000">
              <a:off x="620869" y="4013043"/>
              <a:ext cx="1425262" cy="2162175"/>
            </a:xfrm>
            <a:prstGeom prst="pie">
              <a:avLst>
                <a:gd name="adj1" fmla="val 0"/>
                <a:gd name="adj2" fmla="val 10791798"/>
              </a:avLst>
            </a:prstGeom>
            <a:gradFill>
              <a:gsLst>
                <a:gs pos="0">
                  <a:srgbClr val="0DA31B"/>
                </a:gs>
                <a:gs pos="33000">
                  <a:srgbClr val="2AD713"/>
                </a:gs>
              </a:gsLst>
              <a:lin ang="5400000" scaled="0"/>
            </a:gra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Pie 41"/>
            <p:cNvSpPr/>
            <p:nvPr/>
          </p:nvSpPr>
          <p:spPr>
            <a:xfrm rot="5400000">
              <a:off x="2930681" y="4022569"/>
              <a:ext cx="1425262" cy="2162175"/>
            </a:xfrm>
            <a:prstGeom prst="pie">
              <a:avLst>
                <a:gd name="adj1" fmla="val 0"/>
                <a:gd name="adj2" fmla="val 10791798"/>
              </a:avLst>
            </a:prstGeom>
            <a:gradFill>
              <a:gsLst>
                <a:gs pos="6000">
                  <a:srgbClr val="0DA31B"/>
                </a:gs>
                <a:gs pos="33000">
                  <a:srgbClr val="2AD713"/>
                </a:gs>
              </a:gsLst>
              <a:lin ang="6000000" scaled="0"/>
            </a:gradFill>
            <a:ln w="9525">
              <a:solidFill>
                <a:schemeClr val="bg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Round Same Side Corner Rectangle 42"/>
            <p:cNvSpPr/>
            <p:nvPr/>
          </p:nvSpPr>
          <p:spPr>
            <a:xfrm>
              <a:off x="1576387" y="4648201"/>
              <a:ext cx="1847851" cy="121919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0FB51F"/>
                </a:gs>
                <a:gs pos="59000">
                  <a:srgbClr val="2AD713"/>
                </a:gs>
              </a:gsLst>
              <a:lin ang="15000000" scaled="0"/>
              <a:tileRect/>
            </a:gradFill>
            <a:ln w="12700"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329762" y="516096"/>
            <a:ext cx="6974202" cy="5692985"/>
            <a:chOff x="1331597" y="395136"/>
            <a:chExt cx="6974202" cy="5692985"/>
          </a:xfrm>
        </p:grpSpPr>
        <p:grpSp>
          <p:nvGrpSpPr>
            <p:cNvPr id="80" name="Group 25"/>
            <p:cNvGrpSpPr>
              <a:grpSpLocks noChangeAspect="1"/>
            </p:cNvGrpSpPr>
            <p:nvPr/>
          </p:nvGrpSpPr>
          <p:grpSpPr>
            <a:xfrm rot="5400000">
              <a:off x="3258355" y="-1515012"/>
              <a:ext cx="3137296" cy="6957592"/>
              <a:chOff x="2362200" y="-4735946"/>
              <a:chExt cx="4471987" cy="9917546"/>
            </a:xfrm>
            <a:effectLst>
              <a:outerShdw blurRad="38100" dir="5400000" sy="23000" kx="1200000" algn="br" rotWithShape="0">
                <a:prstClr val="black">
                  <a:alpha val="27000"/>
                </a:prstClr>
              </a:outerShdw>
            </a:effectLst>
          </p:grpSpPr>
          <p:sp>
            <p:nvSpPr>
              <p:cNvPr id="81" name="Rounded Rectangle 26"/>
              <p:cNvSpPr/>
              <p:nvPr/>
            </p:nvSpPr>
            <p:spPr>
              <a:xfrm>
                <a:off x="3457576" y="3543301"/>
                <a:ext cx="2286000" cy="1638299"/>
              </a:xfrm>
              <a:prstGeom prst="roundRect">
                <a:avLst>
                  <a:gd name="adj" fmla="val 10417"/>
                </a:avLst>
              </a:prstGeom>
              <a:solidFill>
                <a:srgbClr val="0070C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olded Corner 27"/>
              <p:cNvSpPr/>
              <p:nvPr/>
            </p:nvSpPr>
            <p:spPr>
              <a:xfrm rot="10800000">
                <a:off x="3613573" y="-4735946"/>
                <a:ext cx="1990725" cy="8898369"/>
              </a:xfrm>
              <a:prstGeom prst="foldedCorner">
                <a:avLst>
                  <a:gd name="adj" fmla="val 33429"/>
                </a:avLst>
              </a:prstGeom>
              <a:gradFill>
                <a:gsLst>
                  <a:gs pos="1000">
                    <a:schemeClr val="bg1">
                      <a:lumMod val="85000"/>
                    </a:schemeClr>
                  </a:gs>
                  <a:gs pos="62000">
                    <a:schemeClr val="bg1"/>
                  </a:gs>
                </a:gsLst>
                <a:lin ang="5400000" scaled="0"/>
              </a:gradFill>
              <a:ln w="12700">
                <a:solidFill>
                  <a:srgbClr val="5C5C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Pie 28"/>
              <p:cNvSpPr/>
              <p:nvPr/>
            </p:nvSpPr>
            <p:spPr>
              <a:xfrm rot="16200000">
                <a:off x="2730657" y="3327243"/>
                <a:ext cx="1425262" cy="2162175"/>
              </a:xfrm>
              <a:prstGeom prst="pie">
                <a:avLst>
                  <a:gd name="adj1" fmla="val 0"/>
                  <a:gd name="adj2" fmla="val 10791798"/>
                </a:avLst>
              </a:prstGeom>
              <a:gradFill>
                <a:gsLst>
                  <a:gs pos="10000">
                    <a:srgbClr val="336699"/>
                  </a:gs>
                  <a:gs pos="34000">
                    <a:schemeClr val="accent6"/>
                  </a:gs>
                </a:gsLst>
                <a:lin ang="4200000" scaled="0"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Pie 29"/>
              <p:cNvSpPr/>
              <p:nvPr/>
            </p:nvSpPr>
            <p:spPr>
              <a:xfrm rot="5400000">
                <a:off x="5040469" y="3336769"/>
                <a:ext cx="1425262" cy="2162175"/>
              </a:xfrm>
              <a:prstGeom prst="pie">
                <a:avLst>
                  <a:gd name="adj1" fmla="val 0"/>
                  <a:gd name="adj2" fmla="val 10791798"/>
                </a:avLst>
              </a:prstGeom>
              <a:gradFill flip="none" rotWithShape="1">
                <a:gsLst>
                  <a:gs pos="14000">
                    <a:srgbClr val="336699"/>
                  </a:gs>
                  <a:gs pos="50000">
                    <a:schemeClr val="accent6"/>
                  </a:gs>
                </a:gsLst>
                <a:lin ang="8400000" scaled="0"/>
                <a:tileRect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ound Same Side Corner Rectangle 30"/>
              <p:cNvSpPr/>
              <p:nvPr/>
            </p:nvSpPr>
            <p:spPr>
              <a:xfrm>
                <a:off x="3686175" y="3962401"/>
                <a:ext cx="1847851" cy="12191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0">
                    <a:srgbClr val="336699"/>
                  </a:gs>
                  <a:gs pos="75000">
                    <a:schemeClr val="accent6"/>
                  </a:gs>
                </a:gsLst>
                <a:lin ang="13500000" scaled="1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50800" dist="38100" dir="10800000" algn="r" rotWithShape="0">
                  <a:prstClr val="black">
                    <a:alpha val="5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roup 31"/>
            <p:cNvGrpSpPr>
              <a:grpSpLocks noChangeAspect="1"/>
            </p:cNvGrpSpPr>
            <p:nvPr/>
          </p:nvGrpSpPr>
          <p:grpSpPr>
            <a:xfrm rot="5400000">
              <a:off x="3124945" y="475197"/>
              <a:ext cx="3006508" cy="6593203"/>
              <a:chOff x="0" y="-2567027"/>
              <a:chExt cx="3741867" cy="8205828"/>
            </a:xfrm>
            <a:effectLst>
              <a:outerShdw blurRad="38100" dir="5400000" sy="23000" kx="1200000" algn="br" rotWithShape="0">
                <a:prstClr val="black">
                  <a:alpha val="27000"/>
                </a:prstClr>
              </a:outerShdw>
            </a:effectLst>
          </p:grpSpPr>
          <p:sp>
            <p:nvSpPr>
              <p:cNvPr id="87" name="Rounded Rectangle 32"/>
              <p:cNvSpPr/>
              <p:nvPr/>
            </p:nvSpPr>
            <p:spPr>
              <a:xfrm>
                <a:off x="916539" y="4267978"/>
                <a:ext cx="1912776" cy="1370822"/>
              </a:xfrm>
              <a:prstGeom prst="roundRect">
                <a:avLst>
                  <a:gd name="adj" fmla="val 10417"/>
                </a:avLst>
              </a:prstGeom>
              <a:solidFill>
                <a:srgbClr val="FF99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olded Corner 33"/>
              <p:cNvSpPr/>
              <p:nvPr/>
            </p:nvSpPr>
            <p:spPr>
              <a:xfrm rot="10800000">
                <a:off x="1039847" y="-2567027"/>
                <a:ext cx="1665708" cy="7353045"/>
              </a:xfrm>
              <a:prstGeom prst="foldedCorner">
                <a:avLst>
                  <a:gd name="adj" fmla="val 29275"/>
                </a:avLst>
              </a:prstGeom>
              <a:gradFill>
                <a:gsLst>
                  <a:gs pos="1000">
                    <a:schemeClr val="bg1">
                      <a:lumMod val="85000"/>
                    </a:schemeClr>
                  </a:gs>
                  <a:gs pos="40000">
                    <a:schemeClr val="bg1"/>
                  </a:gs>
                </a:gsLst>
                <a:lin ang="5400000" scaled="0"/>
              </a:gradFill>
              <a:ln w="12700">
                <a:solidFill>
                  <a:srgbClr val="5C5C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Pie 34"/>
              <p:cNvSpPr/>
              <p:nvPr/>
            </p:nvSpPr>
            <p:spPr>
              <a:xfrm rot="16200000">
                <a:off x="308301" y="4087195"/>
                <a:ext cx="1192566" cy="1809167"/>
              </a:xfrm>
              <a:prstGeom prst="pie">
                <a:avLst>
                  <a:gd name="adj1" fmla="val 0"/>
                  <a:gd name="adj2" fmla="val 10791798"/>
                </a:avLst>
              </a:prstGeom>
              <a:gradFill flip="none" rotWithShape="1">
                <a:gsLst>
                  <a:gs pos="18000">
                    <a:schemeClr val="accent1"/>
                  </a:gs>
                  <a:gs pos="67000">
                    <a:srgbClr val="CC6600"/>
                  </a:gs>
                </a:gsLst>
                <a:lin ang="8100000" scaled="1"/>
                <a:tileRect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Pie 35"/>
              <p:cNvSpPr/>
              <p:nvPr/>
            </p:nvSpPr>
            <p:spPr>
              <a:xfrm rot="5400000">
                <a:off x="2241001" y="4095166"/>
                <a:ext cx="1192566" cy="1809167"/>
              </a:xfrm>
              <a:prstGeom prst="pie">
                <a:avLst>
                  <a:gd name="adj1" fmla="val 0"/>
                  <a:gd name="adj2" fmla="val 10791798"/>
                </a:avLst>
              </a:prstGeom>
              <a:gradFill flip="none" rotWithShape="1">
                <a:gsLst>
                  <a:gs pos="18000">
                    <a:schemeClr val="accent1"/>
                  </a:gs>
                  <a:gs pos="68000">
                    <a:srgbClr val="CC6600"/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Round Same Side Corner Rectangle 36"/>
              <p:cNvSpPr/>
              <p:nvPr/>
            </p:nvSpPr>
            <p:spPr>
              <a:xfrm>
                <a:off x="1107818" y="4618655"/>
                <a:ext cx="1546160" cy="1020146"/>
              </a:xfrm>
              <a:prstGeom prst="round2SameRect">
                <a:avLst>
                  <a:gd name="adj1" fmla="val 33088"/>
                  <a:gd name="adj2" fmla="val 0"/>
                </a:avLst>
              </a:prstGeom>
              <a:gradFill flip="none" rotWithShape="1">
                <a:gsLst>
                  <a:gs pos="40000">
                    <a:srgbClr val="FF9900"/>
                  </a:gs>
                  <a:gs pos="100000">
                    <a:srgbClr val="CC6600"/>
                  </a:gs>
                </a:gsLst>
                <a:lin ang="4200000" scaled="0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50800" dist="38100" dir="10800000" algn="r" rotWithShape="0">
                  <a:prstClr val="black">
                    <a:alpha val="5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8" name="Rectangle 43"/>
            <p:cNvSpPr/>
            <p:nvPr/>
          </p:nvSpPr>
          <p:spPr>
            <a:xfrm>
              <a:off x="2417111" y="1495083"/>
              <a:ext cx="56061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Э.Г. Азимов, А.Н. Щукин, А.А. </a:t>
              </a:r>
              <a:r>
                <a:rPr lang="ru-RU" sz="14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Акиншина</a:t>
              </a:r>
              <a:r>
                <a:rPr lang="ru-RU" sz="1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и др. в наиболее обобщённом виде подразумевают под визуализацией способ информационной трансляции того или иного материала, который заключается в подкреплении транслируемого материала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9" name="AutoShape 64"/>
            <p:cNvSpPr>
              <a:spLocks noChangeArrowheads="1"/>
            </p:cNvSpPr>
            <p:nvPr/>
          </p:nvSpPr>
          <p:spPr bwMode="gray">
            <a:xfrm>
              <a:off x="1434752" y="1728156"/>
              <a:ext cx="631274" cy="45720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+mn-cs"/>
                </a:rPr>
                <a:t>1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0" name="AutoShape 64"/>
            <p:cNvSpPr>
              <a:spLocks noChangeArrowheads="1"/>
            </p:cNvSpPr>
            <p:nvPr/>
          </p:nvSpPr>
          <p:spPr bwMode="gray">
            <a:xfrm>
              <a:off x="1408000" y="3559829"/>
              <a:ext cx="631274" cy="45720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+mn-cs"/>
                </a:rPr>
                <a:t>2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1" name="AutoShape 64"/>
            <p:cNvSpPr>
              <a:spLocks noChangeArrowheads="1"/>
            </p:cNvSpPr>
            <p:nvPr/>
          </p:nvSpPr>
          <p:spPr bwMode="gray">
            <a:xfrm>
              <a:off x="1351567" y="5186098"/>
              <a:ext cx="631274" cy="45720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+mn-cs"/>
                </a:rPr>
                <a:t>3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3" name="Rectangle 50"/>
            <p:cNvSpPr/>
            <p:nvPr/>
          </p:nvSpPr>
          <p:spPr>
            <a:xfrm>
              <a:off x="2281681" y="3207589"/>
              <a:ext cx="537400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3175" algn="just"/>
              <a:r>
                <a:rPr lang="ru-RU" sz="1400" dirty="0">
                  <a:solidFill>
                    <a:srgbClr val="CC66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Как отмечает М.Е. Лихачёва, под визуализацией подразумевается трансформация информации о каком-либо физическом явлении, процессе, механизме, взаимосвязи и т.д. в форме, позволяющей воспринять информацию через зрительный канал информационного восприятия.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5" name="Rectangle 52"/>
            <p:cNvSpPr/>
            <p:nvPr/>
          </p:nvSpPr>
          <p:spPr>
            <a:xfrm>
              <a:off x="2218179" y="4703126"/>
              <a:ext cx="509170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3175" algn="just"/>
              <a:r>
                <a:rPr lang="ru-RU" sz="1400" dirty="0">
                  <a:solidFill>
                    <a:srgbClr val="008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Исследователь визуализации учебного материала </a:t>
              </a:r>
              <a:r>
                <a:rPr lang="ru-RU" sz="1400" dirty="0" err="1">
                  <a:solidFill>
                    <a:srgbClr val="008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Н.К.Калыбек</a:t>
              </a:r>
              <a:r>
                <a:rPr lang="ru-RU" sz="1400" dirty="0">
                  <a:solidFill>
                    <a:srgbClr val="008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отмечает, что под данной дефиницией подразумевается процесс формирования у учащегося ментального образа, который создается в его представлении (понимании) о том или ином вопросе, той или иной области знаний.</a:t>
              </a:r>
            </a:p>
          </p:txBody>
        </p:sp>
      </p:grpSp>
      <p:sp>
        <p:nvSpPr>
          <p:cNvPr id="108" name="Заголовок 1"/>
          <p:cNvSpPr txBox="1">
            <a:spLocks/>
          </p:cNvSpPr>
          <p:nvPr/>
        </p:nvSpPr>
        <p:spPr>
          <a:xfrm>
            <a:off x="1406165" y="-24721"/>
            <a:ext cx="6858000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200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  <a:cs typeface="+mj-cs"/>
              </a:defRPr>
            </a:lvl1pPr>
            <a:lvl2pPr eaLnBrk="1" hangingPunct="1">
              <a:defRPr sz="3600">
                <a:solidFill>
                  <a:schemeClr val="tx2"/>
                </a:solidFill>
              </a:defRPr>
            </a:lvl2pPr>
            <a:lvl3pPr eaLnBrk="1" hangingPunct="1">
              <a:defRPr sz="3600">
                <a:solidFill>
                  <a:schemeClr val="tx2"/>
                </a:solidFill>
              </a:defRPr>
            </a:lvl3pPr>
            <a:lvl4pPr eaLnBrk="1" hangingPunct="1">
              <a:defRPr sz="3600">
                <a:solidFill>
                  <a:schemeClr val="tx2"/>
                </a:solidFill>
              </a:defRPr>
            </a:lvl4pPr>
            <a:lvl5pPr eaLnBrk="1" hangingPunct="1">
              <a:defRPr sz="3600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</a:defRPr>
            </a:lvl9pPr>
          </a:lstStyle>
          <a:p>
            <a:r>
              <a:rPr lang="ru-RU" sz="4800" dirty="0">
                <a:solidFill>
                  <a:srgbClr val="0070C0"/>
                </a:solidFill>
              </a:rPr>
              <a:t>ВИЗАУЛИЗАЦИЯ</a:t>
            </a:r>
          </a:p>
        </p:txBody>
      </p:sp>
    </p:spTree>
    <p:extLst>
      <p:ext uri="{BB962C8B-B14F-4D97-AF65-F5344CB8AC3E}">
        <p14:creationId xmlns:p14="http://schemas.microsoft.com/office/powerpoint/2010/main" val="19698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2364"/>
            <a:ext cx="7560840" cy="107473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Многочисленные исследования подтверждают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8999479"/>
              </p:ext>
            </p:extLst>
          </p:nvPr>
        </p:nvGraphicFramePr>
        <p:xfrm>
          <a:off x="827584" y="1628800"/>
          <a:ext cx="799288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62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4080" y="0"/>
            <a:ext cx="7499920" cy="107473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3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66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ИСПОЛЬЗОВАНИЕ ВИЗУАЛИЗАЦИИ</a:t>
            </a:r>
            <a:endParaRPr lang="ru-RU" sz="3200" dirty="0">
              <a:ln w="6600">
                <a:solidFill>
                  <a:schemeClr val="accent2"/>
                </a:solidFill>
                <a:prstDash val="solid"/>
              </a:ln>
              <a:solidFill>
                <a:srgbClr val="336699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05" name="Группа 104"/>
          <p:cNvGrpSpPr/>
          <p:nvPr/>
        </p:nvGrpSpPr>
        <p:grpSpPr>
          <a:xfrm>
            <a:off x="289123" y="1556792"/>
            <a:ext cx="8315325" cy="4824535"/>
            <a:chOff x="289123" y="1933029"/>
            <a:chExt cx="8315325" cy="4232275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2498924" y="1933029"/>
              <a:ext cx="1905001" cy="1793875"/>
              <a:chOff x="720" y="1552"/>
              <a:chExt cx="2400" cy="2259"/>
            </a:xfrm>
          </p:grpSpPr>
          <p:sp>
            <p:nvSpPr>
              <p:cNvPr id="100" name="Freeform 5"/>
              <p:cNvSpPr>
                <a:spLocks/>
              </p:cNvSpPr>
              <p:nvPr/>
            </p:nvSpPr>
            <p:spPr bwMode="auto">
              <a:xfrm>
                <a:off x="826" y="1648"/>
                <a:ext cx="2294" cy="2163"/>
              </a:xfrm>
              <a:custGeom>
                <a:avLst/>
                <a:gdLst>
                  <a:gd name="T0" fmla="*/ 1965 w 1302"/>
                  <a:gd name="T1" fmla="*/ 18 h 1231"/>
                  <a:gd name="T2" fmla="*/ 2109 w 1302"/>
                  <a:gd name="T3" fmla="*/ 0 h 1231"/>
                  <a:gd name="T4" fmla="*/ 2146 w 1302"/>
                  <a:gd name="T5" fmla="*/ 1202 h 1231"/>
                  <a:gd name="T6" fmla="*/ 2294 w 1302"/>
                  <a:gd name="T7" fmla="*/ 2158 h 1231"/>
                  <a:gd name="T8" fmla="*/ 1145 w 1302"/>
                  <a:gd name="T9" fmla="*/ 2116 h 1231"/>
                  <a:gd name="T10" fmla="*/ 11 w 1302"/>
                  <a:gd name="T11" fmla="*/ 2163 h 1231"/>
                  <a:gd name="T12" fmla="*/ 2 w 1302"/>
                  <a:gd name="T13" fmla="*/ 1552 h 1231"/>
                  <a:gd name="T14" fmla="*/ 134 w 1302"/>
                  <a:gd name="T15" fmla="*/ 550 h 1231"/>
                  <a:gd name="T16" fmla="*/ 1432 w 1302"/>
                  <a:gd name="T17" fmla="*/ 272 h 1231"/>
                  <a:gd name="T18" fmla="*/ 1965 w 1302"/>
                  <a:gd name="T19" fmla="*/ 18 h 12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02"/>
                  <a:gd name="T31" fmla="*/ 0 h 1231"/>
                  <a:gd name="T32" fmla="*/ 1302 w 1302"/>
                  <a:gd name="T33" fmla="*/ 1231 h 12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02" h="1231">
                    <a:moveTo>
                      <a:pt x="1115" y="10"/>
                    </a:moveTo>
                    <a:cubicBezTo>
                      <a:pt x="1197" y="0"/>
                      <a:pt x="1197" y="0"/>
                      <a:pt x="1197" y="0"/>
                    </a:cubicBezTo>
                    <a:cubicBezTo>
                      <a:pt x="1197" y="0"/>
                      <a:pt x="1186" y="352"/>
                      <a:pt x="1218" y="684"/>
                    </a:cubicBezTo>
                    <a:cubicBezTo>
                      <a:pt x="1241" y="915"/>
                      <a:pt x="1302" y="1228"/>
                      <a:pt x="1302" y="1228"/>
                    </a:cubicBezTo>
                    <a:cubicBezTo>
                      <a:pt x="1302" y="1228"/>
                      <a:pt x="977" y="1199"/>
                      <a:pt x="650" y="1204"/>
                    </a:cubicBezTo>
                    <a:cubicBezTo>
                      <a:pt x="324" y="1208"/>
                      <a:pt x="6" y="1231"/>
                      <a:pt x="6" y="1231"/>
                    </a:cubicBezTo>
                    <a:cubicBezTo>
                      <a:pt x="6" y="1231"/>
                      <a:pt x="0" y="1152"/>
                      <a:pt x="1" y="883"/>
                    </a:cubicBezTo>
                    <a:cubicBezTo>
                      <a:pt x="1" y="613"/>
                      <a:pt x="76" y="313"/>
                      <a:pt x="76" y="313"/>
                    </a:cubicBezTo>
                    <a:cubicBezTo>
                      <a:pt x="813" y="155"/>
                      <a:pt x="813" y="155"/>
                      <a:pt x="813" y="155"/>
                    </a:cubicBezTo>
                    <a:lnTo>
                      <a:pt x="1115" y="1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ru-RU" altLang="ru-RU" sz="2000">
                  <a:latin typeface="+mn-lt"/>
                </a:endParaRPr>
              </a:p>
            </p:txBody>
          </p:sp>
          <p:sp>
            <p:nvSpPr>
              <p:cNvPr id="101" name="Freeform 6"/>
              <p:cNvSpPr>
                <a:spLocks/>
              </p:cNvSpPr>
              <p:nvPr/>
            </p:nvSpPr>
            <p:spPr bwMode="auto">
              <a:xfrm>
                <a:off x="720" y="1632"/>
                <a:ext cx="2272" cy="2113"/>
              </a:xfrm>
              <a:custGeom>
                <a:avLst/>
                <a:gdLst/>
                <a:ahLst/>
                <a:cxnLst>
                  <a:cxn ang="0">
                    <a:pos x="1289" y="1174"/>
                  </a:cxn>
                  <a:cxn ang="0">
                    <a:pos x="14" y="1203"/>
                  </a:cxn>
                  <a:cxn ang="0">
                    <a:pos x="23" y="5"/>
                  </a:cxn>
                  <a:cxn ang="0">
                    <a:pos x="1248" y="0"/>
                  </a:cxn>
                  <a:cxn ang="0">
                    <a:pos x="1289" y="1174"/>
                  </a:cxn>
                </a:cxnLst>
                <a:rect l="0" t="0" r="r" b="b"/>
                <a:pathLst>
                  <a:path w="1289" h="1203">
                    <a:moveTo>
                      <a:pt x="1289" y="1174"/>
                    </a:moveTo>
                    <a:cubicBezTo>
                      <a:pt x="864" y="1184"/>
                      <a:pt x="439" y="1194"/>
                      <a:pt x="14" y="1203"/>
                    </a:cubicBezTo>
                    <a:cubicBezTo>
                      <a:pt x="0" y="804"/>
                      <a:pt x="3" y="404"/>
                      <a:pt x="23" y="5"/>
                    </a:cubicBezTo>
                    <a:cubicBezTo>
                      <a:pt x="432" y="3"/>
                      <a:pt x="840" y="2"/>
                      <a:pt x="1248" y="0"/>
                    </a:cubicBezTo>
                    <a:cubicBezTo>
                      <a:pt x="1245" y="392"/>
                      <a:pt x="1259" y="783"/>
                      <a:pt x="1289" y="1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92157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grpSp>
            <p:nvGrpSpPr>
              <p:cNvPr id="102" name="Group 7"/>
              <p:cNvGrpSpPr>
                <a:grpSpLocks/>
              </p:cNvGrpSpPr>
              <p:nvPr/>
            </p:nvGrpSpPr>
            <p:grpSpPr bwMode="auto">
              <a:xfrm>
                <a:off x="1105" y="1552"/>
                <a:ext cx="524" cy="578"/>
                <a:chOff x="2302" y="1120"/>
                <a:chExt cx="192" cy="212"/>
              </a:xfrm>
            </p:grpSpPr>
            <p:sp>
              <p:nvSpPr>
                <p:cNvPr id="103" name="Freeform 8"/>
                <p:cNvSpPr>
                  <a:spLocks/>
                </p:cNvSpPr>
                <p:nvPr/>
              </p:nvSpPr>
              <p:spPr bwMode="auto">
                <a:xfrm>
                  <a:off x="2302" y="1178"/>
                  <a:ext cx="132" cy="154"/>
                </a:xfrm>
                <a:custGeom>
                  <a:avLst/>
                  <a:gdLst/>
                  <a:ahLst/>
                  <a:cxnLst>
                    <a:cxn ang="0">
                      <a:pos x="24" y="233"/>
                    </a:cxn>
                    <a:cxn ang="0">
                      <a:pos x="16" y="238"/>
                    </a:cxn>
                    <a:cxn ang="0">
                      <a:pos x="3" y="229"/>
                    </a:cxn>
                    <a:cxn ang="0">
                      <a:pos x="5" y="217"/>
                    </a:cxn>
                    <a:cxn ang="0">
                      <a:pos x="181" y="0"/>
                    </a:cxn>
                    <a:cxn ang="0">
                      <a:pos x="204" y="23"/>
                    </a:cxn>
                    <a:cxn ang="0">
                      <a:pos x="24" y="233"/>
                    </a:cxn>
                  </a:cxnLst>
                  <a:rect l="0" t="0" r="r" b="b"/>
                  <a:pathLst>
                    <a:path w="204" h="238">
                      <a:moveTo>
                        <a:pt x="24" y="233"/>
                      </a:moveTo>
                      <a:cubicBezTo>
                        <a:pt x="24" y="233"/>
                        <a:pt x="21" y="237"/>
                        <a:pt x="16" y="238"/>
                      </a:cubicBezTo>
                      <a:cubicBezTo>
                        <a:pt x="12" y="238"/>
                        <a:pt x="5" y="235"/>
                        <a:pt x="3" y="229"/>
                      </a:cubicBezTo>
                      <a:cubicBezTo>
                        <a:pt x="0" y="223"/>
                        <a:pt x="5" y="217"/>
                        <a:pt x="5" y="217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cubicBezTo>
                        <a:pt x="204" y="23"/>
                        <a:pt x="204" y="23"/>
                        <a:pt x="204" y="23"/>
                      </a:cubicBezTo>
                      <a:lnTo>
                        <a:pt x="24" y="2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>
                        <a:gamma/>
                        <a:tint val="60392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2000">
                    <a:latin typeface="+mn-lt"/>
                  </a:endParaRPr>
                </a:p>
              </p:txBody>
            </p:sp>
            <p:sp>
              <p:nvSpPr>
                <p:cNvPr id="104" name="Oval 9"/>
                <p:cNvSpPr>
                  <a:spLocks noChangeArrowheads="1"/>
                </p:cNvSpPr>
                <p:nvPr/>
              </p:nvSpPr>
              <p:spPr bwMode="auto">
                <a:xfrm>
                  <a:off x="2352" y="1120"/>
                  <a:ext cx="142" cy="14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2000">
                    <a:latin typeface="+mn-lt"/>
                  </a:endParaRPr>
                </a:p>
              </p:txBody>
            </p:sp>
          </p:grp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89124" y="1933029"/>
              <a:ext cx="1905001" cy="1793875"/>
              <a:chOff x="720" y="1552"/>
              <a:chExt cx="2400" cy="2259"/>
            </a:xfrm>
          </p:grpSpPr>
          <p:sp>
            <p:nvSpPr>
              <p:cNvPr id="95" name="Freeform 11"/>
              <p:cNvSpPr>
                <a:spLocks/>
              </p:cNvSpPr>
              <p:nvPr/>
            </p:nvSpPr>
            <p:spPr bwMode="auto">
              <a:xfrm>
                <a:off x="826" y="1648"/>
                <a:ext cx="2294" cy="2163"/>
              </a:xfrm>
              <a:custGeom>
                <a:avLst/>
                <a:gdLst>
                  <a:gd name="T0" fmla="*/ 1965 w 1302"/>
                  <a:gd name="T1" fmla="*/ 18 h 1231"/>
                  <a:gd name="T2" fmla="*/ 2109 w 1302"/>
                  <a:gd name="T3" fmla="*/ 0 h 1231"/>
                  <a:gd name="T4" fmla="*/ 2146 w 1302"/>
                  <a:gd name="T5" fmla="*/ 1202 h 1231"/>
                  <a:gd name="T6" fmla="*/ 2294 w 1302"/>
                  <a:gd name="T7" fmla="*/ 2158 h 1231"/>
                  <a:gd name="T8" fmla="*/ 1145 w 1302"/>
                  <a:gd name="T9" fmla="*/ 2116 h 1231"/>
                  <a:gd name="T10" fmla="*/ 11 w 1302"/>
                  <a:gd name="T11" fmla="*/ 2163 h 1231"/>
                  <a:gd name="T12" fmla="*/ 2 w 1302"/>
                  <a:gd name="T13" fmla="*/ 1552 h 1231"/>
                  <a:gd name="T14" fmla="*/ 134 w 1302"/>
                  <a:gd name="T15" fmla="*/ 550 h 1231"/>
                  <a:gd name="T16" fmla="*/ 1432 w 1302"/>
                  <a:gd name="T17" fmla="*/ 272 h 1231"/>
                  <a:gd name="T18" fmla="*/ 1965 w 1302"/>
                  <a:gd name="T19" fmla="*/ 18 h 12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02"/>
                  <a:gd name="T31" fmla="*/ 0 h 1231"/>
                  <a:gd name="T32" fmla="*/ 1302 w 1302"/>
                  <a:gd name="T33" fmla="*/ 1231 h 12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02" h="1231">
                    <a:moveTo>
                      <a:pt x="1115" y="10"/>
                    </a:moveTo>
                    <a:cubicBezTo>
                      <a:pt x="1197" y="0"/>
                      <a:pt x="1197" y="0"/>
                      <a:pt x="1197" y="0"/>
                    </a:cubicBezTo>
                    <a:cubicBezTo>
                      <a:pt x="1197" y="0"/>
                      <a:pt x="1186" y="352"/>
                      <a:pt x="1218" y="684"/>
                    </a:cubicBezTo>
                    <a:cubicBezTo>
                      <a:pt x="1241" y="915"/>
                      <a:pt x="1302" y="1228"/>
                      <a:pt x="1302" y="1228"/>
                    </a:cubicBezTo>
                    <a:cubicBezTo>
                      <a:pt x="1302" y="1228"/>
                      <a:pt x="977" y="1199"/>
                      <a:pt x="650" y="1204"/>
                    </a:cubicBezTo>
                    <a:cubicBezTo>
                      <a:pt x="324" y="1208"/>
                      <a:pt x="6" y="1231"/>
                      <a:pt x="6" y="1231"/>
                    </a:cubicBezTo>
                    <a:cubicBezTo>
                      <a:pt x="6" y="1231"/>
                      <a:pt x="0" y="1152"/>
                      <a:pt x="1" y="883"/>
                    </a:cubicBezTo>
                    <a:cubicBezTo>
                      <a:pt x="1" y="613"/>
                      <a:pt x="76" y="313"/>
                      <a:pt x="76" y="313"/>
                    </a:cubicBezTo>
                    <a:cubicBezTo>
                      <a:pt x="813" y="155"/>
                      <a:pt x="813" y="155"/>
                      <a:pt x="813" y="155"/>
                    </a:cubicBezTo>
                    <a:lnTo>
                      <a:pt x="1115" y="1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ru-RU" altLang="ru-RU" sz="2000">
                  <a:latin typeface="+mn-lt"/>
                </a:endParaRPr>
              </a:p>
            </p:txBody>
          </p:sp>
          <p:sp>
            <p:nvSpPr>
              <p:cNvPr id="96" name="Freeform 12"/>
              <p:cNvSpPr>
                <a:spLocks/>
              </p:cNvSpPr>
              <p:nvPr/>
            </p:nvSpPr>
            <p:spPr bwMode="auto">
              <a:xfrm>
                <a:off x="720" y="1632"/>
                <a:ext cx="2272" cy="2113"/>
              </a:xfrm>
              <a:custGeom>
                <a:avLst/>
                <a:gdLst/>
                <a:ahLst/>
                <a:cxnLst>
                  <a:cxn ang="0">
                    <a:pos x="1289" y="1174"/>
                  </a:cxn>
                  <a:cxn ang="0">
                    <a:pos x="14" y="1203"/>
                  </a:cxn>
                  <a:cxn ang="0">
                    <a:pos x="23" y="5"/>
                  </a:cxn>
                  <a:cxn ang="0">
                    <a:pos x="1248" y="0"/>
                  </a:cxn>
                  <a:cxn ang="0">
                    <a:pos x="1289" y="1174"/>
                  </a:cxn>
                </a:cxnLst>
                <a:rect l="0" t="0" r="r" b="b"/>
                <a:pathLst>
                  <a:path w="1289" h="1203">
                    <a:moveTo>
                      <a:pt x="1289" y="1174"/>
                    </a:moveTo>
                    <a:cubicBezTo>
                      <a:pt x="864" y="1184"/>
                      <a:pt x="439" y="1194"/>
                      <a:pt x="14" y="1203"/>
                    </a:cubicBezTo>
                    <a:cubicBezTo>
                      <a:pt x="0" y="804"/>
                      <a:pt x="3" y="404"/>
                      <a:pt x="23" y="5"/>
                    </a:cubicBezTo>
                    <a:cubicBezTo>
                      <a:pt x="432" y="3"/>
                      <a:pt x="840" y="2"/>
                      <a:pt x="1248" y="0"/>
                    </a:cubicBezTo>
                    <a:cubicBezTo>
                      <a:pt x="1245" y="392"/>
                      <a:pt x="1259" y="783"/>
                      <a:pt x="1289" y="1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92157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grpSp>
            <p:nvGrpSpPr>
              <p:cNvPr id="97" name="Group 13"/>
              <p:cNvGrpSpPr>
                <a:grpSpLocks/>
              </p:cNvGrpSpPr>
              <p:nvPr/>
            </p:nvGrpSpPr>
            <p:grpSpPr bwMode="auto">
              <a:xfrm>
                <a:off x="1105" y="1552"/>
                <a:ext cx="524" cy="578"/>
                <a:chOff x="2302" y="1120"/>
                <a:chExt cx="192" cy="212"/>
              </a:xfrm>
            </p:grpSpPr>
            <p:sp>
              <p:nvSpPr>
                <p:cNvPr id="98" name="Freeform 14"/>
                <p:cNvSpPr>
                  <a:spLocks/>
                </p:cNvSpPr>
                <p:nvPr/>
              </p:nvSpPr>
              <p:spPr bwMode="auto">
                <a:xfrm>
                  <a:off x="2302" y="1178"/>
                  <a:ext cx="132" cy="154"/>
                </a:xfrm>
                <a:custGeom>
                  <a:avLst/>
                  <a:gdLst/>
                  <a:ahLst/>
                  <a:cxnLst>
                    <a:cxn ang="0">
                      <a:pos x="24" y="233"/>
                    </a:cxn>
                    <a:cxn ang="0">
                      <a:pos x="16" y="238"/>
                    </a:cxn>
                    <a:cxn ang="0">
                      <a:pos x="3" y="229"/>
                    </a:cxn>
                    <a:cxn ang="0">
                      <a:pos x="5" y="217"/>
                    </a:cxn>
                    <a:cxn ang="0">
                      <a:pos x="181" y="0"/>
                    </a:cxn>
                    <a:cxn ang="0">
                      <a:pos x="204" y="23"/>
                    </a:cxn>
                    <a:cxn ang="0">
                      <a:pos x="24" y="233"/>
                    </a:cxn>
                  </a:cxnLst>
                  <a:rect l="0" t="0" r="r" b="b"/>
                  <a:pathLst>
                    <a:path w="204" h="238">
                      <a:moveTo>
                        <a:pt x="24" y="233"/>
                      </a:moveTo>
                      <a:cubicBezTo>
                        <a:pt x="24" y="233"/>
                        <a:pt x="21" y="237"/>
                        <a:pt x="16" y="238"/>
                      </a:cubicBezTo>
                      <a:cubicBezTo>
                        <a:pt x="12" y="238"/>
                        <a:pt x="5" y="235"/>
                        <a:pt x="3" y="229"/>
                      </a:cubicBezTo>
                      <a:cubicBezTo>
                        <a:pt x="0" y="223"/>
                        <a:pt x="5" y="217"/>
                        <a:pt x="5" y="217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cubicBezTo>
                        <a:pt x="204" y="23"/>
                        <a:pt x="204" y="23"/>
                        <a:pt x="204" y="23"/>
                      </a:cubicBezTo>
                      <a:lnTo>
                        <a:pt x="24" y="2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>
                        <a:gamma/>
                        <a:tint val="60392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2000">
                    <a:latin typeface="+mn-lt"/>
                  </a:endParaRPr>
                </a:p>
              </p:txBody>
            </p:sp>
            <p:sp>
              <p:nvSpPr>
                <p:cNvPr id="99" name="Oval 15"/>
                <p:cNvSpPr>
                  <a:spLocks noChangeArrowheads="1"/>
                </p:cNvSpPr>
                <p:nvPr/>
              </p:nvSpPr>
              <p:spPr bwMode="auto">
                <a:xfrm>
                  <a:off x="2352" y="1120"/>
                  <a:ext cx="142" cy="14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2000">
                    <a:latin typeface="+mn-lt"/>
                  </a:endParaRPr>
                </a:p>
              </p:txBody>
            </p:sp>
          </p:grp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4632524" y="1933029"/>
              <a:ext cx="1905001" cy="1793875"/>
              <a:chOff x="720" y="1552"/>
              <a:chExt cx="2400" cy="2259"/>
            </a:xfrm>
          </p:grpSpPr>
          <p:sp>
            <p:nvSpPr>
              <p:cNvPr id="90" name="Freeform 17"/>
              <p:cNvSpPr>
                <a:spLocks/>
              </p:cNvSpPr>
              <p:nvPr/>
            </p:nvSpPr>
            <p:spPr bwMode="auto">
              <a:xfrm>
                <a:off x="826" y="1648"/>
                <a:ext cx="2294" cy="2163"/>
              </a:xfrm>
              <a:custGeom>
                <a:avLst/>
                <a:gdLst>
                  <a:gd name="T0" fmla="*/ 1965 w 1302"/>
                  <a:gd name="T1" fmla="*/ 18 h 1231"/>
                  <a:gd name="T2" fmla="*/ 2109 w 1302"/>
                  <a:gd name="T3" fmla="*/ 0 h 1231"/>
                  <a:gd name="T4" fmla="*/ 2146 w 1302"/>
                  <a:gd name="T5" fmla="*/ 1202 h 1231"/>
                  <a:gd name="T6" fmla="*/ 2294 w 1302"/>
                  <a:gd name="T7" fmla="*/ 2158 h 1231"/>
                  <a:gd name="T8" fmla="*/ 1145 w 1302"/>
                  <a:gd name="T9" fmla="*/ 2116 h 1231"/>
                  <a:gd name="T10" fmla="*/ 11 w 1302"/>
                  <a:gd name="T11" fmla="*/ 2163 h 1231"/>
                  <a:gd name="T12" fmla="*/ 2 w 1302"/>
                  <a:gd name="T13" fmla="*/ 1552 h 1231"/>
                  <a:gd name="T14" fmla="*/ 134 w 1302"/>
                  <a:gd name="T15" fmla="*/ 550 h 1231"/>
                  <a:gd name="T16" fmla="*/ 1432 w 1302"/>
                  <a:gd name="T17" fmla="*/ 272 h 1231"/>
                  <a:gd name="T18" fmla="*/ 1965 w 1302"/>
                  <a:gd name="T19" fmla="*/ 18 h 12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02"/>
                  <a:gd name="T31" fmla="*/ 0 h 1231"/>
                  <a:gd name="T32" fmla="*/ 1302 w 1302"/>
                  <a:gd name="T33" fmla="*/ 1231 h 12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02" h="1231">
                    <a:moveTo>
                      <a:pt x="1115" y="10"/>
                    </a:moveTo>
                    <a:cubicBezTo>
                      <a:pt x="1197" y="0"/>
                      <a:pt x="1197" y="0"/>
                      <a:pt x="1197" y="0"/>
                    </a:cubicBezTo>
                    <a:cubicBezTo>
                      <a:pt x="1197" y="0"/>
                      <a:pt x="1186" y="352"/>
                      <a:pt x="1218" y="684"/>
                    </a:cubicBezTo>
                    <a:cubicBezTo>
                      <a:pt x="1241" y="915"/>
                      <a:pt x="1302" y="1228"/>
                      <a:pt x="1302" y="1228"/>
                    </a:cubicBezTo>
                    <a:cubicBezTo>
                      <a:pt x="1302" y="1228"/>
                      <a:pt x="977" y="1199"/>
                      <a:pt x="650" y="1204"/>
                    </a:cubicBezTo>
                    <a:cubicBezTo>
                      <a:pt x="324" y="1208"/>
                      <a:pt x="6" y="1231"/>
                      <a:pt x="6" y="1231"/>
                    </a:cubicBezTo>
                    <a:cubicBezTo>
                      <a:pt x="6" y="1231"/>
                      <a:pt x="0" y="1152"/>
                      <a:pt x="1" y="883"/>
                    </a:cubicBezTo>
                    <a:cubicBezTo>
                      <a:pt x="1" y="613"/>
                      <a:pt x="76" y="313"/>
                      <a:pt x="76" y="313"/>
                    </a:cubicBezTo>
                    <a:cubicBezTo>
                      <a:pt x="813" y="155"/>
                      <a:pt x="813" y="155"/>
                      <a:pt x="813" y="155"/>
                    </a:cubicBezTo>
                    <a:lnTo>
                      <a:pt x="1115" y="1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ru-RU" altLang="ru-RU" sz="2000">
                  <a:latin typeface="+mn-lt"/>
                </a:endParaRPr>
              </a:p>
            </p:txBody>
          </p:sp>
          <p:sp>
            <p:nvSpPr>
              <p:cNvPr id="91" name="Freeform 18"/>
              <p:cNvSpPr>
                <a:spLocks/>
              </p:cNvSpPr>
              <p:nvPr/>
            </p:nvSpPr>
            <p:spPr bwMode="auto">
              <a:xfrm>
                <a:off x="720" y="1632"/>
                <a:ext cx="2272" cy="2113"/>
              </a:xfrm>
              <a:custGeom>
                <a:avLst/>
                <a:gdLst/>
                <a:ahLst/>
                <a:cxnLst>
                  <a:cxn ang="0">
                    <a:pos x="1289" y="1174"/>
                  </a:cxn>
                  <a:cxn ang="0">
                    <a:pos x="14" y="1203"/>
                  </a:cxn>
                  <a:cxn ang="0">
                    <a:pos x="23" y="5"/>
                  </a:cxn>
                  <a:cxn ang="0">
                    <a:pos x="1248" y="0"/>
                  </a:cxn>
                  <a:cxn ang="0">
                    <a:pos x="1289" y="1174"/>
                  </a:cxn>
                </a:cxnLst>
                <a:rect l="0" t="0" r="r" b="b"/>
                <a:pathLst>
                  <a:path w="1289" h="1203">
                    <a:moveTo>
                      <a:pt x="1289" y="1174"/>
                    </a:moveTo>
                    <a:cubicBezTo>
                      <a:pt x="864" y="1184"/>
                      <a:pt x="439" y="1194"/>
                      <a:pt x="14" y="1203"/>
                    </a:cubicBezTo>
                    <a:cubicBezTo>
                      <a:pt x="0" y="804"/>
                      <a:pt x="3" y="404"/>
                      <a:pt x="23" y="5"/>
                    </a:cubicBezTo>
                    <a:cubicBezTo>
                      <a:pt x="432" y="3"/>
                      <a:pt x="840" y="2"/>
                      <a:pt x="1248" y="0"/>
                    </a:cubicBezTo>
                    <a:cubicBezTo>
                      <a:pt x="1245" y="392"/>
                      <a:pt x="1259" y="783"/>
                      <a:pt x="1289" y="1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92157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grpSp>
            <p:nvGrpSpPr>
              <p:cNvPr id="92" name="Group 19"/>
              <p:cNvGrpSpPr>
                <a:grpSpLocks/>
              </p:cNvGrpSpPr>
              <p:nvPr/>
            </p:nvGrpSpPr>
            <p:grpSpPr bwMode="auto">
              <a:xfrm>
                <a:off x="1105" y="1552"/>
                <a:ext cx="524" cy="578"/>
                <a:chOff x="2302" y="1120"/>
                <a:chExt cx="192" cy="212"/>
              </a:xfrm>
            </p:grpSpPr>
            <p:sp>
              <p:nvSpPr>
                <p:cNvPr id="93" name="Freeform 20"/>
                <p:cNvSpPr>
                  <a:spLocks/>
                </p:cNvSpPr>
                <p:nvPr/>
              </p:nvSpPr>
              <p:spPr bwMode="auto">
                <a:xfrm>
                  <a:off x="2302" y="1178"/>
                  <a:ext cx="132" cy="154"/>
                </a:xfrm>
                <a:custGeom>
                  <a:avLst/>
                  <a:gdLst/>
                  <a:ahLst/>
                  <a:cxnLst>
                    <a:cxn ang="0">
                      <a:pos x="24" y="233"/>
                    </a:cxn>
                    <a:cxn ang="0">
                      <a:pos x="16" y="238"/>
                    </a:cxn>
                    <a:cxn ang="0">
                      <a:pos x="3" y="229"/>
                    </a:cxn>
                    <a:cxn ang="0">
                      <a:pos x="5" y="217"/>
                    </a:cxn>
                    <a:cxn ang="0">
                      <a:pos x="181" y="0"/>
                    </a:cxn>
                    <a:cxn ang="0">
                      <a:pos x="204" y="23"/>
                    </a:cxn>
                    <a:cxn ang="0">
                      <a:pos x="24" y="233"/>
                    </a:cxn>
                  </a:cxnLst>
                  <a:rect l="0" t="0" r="r" b="b"/>
                  <a:pathLst>
                    <a:path w="204" h="238">
                      <a:moveTo>
                        <a:pt x="24" y="233"/>
                      </a:moveTo>
                      <a:cubicBezTo>
                        <a:pt x="24" y="233"/>
                        <a:pt x="21" y="237"/>
                        <a:pt x="16" y="238"/>
                      </a:cubicBezTo>
                      <a:cubicBezTo>
                        <a:pt x="12" y="238"/>
                        <a:pt x="5" y="235"/>
                        <a:pt x="3" y="229"/>
                      </a:cubicBezTo>
                      <a:cubicBezTo>
                        <a:pt x="0" y="223"/>
                        <a:pt x="5" y="217"/>
                        <a:pt x="5" y="217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cubicBezTo>
                        <a:pt x="204" y="23"/>
                        <a:pt x="204" y="23"/>
                        <a:pt x="204" y="23"/>
                      </a:cubicBezTo>
                      <a:lnTo>
                        <a:pt x="24" y="2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>
                        <a:gamma/>
                        <a:tint val="60392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2000">
                    <a:latin typeface="+mn-lt"/>
                  </a:endParaRPr>
                </a:p>
              </p:txBody>
            </p:sp>
            <p:sp>
              <p:nvSpPr>
                <p:cNvPr id="94" name="Oval 21"/>
                <p:cNvSpPr>
                  <a:spLocks noChangeArrowheads="1"/>
                </p:cNvSpPr>
                <p:nvPr/>
              </p:nvSpPr>
              <p:spPr bwMode="auto">
                <a:xfrm>
                  <a:off x="2352" y="1120"/>
                  <a:ext cx="142" cy="14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2000">
                    <a:latin typeface="+mn-lt"/>
                  </a:endParaRPr>
                </a:p>
              </p:txBody>
            </p:sp>
          </p:grp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6689924" y="1933029"/>
              <a:ext cx="1905001" cy="1793875"/>
              <a:chOff x="720" y="1552"/>
              <a:chExt cx="2400" cy="2259"/>
            </a:xfrm>
          </p:grpSpPr>
          <p:sp>
            <p:nvSpPr>
              <p:cNvPr id="85" name="Freeform 23"/>
              <p:cNvSpPr>
                <a:spLocks/>
              </p:cNvSpPr>
              <p:nvPr/>
            </p:nvSpPr>
            <p:spPr bwMode="auto">
              <a:xfrm>
                <a:off x="826" y="1648"/>
                <a:ext cx="2294" cy="2163"/>
              </a:xfrm>
              <a:custGeom>
                <a:avLst/>
                <a:gdLst>
                  <a:gd name="T0" fmla="*/ 1965 w 1302"/>
                  <a:gd name="T1" fmla="*/ 18 h 1231"/>
                  <a:gd name="T2" fmla="*/ 2109 w 1302"/>
                  <a:gd name="T3" fmla="*/ 0 h 1231"/>
                  <a:gd name="T4" fmla="*/ 2146 w 1302"/>
                  <a:gd name="T5" fmla="*/ 1202 h 1231"/>
                  <a:gd name="T6" fmla="*/ 2294 w 1302"/>
                  <a:gd name="T7" fmla="*/ 2158 h 1231"/>
                  <a:gd name="T8" fmla="*/ 1145 w 1302"/>
                  <a:gd name="T9" fmla="*/ 2116 h 1231"/>
                  <a:gd name="T10" fmla="*/ 11 w 1302"/>
                  <a:gd name="T11" fmla="*/ 2163 h 1231"/>
                  <a:gd name="T12" fmla="*/ 2 w 1302"/>
                  <a:gd name="T13" fmla="*/ 1552 h 1231"/>
                  <a:gd name="T14" fmla="*/ 134 w 1302"/>
                  <a:gd name="T15" fmla="*/ 550 h 1231"/>
                  <a:gd name="T16" fmla="*/ 1432 w 1302"/>
                  <a:gd name="T17" fmla="*/ 272 h 1231"/>
                  <a:gd name="T18" fmla="*/ 1965 w 1302"/>
                  <a:gd name="T19" fmla="*/ 18 h 12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02"/>
                  <a:gd name="T31" fmla="*/ 0 h 1231"/>
                  <a:gd name="T32" fmla="*/ 1302 w 1302"/>
                  <a:gd name="T33" fmla="*/ 1231 h 12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02" h="1231">
                    <a:moveTo>
                      <a:pt x="1115" y="10"/>
                    </a:moveTo>
                    <a:cubicBezTo>
                      <a:pt x="1197" y="0"/>
                      <a:pt x="1197" y="0"/>
                      <a:pt x="1197" y="0"/>
                    </a:cubicBezTo>
                    <a:cubicBezTo>
                      <a:pt x="1197" y="0"/>
                      <a:pt x="1186" y="352"/>
                      <a:pt x="1218" y="684"/>
                    </a:cubicBezTo>
                    <a:cubicBezTo>
                      <a:pt x="1241" y="915"/>
                      <a:pt x="1302" y="1228"/>
                      <a:pt x="1302" y="1228"/>
                    </a:cubicBezTo>
                    <a:cubicBezTo>
                      <a:pt x="1302" y="1228"/>
                      <a:pt x="977" y="1199"/>
                      <a:pt x="650" y="1204"/>
                    </a:cubicBezTo>
                    <a:cubicBezTo>
                      <a:pt x="324" y="1208"/>
                      <a:pt x="6" y="1231"/>
                      <a:pt x="6" y="1231"/>
                    </a:cubicBezTo>
                    <a:cubicBezTo>
                      <a:pt x="6" y="1231"/>
                      <a:pt x="0" y="1152"/>
                      <a:pt x="1" y="883"/>
                    </a:cubicBezTo>
                    <a:cubicBezTo>
                      <a:pt x="1" y="613"/>
                      <a:pt x="76" y="313"/>
                      <a:pt x="76" y="313"/>
                    </a:cubicBezTo>
                    <a:cubicBezTo>
                      <a:pt x="813" y="155"/>
                      <a:pt x="813" y="155"/>
                      <a:pt x="813" y="155"/>
                    </a:cubicBezTo>
                    <a:lnTo>
                      <a:pt x="1115" y="1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ru-RU" altLang="ru-RU" sz="2000">
                  <a:latin typeface="+mn-lt"/>
                </a:endParaRPr>
              </a:p>
            </p:txBody>
          </p:sp>
          <p:sp>
            <p:nvSpPr>
              <p:cNvPr id="86" name="Freeform 24"/>
              <p:cNvSpPr>
                <a:spLocks/>
              </p:cNvSpPr>
              <p:nvPr/>
            </p:nvSpPr>
            <p:spPr bwMode="auto">
              <a:xfrm>
                <a:off x="720" y="1632"/>
                <a:ext cx="2272" cy="2113"/>
              </a:xfrm>
              <a:custGeom>
                <a:avLst/>
                <a:gdLst/>
                <a:ahLst/>
                <a:cxnLst>
                  <a:cxn ang="0">
                    <a:pos x="1289" y="1174"/>
                  </a:cxn>
                  <a:cxn ang="0">
                    <a:pos x="14" y="1203"/>
                  </a:cxn>
                  <a:cxn ang="0">
                    <a:pos x="23" y="5"/>
                  </a:cxn>
                  <a:cxn ang="0">
                    <a:pos x="1248" y="0"/>
                  </a:cxn>
                  <a:cxn ang="0">
                    <a:pos x="1289" y="1174"/>
                  </a:cxn>
                </a:cxnLst>
                <a:rect l="0" t="0" r="r" b="b"/>
                <a:pathLst>
                  <a:path w="1289" h="1203">
                    <a:moveTo>
                      <a:pt x="1289" y="1174"/>
                    </a:moveTo>
                    <a:cubicBezTo>
                      <a:pt x="864" y="1184"/>
                      <a:pt x="439" y="1194"/>
                      <a:pt x="14" y="1203"/>
                    </a:cubicBezTo>
                    <a:cubicBezTo>
                      <a:pt x="0" y="804"/>
                      <a:pt x="3" y="404"/>
                      <a:pt x="23" y="5"/>
                    </a:cubicBezTo>
                    <a:cubicBezTo>
                      <a:pt x="432" y="3"/>
                      <a:pt x="840" y="2"/>
                      <a:pt x="1248" y="0"/>
                    </a:cubicBezTo>
                    <a:cubicBezTo>
                      <a:pt x="1245" y="392"/>
                      <a:pt x="1259" y="783"/>
                      <a:pt x="1289" y="1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92157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grpSp>
            <p:nvGrpSpPr>
              <p:cNvPr id="87" name="Group 25"/>
              <p:cNvGrpSpPr>
                <a:grpSpLocks/>
              </p:cNvGrpSpPr>
              <p:nvPr/>
            </p:nvGrpSpPr>
            <p:grpSpPr bwMode="auto">
              <a:xfrm>
                <a:off x="1105" y="1552"/>
                <a:ext cx="524" cy="578"/>
                <a:chOff x="2302" y="1120"/>
                <a:chExt cx="192" cy="212"/>
              </a:xfrm>
            </p:grpSpPr>
            <p:sp>
              <p:nvSpPr>
                <p:cNvPr id="88" name="Freeform 26"/>
                <p:cNvSpPr>
                  <a:spLocks/>
                </p:cNvSpPr>
                <p:nvPr/>
              </p:nvSpPr>
              <p:spPr bwMode="auto">
                <a:xfrm>
                  <a:off x="2302" y="1178"/>
                  <a:ext cx="132" cy="154"/>
                </a:xfrm>
                <a:custGeom>
                  <a:avLst/>
                  <a:gdLst/>
                  <a:ahLst/>
                  <a:cxnLst>
                    <a:cxn ang="0">
                      <a:pos x="24" y="233"/>
                    </a:cxn>
                    <a:cxn ang="0">
                      <a:pos x="16" y="238"/>
                    </a:cxn>
                    <a:cxn ang="0">
                      <a:pos x="3" y="229"/>
                    </a:cxn>
                    <a:cxn ang="0">
                      <a:pos x="5" y="217"/>
                    </a:cxn>
                    <a:cxn ang="0">
                      <a:pos x="181" y="0"/>
                    </a:cxn>
                    <a:cxn ang="0">
                      <a:pos x="204" y="23"/>
                    </a:cxn>
                    <a:cxn ang="0">
                      <a:pos x="24" y="233"/>
                    </a:cxn>
                  </a:cxnLst>
                  <a:rect l="0" t="0" r="r" b="b"/>
                  <a:pathLst>
                    <a:path w="204" h="238">
                      <a:moveTo>
                        <a:pt x="24" y="233"/>
                      </a:moveTo>
                      <a:cubicBezTo>
                        <a:pt x="24" y="233"/>
                        <a:pt x="21" y="237"/>
                        <a:pt x="16" y="238"/>
                      </a:cubicBezTo>
                      <a:cubicBezTo>
                        <a:pt x="12" y="238"/>
                        <a:pt x="5" y="235"/>
                        <a:pt x="3" y="229"/>
                      </a:cubicBezTo>
                      <a:cubicBezTo>
                        <a:pt x="0" y="223"/>
                        <a:pt x="5" y="217"/>
                        <a:pt x="5" y="217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cubicBezTo>
                        <a:pt x="204" y="23"/>
                        <a:pt x="204" y="23"/>
                        <a:pt x="204" y="23"/>
                      </a:cubicBezTo>
                      <a:lnTo>
                        <a:pt x="24" y="2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2">
                        <a:gamma/>
                        <a:tint val="60392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2000">
                    <a:latin typeface="+mn-lt"/>
                  </a:endParaRPr>
                </a:p>
              </p:txBody>
            </p:sp>
            <p:sp>
              <p:nvSpPr>
                <p:cNvPr id="89" name="Oval 27"/>
                <p:cNvSpPr>
                  <a:spLocks noChangeArrowheads="1"/>
                </p:cNvSpPr>
                <p:nvPr/>
              </p:nvSpPr>
              <p:spPr bwMode="auto">
                <a:xfrm>
                  <a:off x="2352" y="1120"/>
                  <a:ext cx="142" cy="14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 baseline="-2500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 sz="2000">
                    <a:latin typeface="+mn-lt"/>
                  </a:endParaRPr>
                </a:p>
              </p:txBody>
            </p:sp>
          </p:grpSp>
        </p:grpSp>
        <p:sp>
          <p:nvSpPr>
            <p:cNvPr id="71" name="Freeform 29"/>
            <p:cNvSpPr>
              <a:spLocks/>
            </p:cNvSpPr>
            <p:nvPr/>
          </p:nvSpPr>
          <p:spPr bwMode="auto">
            <a:xfrm>
              <a:off x="4716332" y="4388435"/>
              <a:ext cx="1829127" cy="1724482"/>
            </a:xfrm>
            <a:custGeom>
              <a:avLst/>
              <a:gdLst>
                <a:gd name="T0" fmla="*/ 1065 w 1302"/>
                <a:gd name="T1" fmla="*/ 10 h 1231"/>
                <a:gd name="T2" fmla="*/ 1144 w 1302"/>
                <a:gd name="T3" fmla="*/ 0 h 1231"/>
                <a:gd name="T4" fmla="*/ 1164 w 1302"/>
                <a:gd name="T5" fmla="*/ 651 h 1231"/>
                <a:gd name="T6" fmla="*/ 1244 w 1302"/>
                <a:gd name="T7" fmla="*/ 1169 h 1231"/>
                <a:gd name="T8" fmla="*/ 621 w 1302"/>
                <a:gd name="T9" fmla="*/ 1146 h 1231"/>
                <a:gd name="T10" fmla="*/ 6 w 1302"/>
                <a:gd name="T11" fmla="*/ 1172 h 1231"/>
                <a:gd name="T12" fmla="*/ 1 w 1302"/>
                <a:gd name="T13" fmla="*/ 841 h 1231"/>
                <a:gd name="T14" fmla="*/ 73 w 1302"/>
                <a:gd name="T15" fmla="*/ 298 h 1231"/>
                <a:gd name="T16" fmla="*/ 777 w 1302"/>
                <a:gd name="T17" fmla="*/ 148 h 1231"/>
                <a:gd name="T18" fmla="*/ 1065 w 1302"/>
                <a:gd name="T19" fmla="*/ 10 h 1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2"/>
                <a:gd name="T31" fmla="*/ 0 h 1231"/>
                <a:gd name="T32" fmla="*/ 1302 w 1302"/>
                <a:gd name="T33" fmla="*/ 1231 h 12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2" h="1231">
                  <a:moveTo>
                    <a:pt x="1115" y="10"/>
                  </a:moveTo>
                  <a:cubicBezTo>
                    <a:pt x="1197" y="0"/>
                    <a:pt x="1197" y="0"/>
                    <a:pt x="1197" y="0"/>
                  </a:cubicBezTo>
                  <a:cubicBezTo>
                    <a:pt x="1197" y="0"/>
                    <a:pt x="1186" y="352"/>
                    <a:pt x="1218" y="684"/>
                  </a:cubicBezTo>
                  <a:cubicBezTo>
                    <a:pt x="1241" y="915"/>
                    <a:pt x="1302" y="1228"/>
                    <a:pt x="1302" y="1228"/>
                  </a:cubicBezTo>
                  <a:cubicBezTo>
                    <a:pt x="1302" y="1228"/>
                    <a:pt x="977" y="1199"/>
                    <a:pt x="650" y="1204"/>
                  </a:cubicBezTo>
                  <a:cubicBezTo>
                    <a:pt x="324" y="1208"/>
                    <a:pt x="6" y="1231"/>
                    <a:pt x="6" y="1231"/>
                  </a:cubicBezTo>
                  <a:cubicBezTo>
                    <a:pt x="6" y="1231"/>
                    <a:pt x="0" y="1152"/>
                    <a:pt x="1" y="883"/>
                  </a:cubicBezTo>
                  <a:cubicBezTo>
                    <a:pt x="1" y="613"/>
                    <a:pt x="76" y="313"/>
                    <a:pt x="76" y="313"/>
                  </a:cubicBezTo>
                  <a:cubicBezTo>
                    <a:pt x="813" y="155"/>
                    <a:pt x="813" y="155"/>
                    <a:pt x="813" y="155"/>
                  </a:cubicBezTo>
                  <a:lnTo>
                    <a:pt x="1115" y="1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 sz="2000">
                <a:latin typeface="+mn-lt"/>
              </a:endParaRPr>
            </a:p>
          </p:txBody>
        </p:sp>
        <p:sp>
          <p:nvSpPr>
            <p:cNvPr id="72" name="Freeform 30"/>
            <p:cNvSpPr>
              <a:spLocks/>
            </p:cNvSpPr>
            <p:nvPr/>
          </p:nvSpPr>
          <p:spPr bwMode="auto">
            <a:xfrm>
              <a:off x="4632522" y="4375192"/>
              <a:ext cx="1811482" cy="1687697"/>
            </a:xfrm>
            <a:custGeom>
              <a:avLst/>
              <a:gdLst/>
              <a:ahLst/>
              <a:cxnLst>
                <a:cxn ang="0">
                  <a:pos x="1289" y="1174"/>
                </a:cxn>
                <a:cxn ang="0">
                  <a:pos x="14" y="1203"/>
                </a:cxn>
                <a:cxn ang="0">
                  <a:pos x="23" y="5"/>
                </a:cxn>
                <a:cxn ang="0">
                  <a:pos x="1248" y="0"/>
                </a:cxn>
                <a:cxn ang="0">
                  <a:pos x="1289" y="1174"/>
                </a:cxn>
              </a:cxnLst>
              <a:rect l="0" t="0" r="r" b="b"/>
              <a:pathLst>
                <a:path w="1289" h="1203">
                  <a:moveTo>
                    <a:pt x="1289" y="1174"/>
                  </a:moveTo>
                  <a:cubicBezTo>
                    <a:pt x="864" y="1184"/>
                    <a:pt x="439" y="1194"/>
                    <a:pt x="14" y="1203"/>
                  </a:cubicBezTo>
                  <a:cubicBezTo>
                    <a:pt x="0" y="804"/>
                    <a:pt x="3" y="404"/>
                    <a:pt x="23" y="5"/>
                  </a:cubicBezTo>
                  <a:cubicBezTo>
                    <a:pt x="432" y="3"/>
                    <a:pt x="840" y="2"/>
                    <a:pt x="1248" y="0"/>
                  </a:cubicBezTo>
                  <a:cubicBezTo>
                    <a:pt x="1245" y="392"/>
                    <a:pt x="1259" y="783"/>
                    <a:pt x="1289" y="117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215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2000">
                <a:latin typeface="+mn-lt"/>
              </a:endParaRPr>
            </a:p>
          </p:txBody>
        </p:sp>
        <p:grpSp>
          <p:nvGrpSpPr>
            <p:cNvPr id="73" name="Group 31"/>
            <p:cNvGrpSpPr>
              <a:grpSpLocks/>
            </p:cNvGrpSpPr>
            <p:nvPr/>
          </p:nvGrpSpPr>
          <p:grpSpPr bwMode="auto">
            <a:xfrm>
              <a:off x="5518348" y="4150269"/>
              <a:ext cx="396000" cy="396000"/>
              <a:chOff x="1088" y="998"/>
              <a:chExt cx="296" cy="311"/>
            </a:xfrm>
          </p:grpSpPr>
          <p:sp>
            <p:nvSpPr>
              <p:cNvPr id="74" name="Line 32"/>
              <p:cNvSpPr>
                <a:spLocks noChangeShapeType="1"/>
              </p:cNvSpPr>
              <p:nvPr/>
            </p:nvSpPr>
            <p:spPr bwMode="auto">
              <a:xfrm>
                <a:off x="1278" y="1262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ru-RU" sz="2000">
                  <a:latin typeface="+mn-lt"/>
                </a:endParaRPr>
              </a:p>
            </p:txBody>
          </p:sp>
          <p:sp>
            <p:nvSpPr>
              <p:cNvPr id="75" name="Line 33"/>
              <p:cNvSpPr>
                <a:spLocks noChangeShapeType="1"/>
              </p:cNvSpPr>
              <p:nvPr/>
            </p:nvSpPr>
            <p:spPr bwMode="auto">
              <a:xfrm>
                <a:off x="1278" y="1262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ru-RU" sz="2000">
                  <a:latin typeface="+mn-lt"/>
                </a:endParaRPr>
              </a:p>
            </p:txBody>
          </p:sp>
          <p:sp>
            <p:nvSpPr>
              <p:cNvPr id="76" name="Freeform 34"/>
              <p:cNvSpPr>
                <a:spLocks/>
              </p:cNvSpPr>
              <p:nvPr/>
            </p:nvSpPr>
            <p:spPr bwMode="auto">
              <a:xfrm>
                <a:off x="1090" y="1200"/>
                <a:ext cx="106" cy="109"/>
              </a:xfrm>
              <a:custGeom>
                <a:avLst/>
                <a:gdLst/>
                <a:ahLst/>
                <a:cxnLst>
                  <a:cxn ang="0">
                    <a:pos x="3" y="144"/>
                  </a:cxn>
                  <a:cxn ang="0">
                    <a:pos x="104" y="0"/>
                  </a:cxn>
                  <a:cxn ang="0">
                    <a:pos x="104" y="36"/>
                  </a:cxn>
                  <a:cxn ang="0">
                    <a:pos x="154" y="56"/>
                  </a:cxn>
                  <a:cxn ang="0">
                    <a:pos x="161" y="52"/>
                  </a:cxn>
                  <a:cxn ang="0">
                    <a:pos x="26" y="164"/>
                  </a:cxn>
                  <a:cxn ang="0">
                    <a:pos x="23" y="166"/>
                  </a:cxn>
                  <a:cxn ang="0">
                    <a:pos x="3" y="158"/>
                  </a:cxn>
                  <a:cxn ang="0">
                    <a:pos x="3" y="144"/>
                  </a:cxn>
                </a:cxnLst>
                <a:rect l="0" t="0" r="r" b="b"/>
                <a:pathLst>
                  <a:path w="161" h="169">
                    <a:moveTo>
                      <a:pt x="3" y="144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97" y="9"/>
                      <a:pt x="97" y="23"/>
                      <a:pt x="104" y="36"/>
                    </a:cubicBezTo>
                    <a:cubicBezTo>
                      <a:pt x="114" y="54"/>
                      <a:pt x="137" y="63"/>
                      <a:pt x="154" y="56"/>
                    </a:cubicBezTo>
                    <a:cubicBezTo>
                      <a:pt x="156" y="55"/>
                      <a:pt x="159" y="54"/>
                      <a:pt x="161" y="52"/>
                    </a:cubicBezTo>
                    <a:cubicBezTo>
                      <a:pt x="26" y="164"/>
                      <a:pt x="26" y="164"/>
                      <a:pt x="26" y="164"/>
                    </a:cubicBezTo>
                    <a:cubicBezTo>
                      <a:pt x="25" y="165"/>
                      <a:pt x="24" y="165"/>
                      <a:pt x="23" y="166"/>
                    </a:cubicBezTo>
                    <a:cubicBezTo>
                      <a:pt x="16" y="169"/>
                      <a:pt x="7" y="165"/>
                      <a:pt x="3" y="158"/>
                    </a:cubicBezTo>
                    <a:cubicBezTo>
                      <a:pt x="0" y="153"/>
                      <a:pt x="1" y="147"/>
                      <a:pt x="3" y="144"/>
                    </a:cubicBezTo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57255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77" name="Freeform 35"/>
              <p:cNvSpPr>
                <a:spLocks/>
              </p:cNvSpPr>
              <p:nvPr/>
            </p:nvSpPr>
            <p:spPr bwMode="auto">
              <a:xfrm>
                <a:off x="1088" y="1083"/>
                <a:ext cx="218" cy="218"/>
              </a:xfrm>
              <a:custGeom>
                <a:avLst/>
                <a:gdLst/>
                <a:ahLst/>
                <a:cxnLst>
                  <a:cxn ang="0">
                    <a:pos x="331" y="134"/>
                  </a:cxn>
                  <a:cxn ang="0">
                    <a:pos x="312" y="86"/>
                  </a:cxn>
                  <a:cxn ang="0">
                    <a:pos x="259" y="29"/>
                  </a:cxn>
                  <a:cxn ang="0">
                    <a:pos x="186" y="2"/>
                  </a:cxn>
                  <a:cxn ang="0">
                    <a:pos x="147" y="2"/>
                  </a:cxn>
                  <a:cxn ang="0">
                    <a:pos x="131" y="5"/>
                  </a:cxn>
                  <a:cxn ang="0">
                    <a:pos x="107" y="12"/>
                  </a:cxn>
                  <a:cxn ang="0">
                    <a:pos x="75" y="29"/>
                  </a:cxn>
                  <a:cxn ang="0">
                    <a:pos x="65" y="36"/>
                  </a:cxn>
                  <a:cxn ang="0">
                    <a:pos x="57" y="43"/>
                  </a:cxn>
                  <a:cxn ang="0">
                    <a:pos x="48" y="51"/>
                  </a:cxn>
                  <a:cxn ang="0">
                    <a:pos x="47" y="52"/>
                  </a:cxn>
                  <a:cxn ang="0">
                    <a:pos x="48" y="51"/>
                  </a:cxn>
                  <a:cxn ang="0">
                    <a:pos x="35" y="223"/>
                  </a:cxn>
                  <a:cxn ang="0">
                    <a:pos x="249" y="310"/>
                  </a:cxn>
                  <a:cxn ang="0">
                    <a:pos x="293" y="277"/>
                  </a:cxn>
                  <a:cxn ang="0">
                    <a:pos x="293" y="278"/>
                  </a:cxn>
                  <a:cxn ang="0">
                    <a:pos x="293" y="277"/>
                  </a:cxn>
                  <a:cxn ang="0">
                    <a:pos x="299" y="271"/>
                  </a:cxn>
                  <a:cxn ang="0">
                    <a:pos x="307" y="259"/>
                  </a:cxn>
                  <a:cxn ang="0">
                    <a:pos x="321" y="232"/>
                  </a:cxn>
                  <a:cxn ang="0">
                    <a:pos x="333" y="187"/>
                  </a:cxn>
                  <a:cxn ang="0">
                    <a:pos x="331" y="134"/>
                  </a:cxn>
                </a:cxnLst>
                <a:rect l="0" t="0" r="r" b="b"/>
                <a:pathLst>
                  <a:path w="336" h="340">
                    <a:moveTo>
                      <a:pt x="331" y="134"/>
                    </a:moveTo>
                    <a:cubicBezTo>
                      <a:pt x="329" y="128"/>
                      <a:pt x="325" y="110"/>
                      <a:pt x="312" y="86"/>
                    </a:cubicBezTo>
                    <a:cubicBezTo>
                      <a:pt x="306" y="76"/>
                      <a:pt x="291" y="50"/>
                      <a:pt x="259" y="29"/>
                    </a:cubicBezTo>
                    <a:cubicBezTo>
                      <a:pt x="227" y="7"/>
                      <a:pt x="197" y="4"/>
                      <a:pt x="186" y="2"/>
                    </a:cubicBezTo>
                    <a:cubicBezTo>
                      <a:pt x="184" y="2"/>
                      <a:pt x="166" y="0"/>
                      <a:pt x="147" y="2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24" y="7"/>
                      <a:pt x="114" y="10"/>
                      <a:pt x="107" y="12"/>
                    </a:cubicBezTo>
                    <a:cubicBezTo>
                      <a:pt x="107" y="12"/>
                      <a:pt x="91" y="18"/>
                      <a:pt x="75" y="29"/>
                    </a:cubicBezTo>
                    <a:cubicBezTo>
                      <a:pt x="72" y="31"/>
                      <a:pt x="68" y="34"/>
                      <a:pt x="65" y="36"/>
                    </a:cubicBezTo>
                    <a:cubicBezTo>
                      <a:pt x="62" y="38"/>
                      <a:pt x="60" y="40"/>
                      <a:pt x="57" y="43"/>
                    </a:cubicBezTo>
                    <a:cubicBezTo>
                      <a:pt x="54" y="45"/>
                      <a:pt x="51" y="48"/>
                      <a:pt x="48" y="51"/>
                    </a:cubicBezTo>
                    <a:cubicBezTo>
                      <a:pt x="48" y="51"/>
                      <a:pt x="47" y="52"/>
                      <a:pt x="47" y="52"/>
                    </a:cubicBezTo>
                    <a:cubicBezTo>
                      <a:pt x="47" y="52"/>
                      <a:pt x="47" y="51"/>
                      <a:pt x="48" y="51"/>
                    </a:cubicBezTo>
                    <a:cubicBezTo>
                      <a:pt x="7" y="93"/>
                      <a:pt x="0" y="161"/>
                      <a:pt x="35" y="223"/>
                    </a:cubicBezTo>
                    <a:cubicBezTo>
                      <a:pt x="80" y="302"/>
                      <a:pt x="175" y="340"/>
                      <a:pt x="249" y="310"/>
                    </a:cubicBezTo>
                    <a:cubicBezTo>
                      <a:pt x="267" y="302"/>
                      <a:pt x="281" y="291"/>
                      <a:pt x="293" y="277"/>
                    </a:cubicBezTo>
                    <a:cubicBezTo>
                      <a:pt x="293" y="278"/>
                      <a:pt x="293" y="278"/>
                      <a:pt x="293" y="278"/>
                    </a:cubicBezTo>
                    <a:cubicBezTo>
                      <a:pt x="293" y="278"/>
                      <a:pt x="293" y="278"/>
                      <a:pt x="293" y="277"/>
                    </a:cubicBezTo>
                    <a:cubicBezTo>
                      <a:pt x="295" y="275"/>
                      <a:pt x="297" y="273"/>
                      <a:pt x="299" y="271"/>
                    </a:cubicBezTo>
                    <a:cubicBezTo>
                      <a:pt x="302" y="267"/>
                      <a:pt x="305" y="263"/>
                      <a:pt x="307" y="259"/>
                    </a:cubicBezTo>
                    <a:cubicBezTo>
                      <a:pt x="315" y="246"/>
                      <a:pt x="317" y="242"/>
                      <a:pt x="321" y="232"/>
                    </a:cubicBezTo>
                    <a:cubicBezTo>
                      <a:pt x="321" y="232"/>
                      <a:pt x="330" y="211"/>
                      <a:pt x="333" y="187"/>
                    </a:cubicBezTo>
                    <a:cubicBezTo>
                      <a:pt x="334" y="178"/>
                      <a:pt x="336" y="160"/>
                      <a:pt x="331" y="13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725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78" name="Freeform 36"/>
              <p:cNvSpPr>
                <a:spLocks/>
              </p:cNvSpPr>
              <p:nvPr/>
            </p:nvSpPr>
            <p:spPr bwMode="auto">
              <a:xfrm>
                <a:off x="1196" y="1089"/>
                <a:ext cx="100" cy="101"/>
              </a:xfrm>
              <a:custGeom>
                <a:avLst/>
                <a:gdLst/>
                <a:ahLst/>
                <a:cxnLst>
                  <a:cxn ang="0">
                    <a:pos x="15" y="58"/>
                  </a:cxn>
                  <a:cxn ang="0">
                    <a:pos x="68" y="0"/>
                  </a:cxn>
                  <a:cxn ang="0">
                    <a:pos x="65" y="59"/>
                  </a:cxn>
                  <a:cxn ang="0">
                    <a:pos x="139" y="89"/>
                  </a:cxn>
                  <a:cxn ang="0">
                    <a:pos x="154" y="79"/>
                  </a:cxn>
                  <a:cxn ang="0">
                    <a:pos x="100" y="137"/>
                  </a:cxn>
                  <a:cxn ang="0">
                    <a:pos x="86" y="147"/>
                  </a:cxn>
                  <a:cxn ang="0">
                    <a:pos x="12" y="117"/>
                  </a:cxn>
                  <a:cxn ang="0">
                    <a:pos x="15" y="58"/>
                  </a:cxn>
                </a:cxnLst>
                <a:rect l="0" t="0" r="r" b="b"/>
                <a:pathLst>
                  <a:path w="154" h="158">
                    <a:moveTo>
                      <a:pt x="15" y="58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5" y="15"/>
                      <a:pt x="53" y="38"/>
                      <a:pt x="65" y="59"/>
                    </a:cubicBezTo>
                    <a:cubicBezTo>
                      <a:pt x="80" y="86"/>
                      <a:pt x="114" y="100"/>
                      <a:pt x="139" y="89"/>
                    </a:cubicBezTo>
                    <a:cubicBezTo>
                      <a:pt x="145" y="87"/>
                      <a:pt x="150" y="83"/>
                      <a:pt x="154" y="79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96" y="141"/>
                      <a:pt x="91" y="145"/>
                      <a:pt x="86" y="147"/>
                    </a:cubicBezTo>
                    <a:cubicBezTo>
                      <a:pt x="60" y="158"/>
                      <a:pt x="27" y="144"/>
                      <a:pt x="12" y="117"/>
                    </a:cubicBezTo>
                    <a:cubicBezTo>
                      <a:pt x="0" y="96"/>
                      <a:pt x="2" y="73"/>
                      <a:pt x="15" y="5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725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79" name="Freeform 37"/>
              <p:cNvSpPr>
                <a:spLocks/>
              </p:cNvSpPr>
              <p:nvPr/>
            </p:nvSpPr>
            <p:spPr bwMode="auto">
              <a:xfrm>
                <a:off x="1196" y="1089"/>
                <a:ext cx="100" cy="101"/>
              </a:xfrm>
              <a:custGeom>
                <a:avLst/>
                <a:gdLst/>
                <a:ahLst/>
                <a:cxnLst>
                  <a:cxn ang="0">
                    <a:pos x="15" y="58"/>
                  </a:cxn>
                  <a:cxn ang="0">
                    <a:pos x="68" y="0"/>
                  </a:cxn>
                  <a:cxn ang="0">
                    <a:pos x="65" y="59"/>
                  </a:cxn>
                  <a:cxn ang="0">
                    <a:pos x="139" y="89"/>
                  </a:cxn>
                  <a:cxn ang="0">
                    <a:pos x="154" y="79"/>
                  </a:cxn>
                  <a:cxn ang="0">
                    <a:pos x="100" y="137"/>
                  </a:cxn>
                  <a:cxn ang="0">
                    <a:pos x="86" y="147"/>
                  </a:cxn>
                  <a:cxn ang="0">
                    <a:pos x="12" y="117"/>
                  </a:cxn>
                  <a:cxn ang="0">
                    <a:pos x="15" y="58"/>
                  </a:cxn>
                </a:cxnLst>
                <a:rect l="0" t="0" r="r" b="b"/>
                <a:pathLst>
                  <a:path w="154" h="158">
                    <a:moveTo>
                      <a:pt x="15" y="58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5" y="15"/>
                      <a:pt x="53" y="38"/>
                      <a:pt x="65" y="59"/>
                    </a:cubicBezTo>
                    <a:cubicBezTo>
                      <a:pt x="80" y="86"/>
                      <a:pt x="114" y="100"/>
                      <a:pt x="139" y="89"/>
                    </a:cubicBezTo>
                    <a:cubicBezTo>
                      <a:pt x="145" y="87"/>
                      <a:pt x="150" y="83"/>
                      <a:pt x="154" y="79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96" y="141"/>
                      <a:pt x="91" y="145"/>
                      <a:pt x="86" y="147"/>
                    </a:cubicBezTo>
                    <a:cubicBezTo>
                      <a:pt x="60" y="158"/>
                      <a:pt x="27" y="144"/>
                      <a:pt x="12" y="117"/>
                    </a:cubicBezTo>
                    <a:cubicBezTo>
                      <a:pt x="0" y="96"/>
                      <a:pt x="2" y="73"/>
                      <a:pt x="15" y="58"/>
                    </a:cubicBezTo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725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80" name="Freeform 38"/>
              <p:cNvSpPr>
                <a:spLocks/>
              </p:cNvSpPr>
              <p:nvPr/>
            </p:nvSpPr>
            <p:spPr bwMode="auto">
              <a:xfrm>
                <a:off x="1212" y="998"/>
                <a:ext cx="167" cy="171"/>
              </a:xfrm>
              <a:custGeom>
                <a:avLst/>
                <a:gdLst/>
                <a:ahLst/>
                <a:cxnLst>
                  <a:cxn ang="0">
                    <a:pos x="32" y="48"/>
                  </a:cxn>
                  <a:cxn ang="0">
                    <a:pos x="66" y="24"/>
                  </a:cxn>
                  <a:cxn ang="0">
                    <a:pos x="232" y="91"/>
                  </a:cxn>
                  <a:cxn ang="0">
                    <a:pos x="133" y="160"/>
                  </a:cxn>
                  <a:cxn ang="0">
                    <a:pos x="59" y="130"/>
                  </a:cxn>
                  <a:cxn ang="0">
                    <a:pos x="41" y="199"/>
                  </a:cxn>
                  <a:cxn ang="0">
                    <a:pos x="115" y="229"/>
                  </a:cxn>
                  <a:cxn ang="0">
                    <a:pos x="133" y="160"/>
                  </a:cxn>
                  <a:cxn ang="0">
                    <a:pos x="232" y="91"/>
                  </a:cxn>
                  <a:cxn ang="0">
                    <a:pos x="222" y="223"/>
                  </a:cxn>
                  <a:cxn ang="0">
                    <a:pos x="154" y="260"/>
                  </a:cxn>
                  <a:cxn ang="0">
                    <a:pos x="80" y="253"/>
                  </a:cxn>
                  <a:cxn ang="0">
                    <a:pos x="22" y="205"/>
                  </a:cxn>
                  <a:cxn ang="0">
                    <a:pos x="0" y="131"/>
                  </a:cxn>
                  <a:cxn ang="0">
                    <a:pos x="8" y="88"/>
                  </a:cxn>
                  <a:cxn ang="0">
                    <a:pos x="32" y="48"/>
                  </a:cxn>
                </a:cxnLst>
                <a:rect l="0" t="0" r="r" b="b"/>
                <a:pathLst>
                  <a:path w="259" h="267">
                    <a:moveTo>
                      <a:pt x="32" y="48"/>
                    </a:moveTo>
                    <a:cubicBezTo>
                      <a:pt x="41" y="38"/>
                      <a:pt x="53" y="29"/>
                      <a:pt x="66" y="24"/>
                    </a:cubicBezTo>
                    <a:cubicBezTo>
                      <a:pt x="123" y="0"/>
                      <a:pt x="197" y="30"/>
                      <a:pt x="232" y="91"/>
                    </a:cubicBezTo>
                    <a:cubicBezTo>
                      <a:pt x="213" y="111"/>
                      <a:pt x="174" y="138"/>
                      <a:pt x="133" y="160"/>
                    </a:cubicBezTo>
                    <a:cubicBezTo>
                      <a:pt x="117" y="133"/>
                      <a:pt x="84" y="119"/>
                      <a:pt x="59" y="130"/>
                    </a:cubicBezTo>
                    <a:cubicBezTo>
                      <a:pt x="33" y="141"/>
                      <a:pt x="25" y="172"/>
                      <a:pt x="41" y="199"/>
                    </a:cubicBezTo>
                    <a:cubicBezTo>
                      <a:pt x="56" y="226"/>
                      <a:pt x="90" y="240"/>
                      <a:pt x="115" y="229"/>
                    </a:cubicBezTo>
                    <a:cubicBezTo>
                      <a:pt x="140" y="218"/>
                      <a:pt x="148" y="187"/>
                      <a:pt x="133" y="160"/>
                    </a:cubicBezTo>
                    <a:cubicBezTo>
                      <a:pt x="174" y="138"/>
                      <a:pt x="213" y="111"/>
                      <a:pt x="232" y="91"/>
                    </a:cubicBezTo>
                    <a:cubicBezTo>
                      <a:pt x="259" y="139"/>
                      <a:pt x="253" y="191"/>
                      <a:pt x="222" y="223"/>
                    </a:cubicBezTo>
                    <a:cubicBezTo>
                      <a:pt x="195" y="252"/>
                      <a:pt x="164" y="258"/>
                      <a:pt x="154" y="260"/>
                    </a:cubicBezTo>
                    <a:cubicBezTo>
                      <a:pt x="145" y="262"/>
                      <a:pt x="114" y="267"/>
                      <a:pt x="80" y="253"/>
                    </a:cubicBezTo>
                    <a:cubicBezTo>
                      <a:pt x="50" y="240"/>
                      <a:pt x="31" y="220"/>
                      <a:pt x="22" y="205"/>
                    </a:cubicBezTo>
                    <a:cubicBezTo>
                      <a:pt x="0" y="171"/>
                      <a:pt x="0" y="141"/>
                      <a:pt x="0" y="131"/>
                    </a:cubicBezTo>
                    <a:cubicBezTo>
                      <a:pt x="0" y="110"/>
                      <a:pt x="7" y="92"/>
                      <a:pt x="8" y="88"/>
                    </a:cubicBezTo>
                    <a:cubicBezTo>
                      <a:pt x="14" y="72"/>
                      <a:pt x="21" y="62"/>
                      <a:pt x="32" y="4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725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81" name="Freeform 39"/>
              <p:cNvSpPr>
                <a:spLocks/>
              </p:cNvSpPr>
              <p:nvPr/>
            </p:nvSpPr>
            <p:spPr bwMode="auto">
              <a:xfrm>
                <a:off x="1200" y="998"/>
                <a:ext cx="179" cy="173"/>
              </a:xfrm>
              <a:custGeom>
                <a:avLst/>
                <a:gdLst/>
                <a:ahLst/>
                <a:cxnLst>
                  <a:cxn ang="0">
                    <a:pos x="51" y="48"/>
                  </a:cxn>
                  <a:cxn ang="0">
                    <a:pos x="35" y="195"/>
                  </a:cxn>
                  <a:cxn ang="0">
                    <a:pos x="164" y="262"/>
                  </a:cxn>
                  <a:cxn ang="0">
                    <a:pos x="241" y="224"/>
                  </a:cxn>
                  <a:cxn ang="0">
                    <a:pos x="251" y="91"/>
                  </a:cxn>
                  <a:cxn ang="0">
                    <a:pos x="152" y="160"/>
                  </a:cxn>
                  <a:cxn ang="0">
                    <a:pos x="134" y="229"/>
                  </a:cxn>
                  <a:cxn ang="0">
                    <a:pos x="60" y="199"/>
                  </a:cxn>
                  <a:cxn ang="0">
                    <a:pos x="78" y="130"/>
                  </a:cxn>
                  <a:cxn ang="0">
                    <a:pos x="152" y="160"/>
                  </a:cxn>
                  <a:cxn ang="0">
                    <a:pos x="251" y="91"/>
                  </a:cxn>
                  <a:cxn ang="0">
                    <a:pos x="85" y="24"/>
                  </a:cxn>
                  <a:cxn ang="0">
                    <a:pos x="51" y="48"/>
                  </a:cxn>
                </a:cxnLst>
                <a:rect l="0" t="0" r="r" b="b"/>
                <a:pathLst>
                  <a:path w="278" h="268">
                    <a:moveTo>
                      <a:pt x="51" y="48"/>
                    </a:moveTo>
                    <a:cubicBezTo>
                      <a:pt x="0" y="111"/>
                      <a:pt x="23" y="172"/>
                      <a:pt x="35" y="195"/>
                    </a:cubicBezTo>
                    <a:cubicBezTo>
                      <a:pt x="59" y="241"/>
                      <a:pt x="112" y="268"/>
                      <a:pt x="164" y="262"/>
                    </a:cubicBezTo>
                    <a:cubicBezTo>
                      <a:pt x="207" y="257"/>
                      <a:pt x="232" y="233"/>
                      <a:pt x="241" y="224"/>
                    </a:cubicBezTo>
                    <a:cubicBezTo>
                      <a:pt x="272" y="191"/>
                      <a:pt x="278" y="139"/>
                      <a:pt x="251" y="91"/>
                    </a:cubicBezTo>
                    <a:cubicBezTo>
                      <a:pt x="232" y="111"/>
                      <a:pt x="193" y="138"/>
                      <a:pt x="152" y="160"/>
                    </a:cubicBezTo>
                    <a:cubicBezTo>
                      <a:pt x="167" y="187"/>
                      <a:pt x="159" y="218"/>
                      <a:pt x="134" y="229"/>
                    </a:cubicBezTo>
                    <a:cubicBezTo>
                      <a:pt x="109" y="240"/>
                      <a:pt x="75" y="226"/>
                      <a:pt x="60" y="199"/>
                    </a:cubicBezTo>
                    <a:cubicBezTo>
                      <a:pt x="44" y="172"/>
                      <a:pt x="52" y="141"/>
                      <a:pt x="78" y="130"/>
                    </a:cubicBezTo>
                    <a:cubicBezTo>
                      <a:pt x="103" y="119"/>
                      <a:pt x="136" y="133"/>
                      <a:pt x="152" y="160"/>
                    </a:cubicBezTo>
                    <a:cubicBezTo>
                      <a:pt x="193" y="138"/>
                      <a:pt x="232" y="111"/>
                      <a:pt x="251" y="91"/>
                    </a:cubicBezTo>
                    <a:cubicBezTo>
                      <a:pt x="216" y="30"/>
                      <a:pt x="142" y="0"/>
                      <a:pt x="85" y="24"/>
                    </a:cubicBezTo>
                    <a:cubicBezTo>
                      <a:pt x="72" y="29"/>
                      <a:pt x="60" y="38"/>
                      <a:pt x="51" y="48"/>
                    </a:cubicBezTo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725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82" name="Freeform 40"/>
              <p:cNvSpPr>
                <a:spLocks/>
              </p:cNvSpPr>
              <p:nvPr/>
            </p:nvSpPr>
            <p:spPr bwMode="auto">
              <a:xfrm>
                <a:off x="1211" y="1029"/>
                <a:ext cx="143" cy="142"/>
              </a:xfrm>
              <a:custGeom>
                <a:avLst/>
                <a:gdLst/>
                <a:ahLst/>
                <a:cxnLst>
                  <a:cxn ang="0">
                    <a:pos x="18" y="149"/>
                  </a:cxn>
                  <a:cxn ang="0">
                    <a:pos x="4" y="113"/>
                  </a:cxn>
                  <a:cxn ang="0">
                    <a:pos x="2" y="74"/>
                  </a:cxn>
                  <a:cxn ang="0">
                    <a:pos x="13" y="32"/>
                  </a:cxn>
                  <a:cxn ang="0">
                    <a:pos x="24" y="12"/>
                  </a:cxn>
                  <a:cxn ang="0">
                    <a:pos x="33" y="0"/>
                  </a:cxn>
                  <a:cxn ang="0">
                    <a:pos x="27" y="129"/>
                  </a:cxn>
                  <a:cxn ang="0">
                    <a:pos x="192" y="196"/>
                  </a:cxn>
                  <a:cxn ang="0">
                    <a:pos x="223" y="175"/>
                  </a:cxn>
                  <a:cxn ang="0">
                    <a:pos x="210" y="188"/>
                  </a:cxn>
                  <a:cxn ang="0">
                    <a:pos x="202" y="193"/>
                  </a:cxn>
                  <a:cxn ang="0">
                    <a:pos x="172" y="208"/>
                  </a:cxn>
                  <a:cxn ang="0">
                    <a:pos x="159" y="212"/>
                  </a:cxn>
                  <a:cxn ang="0">
                    <a:pos x="141" y="214"/>
                  </a:cxn>
                  <a:cxn ang="0">
                    <a:pos x="117" y="214"/>
                  </a:cxn>
                  <a:cxn ang="0">
                    <a:pos x="100" y="211"/>
                  </a:cxn>
                  <a:cxn ang="0">
                    <a:pos x="91" y="208"/>
                  </a:cxn>
                  <a:cxn ang="0">
                    <a:pos x="74" y="202"/>
                  </a:cxn>
                  <a:cxn ang="0">
                    <a:pos x="59" y="193"/>
                  </a:cxn>
                  <a:cxn ang="0">
                    <a:pos x="18" y="149"/>
                  </a:cxn>
                </a:cxnLst>
                <a:rect l="0" t="0" r="r" b="b"/>
                <a:pathLst>
                  <a:path w="223" h="220">
                    <a:moveTo>
                      <a:pt x="18" y="149"/>
                    </a:moveTo>
                    <a:cubicBezTo>
                      <a:pt x="15" y="144"/>
                      <a:pt x="8" y="131"/>
                      <a:pt x="4" y="113"/>
                    </a:cubicBezTo>
                    <a:cubicBezTo>
                      <a:pt x="0" y="95"/>
                      <a:pt x="1" y="81"/>
                      <a:pt x="2" y="74"/>
                    </a:cubicBezTo>
                    <a:cubicBezTo>
                      <a:pt x="4" y="54"/>
                      <a:pt x="8" y="43"/>
                      <a:pt x="13" y="32"/>
                    </a:cubicBezTo>
                    <a:cubicBezTo>
                      <a:pt x="16" y="25"/>
                      <a:pt x="19" y="20"/>
                      <a:pt x="24" y="12"/>
                    </a:cubicBezTo>
                    <a:cubicBezTo>
                      <a:pt x="26" y="8"/>
                      <a:pt x="30" y="4"/>
                      <a:pt x="33" y="0"/>
                    </a:cubicBezTo>
                    <a:cubicBezTo>
                      <a:pt x="5" y="32"/>
                      <a:pt x="1" y="83"/>
                      <a:pt x="27" y="129"/>
                    </a:cubicBezTo>
                    <a:cubicBezTo>
                      <a:pt x="62" y="190"/>
                      <a:pt x="136" y="220"/>
                      <a:pt x="192" y="196"/>
                    </a:cubicBezTo>
                    <a:cubicBezTo>
                      <a:pt x="205" y="191"/>
                      <a:pt x="215" y="184"/>
                      <a:pt x="223" y="175"/>
                    </a:cubicBezTo>
                    <a:cubicBezTo>
                      <a:pt x="219" y="179"/>
                      <a:pt x="214" y="184"/>
                      <a:pt x="210" y="188"/>
                    </a:cubicBezTo>
                    <a:cubicBezTo>
                      <a:pt x="208" y="189"/>
                      <a:pt x="204" y="192"/>
                      <a:pt x="202" y="193"/>
                    </a:cubicBezTo>
                    <a:cubicBezTo>
                      <a:pt x="188" y="202"/>
                      <a:pt x="182" y="204"/>
                      <a:pt x="172" y="208"/>
                    </a:cubicBezTo>
                    <a:cubicBezTo>
                      <a:pt x="168" y="209"/>
                      <a:pt x="163" y="211"/>
                      <a:pt x="159" y="212"/>
                    </a:cubicBezTo>
                    <a:cubicBezTo>
                      <a:pt x="153" y="213"/>
                      <a:pt x="146" y="214"/>
                      <a:pt x="141" y="214"/>
                    </a:cubicBezTo>
                    <a:cubicBezTo>
                      <a:pt x="135" y="215"/>
                      <a:pt x="122" y="215"/>
                      <a:pt x="117" y="214"/>
                    </a:cubicBezTo>
                    <a:cubicBezTo>
                      <a:pt x="112" y="213"/>
                      <a:pt x="105" y="212"/>
                      <a:pt x="100" y="211"/>
                    </a:cubicBezTo>
                    <a:cubicBezTo>
                      <a:pt x="97" y="210"/>
                      <a:pt x="94" y="209"/>
                      <a:pt x="91" y="208"/>
                    </a:cubicBezTo>
                    <a:cubicBezTo>
                      <a:pt x="80" y="205"/>
                      <a:pt x="80" y="205"/>
                      <a:pt x="74" y="202"/>
                    </a:cubicBezTo>
                    <a:cubicBezTo>
                      <a:pt x="67" y="198"/>
                      <a:pt x="62" y="195"/>
                      <a:pt x="59" y="193"/>
                    </a:cubicBezTo>
                    <a:cubicBezTo>
                      <a:pt x="35" y="177"/>
                      <a:pt x="21" y="155"/>
                      <a:pt x="18" y="14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725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83" name="Freeform 41"/>
              <p:cNvSpPr>
                <a:spLocks/>
              </p:cNvSpPr>
              <p:nvPr/>
            </p:nvSpPr>
            <p:spPr bwMode="auto">
              <a:xfrm>
                <a:off x="1205" y="1029"/>
                <a:ext cx="149" cy="162"/>
              </a:xfrm>
              <a:custGeom>
                <a:avLst/>
                <a:gdLst/>
                <a:ahLst/>
                <a:cxnLst>
                  <a:cxn ang="0">
                    <a:pos x="27" y="149"/>
                  </a:cxn>
                  <a:cxn ang="0">
                    <a:pos x="42" y="0"/>
                  </a:cxn>
                  <a:cxn ang="0">
                    <a:pos x="36" y="129"/>
                  </a:cxn>
                  <a:cxn ang="0">
                    <a:pos x="201" y="196"/>
                  </a:cxn>
                  <a:cxn ang="0">
                    <a:pos x="232" y="175"/>
                  </a:cxn>
                  <a:cxn ang="0">
                    <a:pos x="27" y="149"/>
                  </a:cxn>
                </a:cxnLst>
                <a:rect l="0" t="0" r="r" b="b"/>
                <a:pathLst>
                  <a:path w="232" h="249">
                    <a:moveTo>
                      <a:pt x="27" y="149"/>
                    </a:moveTo>
                    <a:cubicBezTo>
                      <a:pt x="0" y="100"/>
                      <a:pt x="6" y="44"/>
                      <a:pt x="42" y="0"/>
                    </a:cubicBezTo>
                    <a:cubicBezTo>
                      <a:pt x="14" y="32"/>
                      <a:pt x="10" y="83"/>
                      <a:pt x="36" y="129"/>
                    </a:cubicBezTo>
                    <a:cubicBezTo>
                      <a:pt x="71" y="190"/>
                      <a:pt x="145" y="220"/>
                      <a:pt x="201" y="196"/>
                    </a:cubicBezTo>
                    <a:cubicBezTo>
                      <a:pt x="214" y="191"/>
                      <a:pt x="224" y="184"/>
                      <a:pt x="232" y="175"/>
                    </a:cubicBezTo>
                    <a:cubicBezTo>
                      <a:pt x="156" y="249"/>
                      <a:pt x="60" y="209"/>
                      <a:pt x="27" y="149"/>
                    </a:cubicBezTo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725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84" name="Freeform 42"/>
              <p:cNvSpPr>
                <a:spLocks/>
              </p:cNvSpPr>
              <p:nvPr/>
            </p:nvSpPr>
            <p:spPr bwMode="auto">
              <a:xfrm>
                <a:off x="1206" y="998"/>
                <a:ext cx="178" cy="173"/>
              </a:xfrm>
              <a:custGeom>
                <a:avLst/>
                <a:gdLst/>
                <a:ahLst/>
                <a:cxnLst>
                  <a:cxn ang="0">
                    <a:pos x="240" y="91"/>
                  </a:cxn>
                  <a:cxn ang="0">
                    <a:pos x="199" y="244"/>
                  </a:cxn>
                  <a:cxn ang="0">
                    <a:pos x="34" y="177"/>
                  </a:cxn>
                  <a:cxn ang="0">
                    <a:pos x="74" y="24"/>
                  </a:cxn>
                  <a:cxn ang="0">
                    <a:pos x="240" y="91"/>
                  </a:cxn>
                </a:cxnLst>
                <a:rect l="0" t="0" r="r" b="b"/>
                <a:pathLst>
                  <a:path w="274" h="268">
                    <a:moveTo>
                      <a:pt x="240" y="91"/>
                    </a:moveTo>
                    <a:cubicBezTo>
                      <a:pt x="274" y="152"/>
                      <a:pt x="256" y="221"/>
                      <a:pt x="199" y="244"/>
                    </a:cubicBezTo>
                    <a:cubicBezTo>
                      <a:pt x="143" y="268"/>
                      <a:pt x="69" y="238"/>
                      <a:pt x="34" y="177"/>
                    </a:cubicBezTo>
                    <a:cubicBezTo>
                      <a:pt x="0" y="116"/>
                      <a:pt x="18" y="48"/>
                      <a:pt x="74" y="24"/>
                    </a:cubicBezTo>
                    <a:cubicBezTo>
                      <a:pt x="131" y="0"/>
                      <a:pt x="205" y="30"/>
                      <a:pt x="240" y="9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tint val="5725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</p:grpSp>
        <p:sp>
          <p:nvSpPr>
            <p:cNvPr id="57" name="Freeform 44"/>
            <p:cNvSpPr>
              <a:spLocks/>
            </p:cNvSpPr>
            <p:nvPr/>
          </p:nvSpPr>
          <p:spPr bwMode="auto">
            <a:xfrm>
              <a:off x="372467" y="4440524"/>
              <a:ext cx="1829594" cy="1724780"/>
            </a:xfrm>
            <a:custGeom>
              <a:avLst/>
              <a:gdLst>
                <a:gd name="T0" fmla="*/ 790 w 1302"/>
                <a:gd name="T1" fmla="*/ 7 h 1231"/>
                <a:gd name="T2" fmla="*/ 848 w 1302"/>
                <a:gd name="T3" fmla="*/ 0 h 1231"/>
                <a:gd name="T4" fmla="*/ 863 w 1302"/>
                <a:gd name="T5" fmla="*/ 483 h 1231"/>
                <a:gd name="T6" fmla="*/ 922 w 1302"/>
                <a:gd name="T7" fmla="*/ 867 h 1231"/>
                <a:gd name="T8" fmla="*/ 460 w 1302"/>
                <a:gd name="T9" fmla="*/ 850 h 1231"/>
                <a:gd name="T10" fmla="*/ 4 w 1302"/>
                <a:gd name="T11" fmla="*/ 869 h 1231"/>
                <a:gd name="T12" fmla="*/ 1 w 1302"/>
                <a:gd name="T13" fmla="*/ 623 h 1231"/>
                <a:gd name="T14" fmla="*/ 54 w 1302"/>
                <a:gd name="T15" fmla="*/ 221 h 1231"/>
                <a:gd name="T16" fmla="*/ 576 w 1302"/>
                <a:gd name="T17" fmla="*/ 109 h 1231"/>
                <a:gd name="T18" fmla="*/ 790 w 1302"/>
                <a:gd name="T19" fmla="*/ 7 h 1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2"/>
                <a:gd name="T31" fmla="*/ 0 h 1231"/>
                <a:gd name="T32" fmla="*/ 1302 w 1302"/>
                <a:gd name="T33" fmla="*/ 1231 h 12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2" h="1231">
                  <a:moveTo>
                    <a:pt x="1115" y="10"/>
                  </a:moveTo>
                  <a:cubicBezTo>
                    <a:pt x="1197" y="0"/>
                    <a:pt x="1197" y="0"/>
                    <a:pt x="1197" y="0"/>
                  </a:cubicBezTo>
                  <a:cubicBezTo>
                    <a:pt x="1197" y="0"/>
                    <a:pt x="1186" y="352"/>
                    <a:pt x="1218" y="684"/>
                  </a:cubicBezTo>
                  <a:cubicBezTo>
                    <a:pt x="1241" y="915"/>
                    <a:pt x="1302" y="1228"/>
                    <a:pt x="1302" y="1228"/>
                  </a:cubicBezTo>
                  <a:cubicBezTo>
                    <a:pt x="1302" y="1228"/>
                    <a:pt x="977" y="1199"/>
                    <a:pt x="650" y="1204"/>
                  </a:cubicBezTo>
                  <a:cubicBezTo>
                    <a:pt x="324" y="1208"/>
                    <a:pt x="6" y="1231"/>
                    <a:pt x="6" y="1231"/>
                  </a:cubicBezTo>
                  <a:cubicBezTo>
                    <a:pt x="6" y="1231"/>
                    <a:pt x="0" y="1152"/>
                    <a:pt x="1" y="883"/>
                  </a:cubicBezTo>
                  <a:cubicBezTo>
                    <a:pt x="1" y="613"/>
                    <a:pt x="76" y="313"/>
                    <a:pt x="76" y="313"/>
                  </a:cubicBezTo>
                  <a:cubicBezTo>
                    <a:pt x="813" y="155"/>
                    <a:pt x="813" y="155"/>
                    <a:pt x="813" y="155"/>
                  </a:cubicBezTo>
                  <a:lnTo>
                    <a:pt x="1115" y="1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 sz="2000">
                <a:latin typeface="+mn-lt"/>
              </a:endParaRPr>
            </a:p>
          </p:txBody>
        </p:sp>
        <p:sp>
          <p:nvSpPr>
            <p:cNvPr id="58" name="Freeform 45"/>
            <p:cNvSpPr>
              <a:spLocks/>
            </p:cNvSpPr>
            <p:nvPr/>
          </p:nvSpPr>
          <p:spPr bwMode="auto">
            <a:xfrm>
              <a:off x="289123" y="4426630"/>
              <a:ext cx="1811735" cy="1685085"/>
            </a:xfrm>
            <a:custGeom>
              <a:avLst/>
              <a:gdLst/>
              <a:ahLst/>
              <a:cxnLst>
                <a:cxn ang="0">
                  <a:pos x="1289" y="1174"/>
                </a:cxn>
                <a:cxn ang="0">
                  <a:pos x="14" y="1203"/>
                </a:cxn>
                <a:cxn ang="0">
                  <a:pos x="23" y="5"/>
                </a:cxn>
                <a:cxn ang="0">
                  <a:pos x="1248" y="0"/>
                </a:cxn>
                <a:cxn ang="0">
                  <a:pos x="1289" y="1174"/>
                </a:cxn>
              </a:cxnLst>
              <a:rect l="0" t="0" r="r" b="b"/>
              <a:pathLst>
                <a:path w="1289" h="1203">
                  <a:moveTo>
                    <a:pt x="1289" y="1174"/>
                  </a:moveTo>
                  <a:cubicBezTo>
                    <a:pt x="864" y="1184"/>
                    <a:pt x="439" y="1194"/>
                    <a:pt x="14" y="1203"/>
                  </a:cubicBezTo>
                  <a:cubicBezTo>
                    <a:pt x="0" y="804"/>
                    <a:pt x="3" y="404"/>
                    <a:pt x="23" y="5"/>
                  </a:cubicBezTo>
                  <a:cubicBezTo>
                    <a:pt x="432" y="3"/>
                    <a:pt x="840" y="2"/>
                    <a:pt x="1248" y="0"/>
                  </a:cubicBezTo>
                  <a:cubicBezTo>
                    <a:pt x="1245" y="392"/>
                    <a:pt x="1259" y="783"/>
                    <a:pt x="1289" y="117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215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2000">
                <a:latin typeface="+mn-lt"/>
              </a:endParaRPr>
            </a:p>
          </p:txBody>
        </p:sp>
        <p:grpSp>
          <p:nvGrpSpPr>
            <p:cNvPr id="59" name="Group 46"/>
            <p:cNvGrpSpPr>
              <a:grpSpLocks/>
            </p:cNvGrpSpPr>
            <p:nvPr/>
          </p:nvGrpSpPr>
          <p:grpSpPr bwMode="auto">
            <a:xfrm>
              <a:off x="1102073" y="4259224"/>
              <a:ext cx="396000" cy="396000"/>
              <a:chOff x="1088" y="998"/>
              <a:chExt cx="296" cy="313"/>
            </a:xfrm>
          </p:grpSpPr>
          <p:sp>
            <p:nvSpPr>
              <p:cNvPr id="60" name="Line 47"/>
              <p:cNvSpPr>
                <a:spLocks noChangeShapeType="1"/>
              </p:cNvSpPr>
              <p:nvPr/>
            </p:nvSpPr>
            <p:spPr bwMode="auto">
              <a:xfrm>
                <a:off x="1278" y="1262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ru-RU" sz="2000">
                  <a:latin typeface="+mn-lt"/>
                </a:endParaRPr>
              </a:p>
            </p:txBody>
          </p:sp>
          <p:sp>
            <p:nvSpPr>
              <p:cNvPr id="61" name="Line 48"/>
              <p:cNvSpPr>
                <a:spLocks noChangeShapeType="1"/>
              </p:cNvSpPr>
              <p:nvPr/>
            </p:nvSpPr>
            <p:spPr bwMode="auto">
              <a:xfrm>
                <a:off x="1278" y="1262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ru-RU" sz="2000">
                  <a:latin typeface="+mn-lt"/>
                </a:endParaRPr>
              </a:p>
            </p:txBody>
          </p:sp>
          <p:sp>
            <p:nvSpPr>
              <p:cNvPr id="62" name="Freeform 49"/>
              <p:cNvSpPr>
                <a:spLocks/>
              </p:cNvSpPr>
              <p:nvPr/>
            </p:nvSpPr>
            <p:spPr bwMode="auto">
              <a:xfrm>
                <a:off x="1092" y="1200"/>
                <a:ext cx="105" cy="111"/>
              </a:xfrm>
              <a:custGeom>
                <a:avLst/>
                <a:gdLst/>
                <a:ahLst/>
                <a:cxnLst>
                  <a:cxn ang="0">
                    <a:pos x="3" y="144"/>
                  </a:cxn>
                  <a:cxn ang="0">
                    <a:pos x="104" y="0"/>
                  </a:cxn>
                  <a:cxn ang="0">
                    <a:pos x="104" y="36"/>
                  </a:cxn>
                  <a:cxn ang="0">
                    <a:pos x="154" y="56"/>
                  </a:cxn>
                  <a:cxn ang="0">
                    <a:pos x="161" y="52"/>
                  </a:cxn>
                  <a:cxn ang="0">
                    <a:pos x="26" y="164"/>
                  </a:cxn>
                  <a:cxn ang="0">
                    <a:pos x="23" y="166"/>
                  </a:cxn>
                  <a:cxn ang="0">
                    <a:pos x="3" y="158"/>
                  </a:cxn>
                  <a:cxn ang="0">
                    <a:pos x="3" y="144"/>
                  </a:cxn>
                </a:cxnLst>
                <a:rect l="0" t="0" r="r" b="b"/>
                <a:pathLst>
                  <a:path w="161" h="169">
                    <a:moveTo>
                      <a:pt x="3" y="144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97" y="9"/>
                      <a:pt x="97" y="23"/>
                      <a:pt x="104" y="36"/>
                    </a:cubicBezTo>
                    <a:cubicBezTo>
                      <a:pt x="114" y="54"/>
                      <a:pt x="137" y="63"/>
                      <a:pt x="154" y="56"/>
                    </a:cubicBezTo>
                    <a:cubicBezTo>
                      <a:pt x="156" y="55"/>
                      <a:pt x="159" y="54"/>
                      <a:pt x="161" y="52"/>
                    </a:cubicBezTo>
                    <a:cubicBezTo>
                      <a:pt x="26" y="164"/>
                      <a:pt x="26" y="164"/>
                      <a:pt x="26" y="164"/>
                    </a:cubicBezTo>
                    <a:cubicBezTo>
                      <a:pt x="25" y="165"/>
                      <a:pt x="24" y="165"/>
                      <a:pt x="23" y="166"/>
                    </a:cubicBezTo>
                    <a:cubicBezTo>
                      <a:pt x="16" y="169"/>
                      <a:pt x="7" y="165"/>
                      <a:pt x="3" y="158"/>
                    </a:cubicBezTo>
                    <a:cubicBezTo>
                      <a:pt x="0" y="153"/>
                      <a:pt x="1" y="147"/>
                      <a:pt x="3" y="144"/>
                    </a:cubicBezTo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57255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63" name="Freeform 50"/>
              <p:cNvSpPr>
                <a:spLocks/>
              </p:cNvSpPr>
              <p:nvPr/>
            </p:nvSpPr>
            <p:spPr bwMode="auto">
              <a:xfrm>
                <a:off x="1088" y="1083"/>
                <a:ext cx="218" cy="219"/>
              </a:xfrm>
              <a:custGeom>
                <a:avLst/>
                <a:gdLst/>
                <a:ahLst/>
                <a:cxnLst>
                  <a:cxn ang="0">
                    <a:pos x="331" y="134"/>
                  </a:cxn>
                  <a:cxn ang="0">
                    <a:pos x="312" y="86"/>
                  </a:cxn>
                  <a:cxn ang="0">
                    <a:pos x="259" y="29"/>
                  </a:cxn>
                  <a:cxn ang="0">
                    <a:pos x="186" y="2"/>
                  </a:cxn>
                  <a:cxn ang="0">
                    <a:pos x="147" y="2"/>
                  </a:cxn>
                  <a:cxn ang="0">
                    <a:pos x="131" y="5"/>
                  </a:cxn>
                  <a:cxn ang="0">
                    <a:pos x="107" y="12"/>
                  </a:cxn>
                  <a:cxn ang="0">
                    <a:pos x="75" y="29"/>
                  </a:cxn>
                  <a:cxn ang="0">
                    <a:pos x="65" y="36"/>
                  </a:cxn>
                  <a:cxn ang="0">
                    <a:pos x="57" y="43"/>
                  </a:cxn>
                  <a:cxn ang="0">
                    <a:pos x="48" y="51"/>
                  </a:cxn>
                  <a:cxn ang="0">
                    <a:pos x="47" y="52"/>
                  </a:cxn>
                  <a:cxn ang="0">
                    <a:pos x="48" y="51"/>
                  </a:cxn>
                  <a:cxn ang="0">
                    <a:pos x="35" y="223"/>
                  </a:cxn>
                  <a:cxn ang="0">
                    <a:pos x="249" y="310"/>
                  </a:cxn>
                  <a:cxn ang="0">
                    <a:pos x="293" y="277"/>
                  </a:cxn>
                  <a:cxn ang="0">
                    <a:pos x="293" y="278"/>
                  </a:cxn>
                  <a:cxn ang="0">
                    <a:pos x="293" y="277"/>
                  </a:cxn>
                  <a:cxn ang="0">
                    <a:pos x="299" y="271"/>
                  </a:cxn>
                  <a:cxn ang="0">
                    <a:pos x="307" y="259"/>
                  </a:cxn>
                  <a:cxn ang="0">
                    <a:pos x="321" y="232"/>
                  </a:cxn>
                  <a:cxn ang="0">
                    <a:pos x="333" y="187"/>
                  </a:cxn>
                  <a:cxn ang="0">
                    <a:pos x="331" y="134"/>
                  </a:cxn>
                </a:cxnLst>
                <a:rect l="0" t="0" r="r" b="b"/>
                <a:pathLst>
                  <a:path w="336" h="340">
                    <a:moveTo>
                      <a:pt x="331" y="134"/>
                    </a:moveTo>
                    <a:cubicBezTo>
                      <a:pt x="329" y="128"/>
                      <a:pt x="325" y="110"/>
                      <a:pt x="312" y="86"/>
                    </a:cubicBezTo>
                    <a:cubicBezTo>
                      <a:pt x="306" y="76"/>
                      <a:pt x="291" y="50"/>
                      <a:pt x="259" y="29"/>
                    </a:cubicBezTo>
                    <a:cubicBezTo>
                      <a:pt x="227" y="7"/>
                      <a:pt x="197" y="4"/>
                      <a:pt x="186" y="2"/>
                    </a:cubicBezTo>
                    <a:cubicBezTo>
                      <a:pt x="184" y="2"/>
                      <a:pt x="166" y="0"/>
                      <a:pt x="147" y="2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24" y="7"/>
                      <a:pt x="114" y="10"/>
                      <a:pt x="107" y="12"/>
                    </a:cubicBezTo>
                    <a:cubicBezTo>
                      <a:pt x="107" y="12"/>
                      <a:pt x="91" y="18"/>
                      <a:pt x="75" y="29"/>
                    </a:cubicBezTo>
                    <a:cubicBezTo>
                      <a:pt x="72" y="31"/>
                      <a:pt x="68" y="34"/>
                      <a:pt x="65" y="36"/>
                    </a:cubicBezTo>
                    <a:cubicBezTo>
                      <a:pt x="62" y="38"/>
                      <a:pt x="60" y="40"/>
                      <a:pt x="57" y="43"/>
                    </a:cubicBezTo>
                    <a:cubicBezTo>
                      <a:pt x="54" y="45"/>
                      <a:pt x="51" y="48"/>
                      <a:pt x="48" y="51"/>
                    </a:cubicBezTo>
                    <a:cubicBezTo>
                      <a:pt x="48" y="51"/>
                      <a:pt x="47" y="52"/>
                      <a:pt x="47" y="52"/>
                    </a:cubicBezTo>
                    <a:cubicBezTo>
                      <a:pt x="47" y="52"/>
                      <a:pt x="47" y="51"/>
                      <a:pt x="48" y="51"/>
                    </a:cubicBezTo>
                    <a:cubicBezTo>
                      <a:pt x="7" y="93"/>
                      <a:pt x="0" y="161"/>
                      <a:pt x="35" y="223"/>
                    </a:cubicBezTo>
                    <a:cubicBezTo>
                      <a:pt x="80" y="302"/>
                      <a:pt x="175" y="340"/>
                      <a:pt x="249" y="310"/>
                    </a:cubicBezTo>
                    <a:cubicBezTo>
                      <a:pt x="267" y="302"/>
                      <a:pt x="281" y="291"/>
                      <a:pt x="293" y="277"/>
                    </a:cubicBezTo>
                    <a:cubicBezTo>
                      <a:pt x="293" y="278"/>
                      <a:pt x="293" y="278"/>
                      <a:pt x="293" y="278"/>
                    </a:cubicBezTo>
                    <a:cubicBezTo>
                      <a:pt x="293" y="278"/>
                      <a:pt x="293" y="278"/>
                      <a:pt x="293" y="277"/>
                    </a:cubicBezTo>
                    <a:cubicBezTo>
                      <a:pt x="295" y="275"/>
                      <a:pt x="297" y="273"/>
                      <a:pt x="299" y="271"/>
                    </a:cubicBezTo>
                    <a:cubicBezTo>
                      <a:pt x="302" y="267"/>
                      <a:pt x="305" y="263"/>
                      <a:pt x="307" y="259"/>
                    </a:cubicBezTo>
                    <a:cubicBezTo>
                      <a:pt x="315" y="246"/>
                      <a:pt x="317" y="242"/>
                      <a:pt x="321" y="232"/>
                    </a:cubicBezTo>
                    <a:cubicBezTo>
                      <a:pt x="321" y="232"/>
                      <a:pt x="330" y="211"/>
                      <a:pt x="333" y="187"/>
                    </a:cubicBezTo>
                    <a:cubicBezTo>
                      <a:pt x="334" y="178"/>
                      <a:pt x="336" y="160"/>
                      <a:pt x="331" y="13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725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64" name="Freeform 51"/>
              <p:cNvSpPr>
                <a:spLocks/>
              </p:cNvSpPr>
              <p:nvPr/>
            </p:nvSpPr>
            <p:spPr bwMode="auto">
              <a:xfrm>
                <a:off x="1197" y="1089"/>
                <a:ext cx="100" cy="101"/>
              </a:xfrm>
              <a:custGeom>
                <a:avLst/>
                <a:gdLst/>
                <a:ahLst/>
                <a:cxnLst>
                  <a:cxn ang="0">
                    <a:pos x="15" y="58"/>
                  </a:cxn>
                  <a:cxn ang="0">
                    <a:pos x="68" y="0"/>
                  </a:cxn>
                  <a:cxn ang="0">
                    <a:pos x="65" y="59"/>
                  </a:cxn>
                  <a:cxn ang="0">
                    <a:pos x="139" y="89"/>
                  </a:cxn>
                  <a:cxn ang="0">
                    <a:pos x="154" y="79"/>
                  </a:cxn>
                  <a:cxn ang="0">
                    <a:pos x="100" y="137"/>
                  </a:cxn>
                  <a:cxn ang="0">
                    <a:pos x="86" y="147"/>
                  </a:cxn>
                  <a:cxn ang="0">
                    <a:pos x="12" y="117"/>
                  </a:cxn>
                  <a:cxn ang="0">
                    <a:pos x="15" y="58"/>
                  </a:cxn>
                </a:cxnLst>
                <a:rect l="0" t="0" r="r" b="b"/>
                <a:pathLst>
                  <a:path w="154" h="158">
                    <a:moveTo>
                      <a:pt x="15" y="58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5" y="15"/>
                      <a:pt x="53" y="38"/>
                      <a:pt x="65" y="59"/>
                    </a:cubicBezTo>
                    <a:cubicBezTo>
                      <a:pt x="80" y="86"/>
                      <a:pt x="114" y="100"/>
                      <a:pt x="139" y="89"/>
                    </a:cubicBezTo>
                    <a:cubicBezTo>
                      <a:pt x="145" y="87"/>
                      <a:pt x="150" y="83"/>
                      <a:pt x="154" y="79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96" y="141"/>
                      <a:pt x="91" y="145"/>
                      <a:pt x="86" y="147"/>
                    </a:cubicBezTo>
                    <a:cubicBezTo>
                      <a:pt x="60" y="158"/>
                      <a:pt x="27" y="144"/>
                      <a:pt x="12" y="117"/>
                    </a:cubicBezTo>
                    <a:cubicBezTo>
                      <a:pt x="0" y="96"/>
                      <a:pt x="2" y="73"/>
                      <a:pt x="15" y="5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725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65" name="Freeform 52"/>
              <p:cNvSpPr>
                <a:spLocks/>
              </p:cNvSpPr>
              <p:nvPr/>
            </p:nvSpPr>
            <p:spPr bwMode="auto">
              <a:xfrm>
                <a:off x="1197" y="1089"/>
                <a:ext cx="100" cy="101"/>
              </a:xfrm>
              <a:custGeom>
                <a:avLst/>
                <a:gdLst/>
                <a:ahLst/>
                <a:cxnLst>
                  <a:cxn ang="0">
                    <a:pos x="15" y="58"/>
                  </a:cxn>
                  <a:cxn ang="0">
                    <a:pos x="68" y="0"/>
                  </a:cxn>
                  <a:cxn ang="0">
                    <a:pos x="65" y="59"/>
                  </a:cxn>
                  <a:cxn ang="0">
                    <a:pos x="139" y="89"/>
                  </a:cxn>
                  <a:cxn ang="0">
                    <a:pos x="154" y="79"/>
                  </a:cxn>
                  <a:cxn ang="0">
                    <a:pos x="100" y="137"/>
                  </a:cxn>
                  <a:cxn ang="0">
                    <a:pos x="86" y="147"/>
                  </a:cxn>
                  <a:cxn ang="0">
                    <a:pos x="12" y="117"/>
                  </a:cxn>
                  <a:cxn ang="0">
                    <a:pos x="15" y="58"/>
                  </a:cxn>
                </a:cxnLst>
                <a:rect l="0" t="0" r="r" b="b"/>
                <a:pathLst>
                  <a:path w="154" h="158">
                    <a:moveTo>
                      <a:pt x="15" y="58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5" y="15"/>
                      <a:pt x="53" y="38"/>
                      <a:pt x="65" y="59"/>
                    </a:cubicBezTo>
                    <a:cubicBezTo>
                      <a:pt x="80" y="86"/>
                      <a:pt x="114" y="100"/>
                      <a:pt x="139" y="89"/>
                    </a:cubicBezTo>
                    <a:cubicBezTo>
                      <a:pt x="145" y="87"/>
                      <a:pt x="150" y="83"/>
                      <a:pt x="154" y="79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96" y="141"/>
                      <a:pt x="91" y="145"/>
                      <a:pt x="86" y="147"/>
                    </a:cubicBezTo>
                    <a:cubicBezTo>
                      <a:pt x="60" y="158"/>
                      <a:pt x="27" y="144"/>
                      <a:pt x="12" y="117"/>
                    </a:cubicBezTo>
                    <a:cubicBezTo>
                      <a:pt x="0" y="96"/>
                      <a:pt x="2" y="73"/>
                      <a:pt x="15" y="58"/>
                    </a:cubicBezTo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725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66" name="Freeform 53"/>
              <p:cNvSpPr>
                <a:spLocks/>
              </p:cNvSpPr>
              <p:nvPr/>
            </p:nvSpPr>
            <p:spPr bwMode="auto">
              <a:xfrm>
                <a:off x="1213" y="998"/>
                <a:ext cx="166" cy="172"/>
              </a:xfrm>
              <a:custGeom>
                <a:avLst/>
                <a:gdLst/>
                <a:ahLst/>
                <a:cxnLst>
                  <a:cxn ang="0">
                    <a:pos x="32" y="48"/>
                  </a:cxn>
                  <a:cxn ang="0">
                    <a:pos x="66" y="24"/>
                  </a:cxn>
                  <a:cxn ang="0">
                    <a:pos x="232" y="91"/>
                  </a:cxn>
                  <a:cxn ang="0">
                    <a:pos x="133" y="160"/>
                  </a:cxn>
                  <a:cxn ang="0">
                    <a:pos x="59" y="130"/>
                  </a:cxn>
                  <a:cxn ang="0">
                    <a:pos x="41" y="199"/>
                  </a:cxn>
                  <a:cxn ang="0">
                    <a:pos x="115" y="229"/>
                  </a:cxn>
                  <a:cxn ang="0">
                    <a:pos x="133" y="160"/>
                  </a:cxn>
                  <a:cxn ang="0">
                    <a:pos x="232" y="91"/>
                  </a:cxn>
                  <a:cxn ang="0">
                    <a:pos x="222" y="223"/>
                  </a:cxn>
                  <a:cxn ang="0">
                    <a:pos x="154" y="260"/>
                  </a:cxn>
                  <a:cxn ang="0">
                    <a:pos x="80" y="253"/>
                  </a:cxn>
                  <a:cxn ang="0">
                    <a:pos x="22" y="205"/>
                  </a:cxn>
                  <a:cxn ang="0">
                    <a:pos x="0" y="131"/>
                  </a:cxn>
                  <a:cxn ang="0">
                    <a:pos x="8" y="88"/>
                  </a:cxn>
                  <a:cxn ang="0">
                    <a:pos x="32" y="48"/>
                  </a:cxn>
                </a:cxnLst>
                <a:rect l="0" t="0" r="r" b="b"/>
                <a:pathLst>
                  <a:path w="259" h="267">
                    <a:moveTo>
                      <a:pt x="32" y="48"/>
                    </a:moveTo>
                    <a:cubicBezTo>
                      <a:pt x="41" y="38"/>
                      <a:pt x="53" y="29"/>
                      <a:pt x="66" y="24"/>
                    </a:cubicBezTo>
                    <a:cubicBezTo>
                      <a:pt x="123" y="0"/>
                      <a:pt x="197" y="30"/>
                      <a:pt x="232" y="91"/>
                    </a:cubicBezTo>
                    <a:cubicBezTo>
                      <a:pt x="213" y="111"/>
                      <a:pt x="174" y="138"/>
                      <a:pt x="133" y="160"/>
                    </a:cubicBezTo>
                    <a:cubicBezTo>
                      <a:pt x="117" y="133"/>
                      <a:pt x="84" y="119"/>
                      <a:pt x="59" y="130"/>
                    </a:cubicBezTo>
                    <a:cubicBezTo>
                      <a:pt x="33" y="141"/>
                      <a:pt x="25" y="172"/>
                      <a:pt x="41" y="199"/>
                    </a:cubicBezTo>
                    <a:cubicBezTo>
                      <a:pt x="56" y="226"/>
                      <a:pt x="90" y="240"/>
                      <a:pt x="115" y="229"/>
                    </a:cubicBezTo>
                    <a:cubicBezTo>
                      <a:pt x="140" y="218"/>
                      <a:pt x="148" y="187"/>
                      <a:pt x="133" y="160"/>
                    </a:cubicBezTo>
                    <a:cubicBezTo>
                      <a:pt x="174" y="138"/>
                      <a:pt x="213" y="111"/>
                      <a:pt x="232" y="91"/>
                    </a:cubicBezTo>
                    <a:cubicBezTo>
                      <a:pt x="259" y="139"/>
                      <a:pt x="253" y="191"/>
                      <a:pt x="222" y="223"/>
                    </a:cubicBezTo>
                    <a:cubicBezTo>
                      <a:pt x="195" y="252"/>
                      <a:pt x="164" y="258"/>
                      <a:pt x="154" y="260"/>
                    </a:cubicBezTo>
                    <a:cubicBezTo>
                      <a:pt x="145" y="262"/>
                      <a:pt x="114" y="267"/>
                      <a:pt x="80" y="253"/>
                    </a:cubicBezTo>
                    <a:cubicBezTo>
                      <a:pt x="50" y="240"/>
                      <a:pt x="31" y="220"/>
                      <a:pt x="22" y="205"/>
                    </a:cubicBezTo>
                    <a:cubicBezTo>
                      <a:pt x="0" y="171"/>
                      <a:pt x="0" y="141"/>
                      <a:pt x="0" y="131"/>
                    </a:cubicBezTo>
                    <a:cubicBezTo>
                      <a:pt x="0" y="110"/>
                      <a:pt x="7" y="92"/>
                      <a:pt x="8" y="88"/>
                    </a:cubicBezTo>
                    <a:cubicBezTo>
                      <a:pt x="14" y="72"/>
                      <a:pt x="21" y="62"/>
                      <a:pt x="32" y="4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725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67" name="Freeform 54"/>
              <p:cNvSpPr>
                <a:spLocks/>
              </p:cNvSpPr>
              <p:nvPr/>
            </p:nvSpPr>
            <p:spPr bwMode="auto">
              <a:xfrm>
                <a:off x="1200" y="998"/>
                <a:ext cx="179" cy="175"/>
              </a:xfrm>
              <a:custGeom>
                <a:avLst/>
                <a:gdLst/>
                <a:ahLst/>
                <a:cxnLst>
                  <a:cxn ang="0">
                    <a:pos x="51" y="48"/>
                  </a:cxn>
                  <a:cxn ang="0">
                    <a:pos x="35" y="195"/>
                  </a:cxn>
                  <a:cxn ang="0">
                    <a:pos x="164" y="262"/>
                  </a:cxn>
                  <a:cxn ang="0">
                    <a:pos x="241" y="224"/>
                  </a:cxn>
                  <a:cxn ang="0">
                    <a:pos x="251" y="91"/>
                  </a:cxn>
                  <a:cxn ang="0">
                    <a:pos x="152" y="160"/>
                  </a:cxn>
                  <a:cxn ang="0">
                    <a:pos x="134" y="229"/>
                  </a:cxn>
                  <a:cxn ang="0">
                    <a:pos x="60" y="199"/>
                  </a:cxn>
                  <a:cxn ang="0">
                    <a:pos x="78" y="130"/>
                  </a:cxn>
                  <a:cxn ang="0">
                    <a:pos x="152" y="160"/>
                  </a:cxn>
                  <a:cxn ang="0">
                    <a:pos x="251" y="91"/>
                  </a:cxn>
                  <a:cxn ang="0">
                    <a:pos x="85" y="24"/>
                  </a:cxn>
                  <a:cxn ang="0">
                    <a:pos x="51" y="48"/>
                  </a:cxn>
                </a:cxnLst>
                <a:rect l="0" t="0" r="r" b="b"/>
                <a:pathLst>
                  <a:path w="278" h="268">
                    <a:moveTo>
                      <a:pt x="51" y="48"/>
                    </a:moveTo>
                    <a:cubicBezTo>
                      <a:pt x="0" y="111"/>
                      <a:pt x="23" y="172"/>
                      <a:pt x="35" y="195"/>
                    </a:cubicBezTo>
                    <a:cubicBezTo>
                      <a:pt x="59" y="241"/>
                      <a:pt x="112" y="268"/>
                      <a:pt x="164" y="262"/>
                    </a:cubicBezTo>
                    <a:cubicBezTo>
                      <a:pt x="207" y="257"/>
                      <a:pt x="232" y="233"/>
                      <a:pt x="241" y="224"/>
                    </a:cubicBezTo>
                    <a:cubicBezTo>
                      <a:pt x="272" y="191"/>
                      <a:pt x="278" y="139"/>
                      <a:pt x="251" y="91"/>
                    </a:cubicBezTo>
                    <a:cubicBezTo>
                      <a:pt x="232" y="111"/>
                      <a:pt x="193" y="138"/>
                      <a:pt x="152" y="160"/>
                    </a:cubicBezTo>
                    <a:cubicBezTo>
                      <a:pt x="167" y="187"/>
                      <a:pt x="159" y="218"/>
                      <a:pt x="134" y="229"/>
                    </a:cubicBezTo>
                    <a:cubicBezTo>
                      <a:pt x="109" y="240"/>
                      <a:pt x="75" y="226"/>
                      <a:pt x="60" y="199"/>
                    </a:cubicBezTo>
                    <a:cubicBezTo>
                      <a:pt x="44" y="172"/>
                      <a:pt x="52" y="141"/>
                      <a:pt x="78" y="130"/>
                    </a:cubicBezTo>
                    <a:cubicBezTo>
                      <a:pt x="103" y="119"/>
                      <a:pt x="136" y="133"/>
                      <a:pt x="152" y="160"/>
                    </a:cubicBezTo>
                    <a:cubicBezTo>
                      <a:pt x="193" y="138"/>
                      <a:pt x="232" y="111"/>
                      <a:pt x="251" y="91"/>
                    </a:cubicBezTo>
                    <a:cubicBezTo>
                      <a:pt x="216" y="30"/>
                      <a:pt x="142" y="0"/>
                      <a:pt x="85" y="24"/>
                    </a:cubicBezTo>
                    <a:cubicBezTo>
                      <a:pt x="72" y="29"/>
                      <a:pt x="60" y="38"/>
                      <a:pt x="51" y="48"/>
                    </a:cubicBezTo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725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68" name="Freeform 55"/>
              <p:cNvSpPr>
                <a:spLocks/>
              </p:cNvSpPr>
              <p:nvPr/>
            </p:nvSpPr>
            <p:spPr bwMode="auto">
              <a:xfrm>
                <a:off x="1211" y="1029"/>
                <a:ext cx="143" cy="144"/>
              </a:xfrm>
              <a:custGeom>
                <a:avLst/>
                <a:gdLst/>
                <a:ahLst/>
                <a:cxnLst>
                  <a:cxn ang="0">
                    <a:pos x="18" y="149"/>
                  </a:cxn>
                  <a:cxn ang="0">
                    <a:pos x="4" y="113"/>
                  </a:cxn>
                  <a:cxn ang="0">
                    <a:pos x="2" y="74"/>
                  </a:cxn>
                  <a:cxn ang="0">
                    <a:pos x="13" y="32"/>
                  </a:cxn>
                  <a:cxn ang="0">
                    <a:pos x="24" y="12"/>
                  </a:cxn>
                  <a:cxn ang="0">
                    <a:pos x="33" y="0"/>
                  </a:cxn>
                  <a:cxn ang="0">
                    <a:pos x="27" y="129"/>
                  </a:cxn>
                  <a:cxn ang="0">
                    <a:pos x="192" y="196"/>
                  </a:cxn>
                  <a:cxn ang="0">
                    <a:pos x="223" y="175"/>
                  </a:cxn>
                  <a:cxn ang="0">
                    <a:pos x="210" y="188"/>
                  </a:cxn>
                  <a:cxn ang="0">
                    <a:pos x="202" y="193"/>
                  </a:cxn>
                  <a:cxn ang="0">
                    <a:pos x="172" y="208"/>
                  </a:cxn>
                  <a:cxn ang="0">
                    <a:pos x="159" y="212"/>
                  </a:cxn>
                  <a:cxn ang="0">
                    <a:pos x="141" y="214"/>
                  </a:cxn>
                  <a:cxn ang="0">
                    <a:pos x="117" y="214"/>
                  </a:cxn>
                  <a:cxn ang="0">
                    <a:pos x="100" y="211"/>
                  </a:cxn>
                  <a:cxn ang="0">
                    <a:pos x="91" y="208"/>
                  </a:cxn>
                  <a:cxn ang="0">
                    <a:pos x="74" y="202"/>
                  </a:cxn>
                  <a:cxn ang="0">
                    <a:pos x="59" y="193"/>
                  </a:cxn>
                  <a:cxn ang="0">
                    <a:pos x="18" y="149"/>
                  </a:cxn>
                </a:cxnLst>
                <a:rect l="0" t="0" r="r" b="b"/>
                <a:pathLst>
                  <a:path w="223" h="220">
                    <a:moveTo>
                      <a:pt x="18" y="149"/>
                    </a:moveTo>
                    <a:cubicBezTo>
                      <a:pt x="15" y="144"/>
                      <a:pt x="8" y="131"/>
                      <a:pt x="4" y="113"/>
                    </a:cubicBezTo>
                    <a:cubicBezTo>
                      <a:pt x="0" y="95"/>
                      <a:pt x="1" y="81"/>
                      <a:pt x="2" y="74"/>
                    </a:cubicBezTo>
                    <a:cubicBezTo>
                      <a:pt x="4" y="54"/>
                      <a:pt x="8" y="43"/>
                      <a:pt x="13" y="32"/>
                    </a:cubicBezTo>
                    <a:cubicBezTo>
                      <a:pt x="16" y="25"/>
                      <a:pt x="19" y="20"/>
                      <a:pt x="24" y="12"/>
                    </a:cubicBezTo>
                    <a:cubicBezTo>
                      <a:pt x="26" y="8"/>
                      <a:pt x="30" y="4"/>
                      <a:pt x="33" y="0"/>
                    </a:cubicBezTo>
                    <a:cubicBezTo>
                      <a:pt x="5" y="32"/>
                      <a:pt x="1" y="83"/>
                      <a:pt x="27" y="129"/>
                    </a:cubicBezTo>
                    <a:cubicBezTo>
                      <a:pt x="62" y="190"/>
                      <a:pt x="136" y="220"/>
                      <a:pt x="192" y="196"/>
                    </a:cubicBezTo>
                    <a:cubicBezTo>
                      <a:pt x="205" y="191"/>
                      <a:pt x="215" y="184"/>
                      <a:pt x="223" y="175"/>
                    </a:cubicBezTo>
                    <a:cubicBezTo>
                      <a:pt x="219" y="179"/>
                      <a:pt x="214" y="184"/>
                      <a:pt x="210" y="188"/>
                    </a:cubicBezTo>
                    <a:cubicBezTo>
                      <a:pt x="208" y="189"/>
                      <a:pt x="204" y="192"/>
                      <a:pt x="202" y="193"/>
                    </a:cubicBezTo>
                    <a:cubicBezTo>
                      <a:pt x="188" y="202"/>
                      <a:pt x="182" y="204"/>
                      <a:pt x="172" y="208"/>
                    </a:cubicBezTo>
                    <a:cubicBezTo>
                      <a:pt x="168" y="209"/>
                      <a:pt x="163" y="211"/>
                      <a:pt x="159" y="212"/>
                    </a:cubicBezTo>
                    <a:cubicBezTo>
                      <a:pt x="153" y="213"/>
                      <a:pt x="146" y="214"/>
                      <a:pt x="141" y="214"/>
                    </a:cubicBezTo>
                    <a:cubicBezTo>
                      <a:pt x="135" y="215"/>
                      <a:pt x="122" y="215"/>
                      <a:pt x="117" y="214"/>
                    </a:cubicBezTo>
                    <a:cubicBezTo>
                      <a:pt x="112" y="213"/>
                      <a:pt x="105" y="212"/>
                      <a:pt x="100" y="211"/>
                    </a:cubicBezTo>
                    <a:cubicBezTo>
                      <a:pt x="97" y="210"/>
                      <a:pt x="94" y="209"/>
                      <a:pt x="91" y="208"/>
                    </a:cubicBezTo>
                    <a:cubicBezTo>
                      <a:pt x="80" y="205"/>
                      <a:pt x="80" y="205"/>
                      <a:pt x="74" y="202"/>
                    </a:cubicBezTo>
                    <a:cubicBezTo>
                      <a:pt x="67" y="198"/>
                      <a:pt x="62" y="195"/>
                      <a:pt x="59" y="193"/>
                    </a:cubicBezTo>
                    <a:cubicBezTo>
                      <a:pt x="35" y="177"/>
                      <a:pt x="21" y="155"/>
                      <a:pt x="18" y="14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725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69" name="Freeform 56"/>
              <p:cNvSpPr>
                <a:spLocks/>
              </p:cNvSpPr>
              <p:nvPr/>
            </p:nvSpPr>
            <p:spPr bwMode="auto">
              <a:xfrm>
                <a:off x="1205" y="1029"/>
                <a:ext cx="149" cy="161"/>
              </a:xfrm>
              <a:custGeom>
                <a:avLst/>
                <a:gdLst/>
                <a:ahLst/>
                <a:cxnLst>
                  <a:cxn ang="0">
                    <a:pos x="27" y="149"/>
                  </a:cxn>
                  <a:cxn ang="0">
                    <a:pos x="42" y="0"/>
                  </a:cxn>
                  <a:cxn ang="0">
                    <a:pos x="36" y="129"/>
                  </a:cxn>
                  <a:cxn ang="0">
                    <a:pos x="201" y="196"/>
                  </a:cxn>
                  <a:cxn ang="0">
                    <a:pos x="232" y="175"/>
                  </a:cxn>
                  <a:cxn ang="0">
                    <a:pos x="27" y="149"/>
                  </a:cxn>
                </a:cxnLst>
                <a:rect l="0" t="0" r="r" b="b"/>
                <a:pathLst>
                  <a:path w="232" h="249">
                    <a:moveTo>
                      <a:pt x="27" y="149"/>
                    </a:moveTo>
                    <a:cubicBezTo>
                      <a:pt x="0" y="100"/>
                      <a:pt x="6" y="44"/>
                      <a:pt x="42" y="0"/>
                    </a:cubicBezTo>
                    <a:cubicBezTo>
                      <a:pt x="14" y="32"/>
                      <a:pt x="10" y="83"/>
                      <a:pt x="36" y="129"/>
                    </a:cubicBezTo>
                    <a:cubicBezTo>
                      <a:pt x="71" y="190"/>
                      <a:pt x="145" y="220"/>
                      <a:pt x="201" y="196"/>
                    </a:cubicBezTo>
                    <a:cubicBezTo>
                      <a:pt x="214" y="191"/>
                      <a:pt x="224" y="184"/>
                      <a:pt x="232" y="175"/>
                    </a:cubicBezTo>
                    <a:cubicBezTo>
                      <a:pt x="156" y="249"/>
                      <a:pt x="60" y="209"/>
                      <a:pt x="27" y="149"/>
                    </a:cubicBezTo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725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70" name="Freeform 57"/>
              <p:cNvSpPr>
                <a:spLocks/>
              </p:cNvSpPr>
              <p:nvPr/>
            </p:nvSpPr>
            <p:spPr bwMode="auto">
              <a:xfrm>
                <a:off x="1206" y="998"/>
                <a:ext cx="178" cy="175"/>
              </a:xfrm>
              <a:custGeom>
                <a:avLst/>
                <a:gdLst/>
                <a:ahLst/>
                <a:cxnLst>
                  <a:cxn ang="0">
                    <a:pos x="240" y="91"/>
                  </a:cxn>
                  <a:cxn ang="0">
                    <a:pos x="199" y="244"/>
                  </a:cxn>
                  <a:cxn ang="0">
                    <a:pos x="34" y="177"/>
                  </a:cxn>
                  <a:cxn ang="0">
                    <a:pos x="74" y="24"/>
                  </a:cxn>
                  <a:cxn ang="0">
                    <a:pos x="240" y="91"/>
                  </a:cxn>
                </a:cxnLst>
                <a:rect l="0" t="0" r="r" b="b"/>
                <a:pathLst>
                  <a:path w="274" h="268">
                    <a:moveTo>
                      <a:pt x="240" y="91"/>
                    </a:moveTo>
                    <a:cubicBezTo>
                      <a:pt x="274" y="152"/>
                      <a:pt x="256" y="221"/>
                      <a:pt x="199" y="244"/>
                    </a:cubicBezTo>
                    <a:cubicBezTo>
                      <a:pt x="143" y="268"/>
                      <a:pt x="69" y="238"/>
                      <a:pt x="34" y="177"/>
                    </a:cubicBezTo>
                    <a:cubicBezTo>
                      <a:pt x="0" y="116"/>
                      <a:pt x="18" y="48"/>
                      <a:pt x="74" y="24"/>
                    </a:cubicBezTo>
                    <a:cubicBezTo>
                      <a:pt x="131" y="0"/>
                      <a:pt x="205" y="30"/>
                      <a:pt x="240" y="9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5725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</p:grpSp>
        <p:sp>
          <p:nvSpPr>
            <p:cNvPr id="43" name="Freeform 59"/>
            <p:cNvSpPr>
              <a:spLocks/>
            </p:cNvSpPr>
            <p:nvPr/>
          </p:nvSpPr>
          <p:spPr bwMode="auto">
            <a:xfrm>
              <a:off x="2650530" y="4414249"/>
              <a:ext cx="1829593" cy="1724067"/>
            </a:xfrm>
            <a:custGeom>
              <a:avLst/>
              <a:gdLst>
                <a:gd name="T0" fmla="*/ 790 w 1302"/>
                <a:gd name="T1" fmla="*/ 7 h 1231"/>
                <a:gd name="T2" fmla="*/ 848 w 1302"/>
                <a:gd name="T3" fmla="*/ 0 h 1231"/>
                <a:gd name="T4" fmla="*/ 863 w 1302"/>
                <a:gd name="T5" fmla="*/ 483 h 1231"/>
                <a:gd name="T6" fmla="*/ 922 w 1302"/>
                <a:gd name="T7" fmla="*/ 867 h 1231"/>
                <a:gd name="T8" fmla="*/ 460 w 1302"/>
                <a:gd name="T9" fmla="*/ 850 h 1231"/>
                <a:gd name="T10" fmla="*/ 4 w 1302"/>
                <a:gd name="T11" fmla="*/ 869 h 1231"/>
                <a:gd name="T12" fmla="*/ 1 w 1302"/>
                <a:gd name="T13" fmla="*/ 623 h 1231"/>
                <a:gd name="T14" fmla="*/ 54 w 1302"/>
                <a:gd name="T15" fmla="*/ 221 h 1231"/>
                <a:gd name="T16" fmla="*/ 576 w 1302"/>
                <a:gd name="T17" fmla="*/ 109 h 1231"/>
                <a:gd name="T18" fmla="*/ 790 w 1302"/>
                <a:gd name="T19" fmla="*/ 7 h 1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2"/>
                <a:gd name="T31" fmla="*/ 0 h 1231"/>
                <a:gd name="T32" fmla="*/ 1302 w 1302"/>
                <a:gd name="T33" fmla="*/ 1231 h 12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2" h="1231">
                  <a:moveTo>
                    <a:pt x="1115" y="10"/>
                  </a:moveTo>
                  <a:cubicBezTo>
                    <a:pt x="1197" y="0"/>
                    <a:pt x="1197" y="0"/>
                    <a:pt x="1197" y="0"/>
                  </a:cubicBezTo>
                  <a:cubicBezTo>
                    <a:pt x="1197" y="0"/>
                    <a:pt x="1186" y="352"/>
                    <a:pt x="1218" y="684"/>
                  </a:cubicBezTo>
                  <a:cubicBezTo>
                    <a:pt x="1241" y="915"/>
                    <a:pt x="1302" y="1228"/>
                    <a:pt x="1302" y="1228"/>
                  </a:cubicBezTo>
                  <a:cubicBezTo>
                    <a:pt x="1302" y="1228"/>
                    <a:pt x="977" y="1199"/>
                    <a:pt x="650" y="1204"/>
                  </a:cubicBezTo>
                  <a:cubicBezTo>
                    <a:pt x="324" y="1208"/>
                    <a:pt x="6" y="1231"/>
                    <a:pt x="6" y="1231"/>
                  </a:cubicBezTo>
                  <a:cubicBezTo>
                    <a:pt x="6" y="1231"/>
                    <a:pt x="0" y="1152"/>
                    <a:pt x="1" y="883"/>
                  </a:cubicBezTo>
                  <a:cubicBezTo>
                    <a:pt x="1" y="613"/>
                    <a:pt x="76" y="313"/>
                    <a:pt x="76" y="313"/>
                  </a:cubicBezTo>
                  <a:cubicBezTo>
                    <a:pt x="813" y="155"/>
                    <a:pt x="813" y="155"/>
                    <a:pt x="813" y="155"/>
                  </a:cubicBezTo>
                  <a:lnTo>
                    <a:pt x="1115" y="1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 sz="2000">
                <a:latin typeface="+mn-lt"/>
              </a:endParaRPr>
            </a:p>
          </p:txBody>
        </p:sp>
        <p:sp>
          <p:nvSpPr>
            <p:cNvPr id="44" name="Freeform 60"/>
            <p:cNvSpPr>
              <a:spLocks/>
            </p:cNvSpPr>
            <p:nvPr/>
          </p:nvSpPr>
          <p:spPr bwMode="auto">
            <a:xfrm>
              <a:off x="2567186" y="4400361"/>
              <a:ext cx="1811734" cy="1688356"/>
            </a:xfrm>
            <a:custGeom>
              <a:avLst/>
              <a:gdLst/>
              <a:ahLst/>
              <a:cxnLst>
                <a:cxn ang="0">
                  <a:pos x="1289" y="1174"/>
                </a:cxn>
                <a:cxn ang="0">
                  <a:pos x="14" y="1203"/>
                </a:cxn>
                <a:cxn ang="0">
                  <a:pos x="23" y="5"/>
                </a:cxn>
                <a:cxn ang="0">
                  <a:pos x="1248" y="0"/>
                </a:cxn>
                <a:cxn ang="0">
                  <a:pos x="1289" y="1174"/>
                </a:cxn>
              </a:cxnLst>
              <a:rect l="0" t="0" r="r" b="b"/>
              <a:pathLst>
                <a:path w="1289" h="1203">
                  <a:moveTo>
                    <a:pt x="1289" y="1174"/>
                  </a:moveTo>
                  <a:cubicBezTo>
                    <a:pt x="864" y="1184"/>
                    <a:pt x="439" y="1194"/>
                    <a:pt x="14" y="1203"/>
                  </a:cubicBezTo>
                  <a:cubicBezTo>
                    <a:pt x="0" y="804"/>
                    <a:pt x="3" y="404"/>
                    <a:pt x="23" y="5"/>
                  </a:cubicBezTo>
                  <a:cubicBezTo>
                    <a:pt x="432" y="3"/>
                    <a:pt x="840" y="2"/>
                    <a:pt x="1248" y="0"/>
                  </a:cubicBezTo>
                  <a:cubicBezTo>
                    <a:pt x="1245" y="392"/>
                    <a:pt x="1259" y="783"/>
                    <a:pt x="1289" y="117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215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2000">
                <a:latin typeface="+mn-lt"/>
              </a:endParaRPr>
            </a:p>
          </p:txBody>
        </p:sp>
        <p:grpSp>
          <p:nvGrpSpPr>
            <p:cNvPr id="45" name="Group 99"/>
            <p:cNvGrpSpPr>
              <a:grpSpLocks/>
            </p:cNvGrpSpPr>
            <p:nvPr/>
          </p:nvGrpSpPr>
          <p:grpSpPr bwMode="auto">
            <a:xfrm>
              <a:off x="3329186" y="4207916"/>
              <a:ext cx="396000" cy="396000"/>
              <a:chOff x="2064" y="2777"/>
              <a:chExt cx="192" cy="201"/>
            </a:xfrm>
          </p:grpSpPr>
          <p:sp>
            <p:nvSpPr>
              <p:cNvPr id="46" name="Line 88"/>
              <p:cNvSpPr>
                <a:spLocks noChangeShapeType="1"/>
              </p:cNvSpPr>
              <p:nvPr/>
            </p:nvSpPr>
            <p:spPr bwMode="auto">
              <a:xfrm>
                <a:off x="2187" y="2948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ru-RU" sz="2000">
                  <a:latin typeface="+mn-lt"/>
                </a:endParaRPr>
              </a:p>
            </p:txBody>
          </p:sp>
          <p:sp>
            <p:nvSpPr>
              <p:cNvPr id="47" name="Line 89"/>
              <p:cNvSpPr>
                <a:spLocks noChangeShapeType="1"/>
              </p:cNvSpPr>
              <p:nvPr/>
            </p:nvSpPr>
            <p:spPr bwMode="auto">
              <a:xfrm>
                <a:off x="2187" y="2948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ru-RU" sz="2000">
                  <a:latin typeface="+mn-lt"/>
                </a:endParaRPr>
              </a:p>
            </p:txBody>
          </p:sp>
          <p:sp>
            <p:nvSpPr>
              <p:cNvPr id="48" name="Freeform 90"/>
              <p:cNvSpPr>
                <a:spLocks/>
              </p:cNvSpPr>
              <p:nvPr/>
            </p:nvSpPr>
            <p:spPr bwMode="auto">
              <a:xfrm>
                <a:off x="2067" y="2907"/>
                <a:ext cx="67" cy="71"/>
              </a:xfrm>
              <a:custGeom>
                <a:avLst/>
                <a:gdLst/>
                <a:ahLst/>
                <a:cxnLst>
                  <a:cxn ang="0">
                    <a:pos x="3" y="144"/>
                  </a:cxn>
                  <a:cxn ang="0">
                    <a:pos x="104" y="0"/>
                  </a:cxn>
                  <a:cxn ang="0">
                    <a:pos x="104" y="36"/>
                  </a:cxn>
                  <a:cxn ang="0">
                    <a:pos x="154" y="56"/>
                  </a:cxn>
                  <a:cxn ang="0">
                    <a:pos x="161" y="52"/>
                  </a:cxn>
                  <a:cxn ang="0">
                    <a:pos x="26" y="164"/>
                  </a:cxn>
                  <a:cxn ang="0">
                    <a:pos x="23" y="166"/>
                  </a:cxn>
                  <a:cxn ang="0">
                    <a:pos x="3" y="158"/>
                  </a:cxn>
                  <a:cxn ang="0">
                    <a:pos x="3" y="144"/>
                  </a:cxn>
                </a:cxnLst>
                <a:rect l="0" t="0" r="r" b="b"/>
                <a:pathLst>
                  <a:path w="161" h="169">
                    <a:moveTo>
                      <a:pt x="3" y="144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97" y="9"/>
                      <a:pt x="97" y="23"/>
                      <a:pt x="104" y="36"/>
                    </a:cubicBezTo>
                    <a:cubicBezTo>
                      <a:pt x="114" y="54"/>
                      <a:pt x="137" y="63"/>
                      <a:pt x="154" y="56"/>
                    </a:cubicBezTo>
                    <a:cubicBezTo>
                      <a:pt x="156" y="55"/>
                      <a:pt x="159" y="54"/>
                      <a:pt x="161" y="52"/>
                    </a:cubicBezTo>
                    <a:cubicBezTo>
                      <a:pt x="26" y="164"/>
                      <a:pt x="26" y="164"/>
                      <a:pt x="26" y="164"/>
                    </a:cubicBezTo>
                    <a:cubicBezTo>
                      <a:pt x="25" y="165"/>
                      <a:pt x="24" y="165"/>
                      <a:pt x="23" y="166"/>
                    </a:cubicBezTo>
                    <a:cubicBezTo>
                      <a:pt x="16" y="169"/>
                      <a:pt x="7" y="165"/>
                      <a:pt x="3" y="158"/>
                    </a:cubicBezTo>
                    <a:cubicBezTo>
                      <a:pt x="0" y="153"/>
                      <a:pt x="1" y="147"/>
                      <a:pt x="3" y="144"/>
                    </a:cubicBezTo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57255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49" name="Freeform 91"/>
              <p:cNvSpPr>
                <a:spLocks/>
              </p:cNvSpPr>
              <p:nvPr/>
            </p:nvSpPr>
            <p:spPr bwMode="auto">
              <a:xfrm>
                <a:off x="2064" y="2832"/>
                <a:ext cx="141" cy="142"/>
              </a:xfrm>
              <a:custGeom>
                <a:avLst/>
                <a:gdLst/>
                <a:ahLst/>
                <a:cxnLst>
                  <a:cxn ang="0">
                    <a:pos x="331" y="134"/>
                  </a:cxn>
                  <a:cxn ang="0">
                    <a:pos x="312" y="86"/>
                  </a:cxn>
                  <a:cxn ang="0">
                    <a:pos x="259" y="29"/>
                  </a:cxn>
                  <a:cxn ang="0">
                    <a:pos x="186" y="2"/>
                  </a:cxn>
                  <a:cxn ang="0">
                    <a:pos x="147" y="2"/>
                  </a:cxn>
                  <a:cxn ang="0">
                    <a:pos x="131" y="5"/>
                  </a:cxn>
                  <a:cxn ang="0">
                    <a:pos x="107" y="12"/>
                  </a:cxn>
                  <a:cxn ang="0">
                    <a:pos x="75" y="29"/>
                  </a:cxn>
                  <a:cxn ang="0">
                    <a:pos x="65" y="36"/>
                  </a:cxn>
                  <a:cxn ang="0">
                    <a:pos x="57" y="43"/>
                  </a:cxn>
                  <a:cxn ang="0">
                    <a:pos x="48" y="51"/>
                  </a:cxn>
                  <a:cxn ang="0">
                    <a:pos x="47" y="52"/>
                  </a:cxn>
                  <a:cxn ang="0">
                    <a:pos x="48" y="51"/>
                  </a:cxn>
                  <a:cxn ang="0">
                    <a:pos x="35" y="223"/>
                  </a:cxn>
                  <a:cxn ang="0">
                    <a:pos x="249" y="310"/>
                  </a:cxn>
                  <a:cxn ang="0">
                    <a:pos x="293" y="277"/>
                  </a:cxn>
                  <a:cxn ang="0">
                    <a:pos x="293" y="278"/>
                  </a:cxn>
                  <a:cxn ang="0">
                    <a:pos x="293" y="277"/>
                  </a:cxn>
                  <a:cxn ang="0">
                    <a:pos x="299" y="271"/>
                  </a:cxn>
                  <a:cxn ang="0">
                    <a:pos x="307" y="259"/>
                  </a:cxn>
                  <a:cxn ang="0">
                    <a:pos x="321" y="232"/>
                  </a:cxn>
                  <a:cxn ang="0">
                    <a:pos x="333" y="187"/>
                  </a:cxn>
                  <a:cxn ang="0">
                    <a:pos x="331" y="134"/>
                  </a:cxn>
                </a:cxnLst>
                <a:rect l="0" t="0" r="r" b="b"/>
                <a:pathLst>
                  <a:path w="336" h="340">
                    <a:moveTo>
                      <a:pt x="331" y="134"/>
                    </a:moveTo>
                    <a:cubicBezTo>
                      <a:pt x="329" y="128"/>
                      <a:pt x="325" y="110"/>
                      <a:pt x="312" y="86"/>
                    </a:cubicBezTo>
                    <a:cubicBezTo>
                      <a:pt x="306" y="76"/>
                      <a:pt x="291" y="50"/>
                      <a:pt x="259" y="29"/>
                    </a:cubicBezTo>
                    <a:cubicBezTo>
                      <a:pt x="227" y="7"/>
                      <a:pt x="197" y="4"/>
                      <a:pt x="186" y="2"/>
                    </a:cubicBezTo>
                    <a:cubicBezTo>
                      <a:pt x="184" y="2"/>
                      <a:pt x="166" y="0"/>
                      <a:pt x="147" y="2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24" y="7"/>
                      <a:pt x="114" y="10"/>
                      <a:pt x="107" y="12"/>
                    </a:cubicBezTo>
                    <a:cubicBezTo>
                      <a:pt x="107" y="12"/>
                      <a:pt x="91" y="18"/>
                      <a:pt x="75" y="29"/>
                    </a:cubicBezTo>
                    <a:cubicBezTo>
                      <a:pt x="72" y="31"/>
                      <a:pt x="68" y="34"/>
                      <a:pt x="65" y="36"/>
                    </a:cubicBezTo>
                    <a:cubicBezTo>
                      <a:pt x="62" y="38"/>
                      <a:pt x="60" y="40"/>
                      <a:pt x="57" y="43"/>
                    </a:cubicBezTo>
                    <a:cubicBezTo>
                      <a:pt x="54" y="45"/>
                      <a:pt x="51" y="48"/>
                      <a:pt x="48" y="51"/>
                    </a:cubicBezTo>
                    <a:cubicBezTo>
                      <a:pt x="48" y="51"/>
                      <a:pt x="47" y="52"/>
                      <a:pt x="47" y="52"/>
                    </a:cubicBezTo>
                    <a:cubicBezTo>
                      <a:pt x="47" y="52"/>
                      <a:pt x="47" y="51"/>
                      <a:pt x="48" y="51"/>
                    </a:cubicBezTo>
                    <a:cubicBezTo>
                      <a:pt x="7" y="93"/>
                      <a:pt x="0" y="161"/>
                      <a:pt x="35" y="223"/>
                    </a:cubicBezTo>
                    <a:cubicBezTo>
                      <a:pt x="80" y="302"/>
                      <a:pt x="175" y="340"/>
                      <a:pt x="249" y="310"/>
                    </a:cubicBezTo>
                    <a:cubicBezTo>
                      <a:pt x="267" y="302"/>
                      <a:pt x="281" y="291"/>
                      <a:pt x="293" y="277"/>
                    </a:cubicBezTo>
                    <a:cubicBezTo>
                      <a:pt x="293" y="278"/>
                      <a:pt x="293" y="278"/>
                      <a:pt x="293" y="278"/>
                    </a:cubicBezTo>
                    <a:cubicBezTo>
                      <a:pt x="293" y="278"/>
                      <a:pt x="293" y="278"/>
                      <a:pt x="293" y="277"/>
                    </a:cubicBezTo>
                    <a:cubicBezTo>
                      <a:pt x="295" y="275"/>
                      <a:pt x="297" y="273"/>
                      <a:pt x="299" y="271"/>
                    </a:cubicBezTo>
                    <a:cubicBezTo>
                      <a:pt x="302" y="267"/>
                      <a:pt x="305" y="263"/>
                      <a:pt x="307" y="259"/>
                    </a:cubicBezTo>
                    <a:cubicBezTo>
                      <a:pt x="315" y="246"/>
                      <a:pt x="317" y="242"/>
                      <a:pt x="321" y="232"/>
                    </a:cubicBezTo>
                    <a:cubicBezTo>
                      <a:pt x="321" y="232"/>
                      <a:pt x="330" y="211"/>
                      <a:pt x="333" y="187"/>
                    </a:cubicBezTo>
                    <a:cubicBezTo>
                      <a:pt x="334" y="178"/>
                      <a:pt x="336" y="160"/>
                      <a:pt x="331" y="13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50" name="Freeform 92"/>
              <p:cNvSpPr>
                <a:spLocks/>
              </p:cNvSpPr>
              <p:nvPr/>
            </p:nvSpPr>
            <p:spPr bwMode="auto">
              <a:xfrm>
                <a:off x="2134" y="2836"/>
                <a:ext cx="65" cy="66"/>
              </a:xfrm>
              <a:custGeom>
                <a:avLst/>
                <a:gdLst/>
                <a:ahLst/>
                <a:cxnLst>
                  <a:cxn ang="0">
                    <a:pos x="15" y="58"/>
                  </a:cxn>
                  <a:cxn ang="0">
                    <a:pos x="68" y="0"/>
                  </a:cxn>
                  <a:cxn ang="0">
                    <a:pos x="65" y="59"/>
                  </a:cxn>
                  <a:cxn ang="0">
                    <a:pos x="139" y="89"/>
                  </a:cxn>
                  <a:cxn ang="0">
                    <a:pos x="154" y="79"/>
                  </a:cxn>
                  <a:cxn ang="0">
                    <a:pos x="100" y="137"/>
                  </a:cxn>
                  <a:cxn ang="0">
                    <a:pos x="86" y="147"/>
                  </a:cxn>
                  <a:cxn ang="0">
                    <a:pos x="12" y="117"/>
                  </a:cxn>
                  <a:cxn ang="0">
                    <a:pos x="15" y="58"/>
                  </a:cxn>
                </a:cxnLst>
                <a:rect l="0" t="0" r="r" b="b"/>
                <a:pathLst>
                  <a:path w="154" h="158">
                    <a:moveTo>
                      <a:pt x="15" y="58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5" y="15"/>
                      <a:pt x="53" y="38"/>
                      <a:pt x="65" y="59"/>
                    </a:cubicBezTo>
                    <a:cubicBezTo>
                      <a:pt x="80" y="86"/>
                      <a:pt x="114" y="100"/>
                      <a:pt x="139" y="89"/>
                    </a:cubicBezTo>
                    <a:cubicBezTo>
                      <a:pt x="145" y="87"/>
                      <a:pt x="150" y="83"/>
                      <a:pt x="154" y="79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96" y="141"/>
                      <a:pt x="91" y="145"/>
                      <a:pt x="86" y="147"/>
                    </a:cubicBezTo>
                    <a:cubicBezTo>
                      <a:pt x="60" y="158"/>
                      <a:pt x="27" y="144"/>
                      <a:pt x="12" y="117"/>
                    </a:cubicBezTo>
                    <a:cubicBezTo>
                      <a:pt x="0" y="96"/>
                      <a:pt x="2" y="73"/>
                      <a:pt x="15" y="5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51" name="Freeform 93"/>
              <p:cNvSpPr>
                <a:spLocks/>
              </p:cNvSpPr>
              <p:nvPr/>
            </p:nvSpPr>
            <p:spPr bwMode="auto">
              <a:xfrm>
                <a:off x="2134" y="2836"/>
                <a:ext cx="65" cy="66"/>
              </a:xfrm>
              <a:custGeom>
                <a:avLst/>
                <a:gdLst/>
                <a:ahLst/>
                <a:cxnLst>
                  <a:cxn ang="0">
                    <a:pos x="15" y="58"/>
                  </a:cxn>
                  <a:cxn ang="0">
                    <a:pos x="68" y="0"/>
                  </a:cxn>
                  <a:cxn ang="0">
                    <a:pos x="65" y="59"/>
                  </a:cxn>
                  <a:cxn ang="0">
                    <a:pos x="139" y="89"/>
                  </a:cxn>
                  <a:cxn ang="0">
                    <a:pos x="154" y="79"/>
                  </a:cxn>
                  <a:cxn ang="0">
                    <a:pos x="100" y="137"/>
                  </a:cxn>
                  <a:cxn ang="0">
                    <a:pos x="86" y="147"/>
                  </a:cxn>
                  <a:cxn ang="0">
                    <a:pos x="12" y="117"/>
                  </a:cxn>
                  <a:cxn ang="0">
                    <a:pos x="15" y="58"/>
                  </a:cxn>
                </a:cxnLst>
                <a:rect l="0" t="0" r="r" b="b"/>
                <a:pathLst>
                  <a:path w="154" h="158">
                    <a:moveTo>
                      <a:pt x="15" y="58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5" y="15"/>
                      <a:pt x="53" y="38"/>
                      <a:pt x="65" y="59"/>
                    </a:cubicBezTo>
                    <a:cubicBezTo>
                      <a:pt x="80" y="86"/>
                      <a:pt x="114" y="100"/>
                      <a:pt x="139" y="89"/>
                    </a:cubicBezTo>
                    <a:cubicBezTo>
                      <a:pt x="145" y="87"/>
                      <a:pt x="150" y="83"/>
                      <a:pt x="154" y="79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96" y="141"/>
                      <a:pt x="91" y="145"/>
                      <a:pt x="86" y="147"/>
                    </a:cubicBezTo>
                    <a:cubicBezTo>
                      <a:pt x="60" y="158"/>
                      <a:pt x="27" y="144"/>
                      <a:pt x="12" y="117"/>
                    </a:cubicBezTo>
                    <a:cubicBezTo>
                      <a:pt x="0" y="96"/>
                      <a:pt x="2" y="73"/>
                      <a:pt x="15" y="58"/>
                    </a:cubicBezTo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52" name="Freeform 94"/>
              <p:cNvSpPr>
                <a:spLocks/>
              </p:cNvSpPr>
              <p:nvPr/>
            </p:nvSpPr>
            <p:spPr bwMode="auto">
              <a:xfrm>
                <a:off x="2144" y="2777"/>
                <a:ext cx="109" cy="112"/>
              </a:xfrm>
              <a:custGeom>
                <a:avLst/>
                <a:gdLst/>
                <a:ahLst/>
                <a:cxnLst>
                  <a:cxn ang="0">
                    <a:pos x="32" y="48"/>
                  </a:cxn>
                  <a:cxn ang="0">
                    <a:pos x="66" y="24"/>
                  </a:cxn>
                  <a:cxn ang="0">
                    <a:pos x="232" y="91"/>
                  </a:cxn>
                  <a:cxn ang="0">
                    <a:pos x="133" y="160"/>
                  </a:cxn>
                  <a:cxn ang="0">
                    <a:pos x="59" y="130"/>
                  </a:cxn>
                  <a:cxn ang="0">
                    <a:pos x="41" y="199"/>
                  </a:cxn>
                  <a:cxn ang="0">
                    <a:pos x="115" y="229"/>
                  </a:cxn>
                  <a:cxn ang="0">
                    <a:pos x="133" y="160"/>
                  </a:cxn>
                  <a:cxn ang="0">
                    <a:pos x="232" y="91"/>
                  </a:cxn>
                  <a:cxn ang="0">
                    <a:pos x="222" y="223"/>
                  </a:cxn>
                  <a:cxn ang="0">
                    <a:pos x="154" y="260"/>
                  </a:cxn>
                  <a:cxn ang="0">
                    <a:pos x="80" y="253"/>
                  </a:cxn>
                  <a:cxn ang="0">
                    <a:pos x="22" y="205"/>
                  </a:cxn>
                  <a:cxn ang="0">
                    <a:pos x="0" y="131"/>
                  </a:cxn>
                  <a:cxn ang="0">
                    <a:pos x="8" y="88"/>
                  </a:cxn>
                  <a:cxn ang="0">
                    <a:pos x="32" y="48"/>
                  </a:cxn>
                </a:cxnLst>
                <a:rect l="0" t="0" r="r" b="b"/>
                <a:pathLst>
                  <a:path w="259" h="267">
                    <a:moveTo>
                      <a:pt x="32" y="48"/>
                    </a:moveTo>
                    <a:cubicBezTo>
                      <a:pt x="41" y="38"/>
                      <a:pt x="53" y="29"/>
                      <a:pt x="66" y="24"/>
                    </a:cubicBezTo>
                    <a:cubicBezTo>
                      <a:pt x="123" y="0"/>
                      <a:pt x="197" y="30"/>
                      <a:pt x="232" y="91"/>
                    </a:cubicBezTo>
                    <a:cubicBezTo>
                      <a:pt x="213" y="111"/>
                      <a:pt x="174" y="138"/>
                      <a:pt x="133" y="160"/>
                    </a:cubicBezTo>
                    <a:cubicBezTo>
                      <a:pt x="117" y="133"/>
                      <a:pt x="84" y="119"/>
                      <a:pt x="59" y="130"/>
                    </a:cubicBezTo>
                    <a:cubicBezTo>
                      <a:pt x="33" y="141"/>
                      <a:pt x="25" y="172"/>
                      <a:pt x="41" y="199"/>
                    </a:cubicBezTo>
                    <a:cubicBezTo>
                      <a:pt x="56" y="226"/>
                      <a:pt x="90" y="240"/>
                      <a:pt x="115" y="229"/>
                    </a:cubicBezTo>
                    <a:cubicBezTo>
                      <a:pt x="140" y="218"/>
                      <a:pt x="148" y="187"/>
                      <a:pt x="133" y="160"/>
                    </a:cubicBezTo>
                    <a:cubicBezTo>
                      <a:pt x="174" y="138"/>
                      <a:pt x="213" y="111"/>
                      <a:pt x="232" y="91"/>
                    </a:cubicBezTo>
                    <a:cubicBezTo>
                      <a:pt x="259" y="139"/>
                      <a:pt x="253" y="191"/>
                      <a:pt x="222" y="223"/>
                    </a:cubicBezTo>
                    <a:cubicBezTo>
                      <a:pt x="195" y="252"/>
                      <a:pt x="164" y="258"/>
                      <a:pt x="154" y="260"/>
                    </a:cubicBezTo>
                    <a:cubicBezTo>
                      <a:pt x="145" y="262"/>
                      <a:pt x="114" y="267"/>
                      <a:pt x="80" y="253"/>
                    </a:cubicBezTo>
                    <a:cubicBezTo>
                      <a:pt x="50" y="240"/>
                      <a:pt x="31" y="220"/>
                      <a:pt x="22" y="205"/>
                    </a:cubicBezTo>
                    <a:cubicBezTo>
                      <a:pt x="0" y="171"/>
                      <a:pt x="0" y="141"/>
                      <a:pt x="0" y="131"/>
                    </a:cubicBezTo>
                    <a:cubicBezTo>
                      <a:pt x="0" y="110"/>
                      <a:pt x="7" y="92"/>
                      <a:pt x="8" y="88"/>
                    </a:cubicBezTo>
                    <a:cubicBezTo>
                      <a:pt x="14" y="72"/>
                      <a:pt x="21" y="62"/>
                      <a:pt x="32" y="4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53" name="Freeform 95"/>
              <p:cNvSpPr>
                <a:spLocks/>
              </p:cNvSpPr>
              <p:nvPr/>
            </p:nvSpPr>
            <p:spPr bwMode="auto">
              <a:xfrm>
                <a:off x="2137" y="2777"/>
                <a:ext cx="116" cy="112"/>
              </a:xfrm>
              <a:custGeom>
                <a:avLst/>
                <a:gdLst/>
                <a:ahLst/>
                <a:cxnLst>
                  <a:cxn ang="0">
                    <a:pos x="51" y="48"/>
                  </a:cxn>
                  <a:cxn ang="0">
                    <a:pos x="35" y="195"/>
                  </a:cxn>
                  <a:cxn ang="0">
                    <a:pos x="164" y="262"/>
                  </a:cxn>
                  <a:cxn ang="0">
                    <a:pos x="241" y="224"/>
                  </a:cxn>
                  <a:cxn ang="0">
                    <a:pos x="251" y="91"/>
                  </a:cxn>
                  <a:cxn ang="0">
                    <a:pos x="152" y="160"/>
                  </a:cxn>
                  <a:cxn ang="0">
                    <a:pos x="134" y="229"/>
                  </a:cxn>
                  <a:cxn ang="0">
                    <a:pos x="60" y="199"/>
                  </a:cxn>
                  <a:cxn ang="0">
                    <a:pos x="78" y="130"/>
                  </a:cxn>
                  <a:cxn ang="0">
                    <a:pos x="152" y="160"/>
                  </a:cxn>
                  <a:cxn ang="0">
                    <a:pos x="251" y="91"/>
                  </a:cxn>
                  <a:cxn ang="0">
                    <a:pos x="85" y="24"/>
                  </a:cxn>
                  <a:cxn ang="0">
                    <a:pos x="51" y="48"/>
                  </a:cxn>
                </a:cxnLst>
                <a:rect l="0" t="0" r="r" b="b"/>
                <a:pathLst>
                  <a:path w="278" h="268">
                    <a:moveTo>
                      <a:pt x="51" y="48"/>
                    </a:moveTo>
                    <a:cubicBezTo>
                      <a:pt x="0" y="111"/>
                      <a:pt x="23" y="172"/>
                      <a:pt x="35" y="195"/>
                    </a:cubicBezTo>
                    <a:cubicBezTo>
                      <a:pt x="59" y="241"/>
                      <a:pt x="112" y="268"/>
                      <a:pt x="164" y="262"/>
                    </a:cubicBezTo>
                    <a:cubicBezTo>
                      <a:pt x="207" y="257"/>
                      <a:pt x="232" y="233"/>
                      <a:pt x="241" y="224"/>
                    </a:cubicBezTo>
                    <a:cubicBezTo>
                      <a:pt x="272" y="191"/>
                      <a:pt x="278" y="139"/>
                      <a:pt x="251" y="91"/>
                    </a:cubicBezTo>
                    <a:cubicBezTo>
                      <a:pt x="232" y="111"/>
                      <a:pt x="193" y="138"/>
                      <a:pt x="152" y="160"/>
                    </a:cubicBezTo>
                    <a:cubicBezTo>
                      <a:pt x="167" y="187"/>
                      <a:pt x="159" y="218"/>
                      <a:pt x="134" y="229"/>
                    </a:cubicBezTo>
                    <a:cubicBezTo>
                      <a:pt x="109" y="240"/>
                      <a:pt x="75" y="226"/>
                      <a:pt x="60" y="199"/>
                    </a:cubicBezTo>
                    <a:cubicBezTo>
                      <a:pt x="44" y="172"/>
                      <a:pt x="52" y="141"/>
                      <a:pt x="78" y="130"/>
                    </a:cubicBezTo>
                    <a:cubicBezTo>
                      <a:pt x="103" y="119"/>
                      <a:pt x="136" y="133"/>
                      <a:pt x="152" y="160"/>
                    </a:cubicBezTo>
                    <a:cubicBezTo>
                      <a:pt x="193" y="138"/>
                      <a:pt x="232" y="111"/>
                      <a:pt x="251" y="91"/>
                    </a:cubicBezTo>
                    <a:cubicBezTo>
                      <a:pt x="216" y="30"/>
                      <a:pt x="142" y="0"/>
                      <a:pt x="85" y="24"/>
                    </a:cubicBezTo>
                    <a:cubicBezTo>
                      <a:pt x="72" y="29"/>
                      <a:pt x="60" y="38"/>
                      <a:pt x="51" y="48"/>
                    </a:cubicBezTo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54" name="Freeform 96"/>
              <p:cNvSpPr>
                <a:spLocks/>
              </p:cNvSpPr>
              <p:nvPr/>
            </p:nvSpPr>
            <p:spPr bwMode="auto">
              <a:xfrm>
                <a:off x="2144" y="2797"/>
                <a:ext cx="93" cy="92"/>
              </a:xfrm>
              <a:custGeom>
                <a:avLst/>
                <a:gdLst/>
                <a:ahLst/>
                <a:cxnLst>
                  <a:cxn ang="0">
                    <a:pos x="18" y="149"/>
                  </a:cxn>
                  <a:cxn ang="0">
                    <a:pos x="4" y="113"/>
                  </a:cxn>
                  <a:cxn ang="0">
                    <a:pos x="2" y="74"/>
                  </a:cxn>
                  <a:cxn ang="0">
                    <a:pos x="13" y="32"/>
                  </a:cxn>
                  <a:cxn ang="0">
                    <a:pos x="24" y="12"/>
                  </a:cxn>
                  <a:cxn ang="0">
                    <a:pos x="33" y="0"/>
                  </a:cxn>
                  <a:cxn ang="0">
                    <a:pos x="27" y="129"/>
                  </a:cxn>
                  <a:cxn ang="0">
                    <a:pos x="192" y="196"/>
                  </a:cxn>
                  <a:cxn ang="0">
                    <a:pos x="223" y="175"/>
                  </a:cxn>
                  <a:cxn ang="0">
                    <a:pos x="210" y="188"/>
                  </a:cxn>
                  <a:cxn ang="0">
                    <a:pos x="202" y="193"/>
                  </a:cxn>
                  <a:cxn ang="0">
                    <a:pos x="172" y="208"/>
                  </a:cxn>
                  <a:cxn ang="0">
                    <a:pos x="159" y="212"/>
                  </a:cxn>
                  <a:cxn ang="0">
                    <a:pos x="141" y="214"/>
                  </a:cxn>
                  <a:cxn ang="0">
                    <a:pos x="117" y="214"/>
                  </a:cxn>
                  <a:cxn ang="0">
                    <a:pos x="100" y="211"/>
                  </a:cxn>
                  <a:cxn ang="0">
                    <a:pos x="91" y="208"/>
                  </a:cxn>
                  <a:cxn ang="0">
                    <a:pos x="74" y="202"/>
                  </a:cxn>
                  <a:cxn ang="0">
                    <a:pos x="59" y="193"/>
                  </a:cxn>
                  <a:cxn ang="0">
                    <a:pos x="18" y="149"/>
                  </a:cxn>
                </a:cxnLst>
                <a:rect l="0" t="0" r="r" b="b"/>
                <a:pathLst>
                  <a:path w="223" h="220">
                    <a:moveTo>
                      <a:pt x="18" y="149"/>
                    </a:moveTo>
                    <a:cubicBezTo>
                      <a:pt x="15" y="144"/>
                      <a:pt x="8" y="131"/>
                      <a:pt x="4" y="113"/>
                    </a:cubicBezTo>
                    <a:cubicBezTo>
                      <a:pt x="0" y="95"/>
                      <a:pt x="1" y="81"/>
                      <a:pt x="2" y="74"/>
                    </a:cubicBezTo>
                    <a:cubicBezTo>
                      <a:pt x="4" y="54"/>
                      <a:pt x="8" y="43"/>
                      <a:pt x="13" y="32"/>
                    </a:cubicBezTo>
                    <a:cubicBezTo>
                      <a:pt x="16" y="25"/>
                      <a:pt x="19" y="20"/>
                      <a:pt x="24" y="12"/>
                    </a:cubicBezTo>
                    <a:cubicBezTo>
                      <a:pt x="26" y="8"/>
                      <a:pt x="30" y="4"/>
                      <a:pt x="33" y="0"/>
                    </a:cubicBezTo>
                    <a:cubicBezTo>
                      <a:pt x="5" y="32"/>
                      <a:pt x="1" y="83"/>
                      <a:pt x="27" y="129"/>
                    </a:cubicBezTo>
                    <a:cubicBezTo>
                      <a:pt x="62" y="190"/>
                      <a:pt x="136" y="220"/>
                      <a:pt x="192" y="196"/>
                    </a:cubicBezTo>
                    <a:cubicBezTo>
                      <a:pt x="205" y="191"/>
                      <a:pt x="215" y="184"/>
                      <a:pt x="223" y="175"/>
                    </a:cubicBezTo>
                    <a:cubicBezTo>
                      <a:pt x="219" y="179"/>
                      <a:pt x="214" y="184"/>
                      <a:pt x="210" y="188"/>
                    </a:cubicBezTo>
                    <a:cubicBezTo>
                      <a:pt x="208" y="189"/>
                      <a:pt x="204" y="192"/>
                      <a:pt x="202" y="193"/>
                    </a:cubicBezTo>
                    <a:cubicBezTo>
                      <a:pt x="188" y="202"/>
                      <a:pt x="182" y="204"/>
                      <a:pt x="172" y="208"/>
                    </a:cubicBezTo>
                    <a:cubicBezTo>
                      <a:pt x="168" y="209"/>
                      <a:pt x="163" y="211"/>
                      <a:pt x="159" y="212"/>
                    </a:cubicBezTo>
                    <a:cubicBezTo>
                      <a:pt x="153" y="213"/>
                      <a:pt x="146" y="214"/>
                      <a:pt x="141" y="214"/>
                    </a:cubicBezTo>
                    <a:cubicBezTo>
                      <a:pt x="135" y="215"/>
                      <a:pt x="122" y="215"/>
                      <a:pt x="117" y="214"/>
                    </a:cubicBezTo>
                    <a:cubicBezTo>
                      <a:pt x="112" y="213"/>
                      <a:pt x="105" y="212"/>
                      <a:pt x="100" y="211"/>
                    </a:cubicBezTo>
                    <a:cubicBezTo>
                      <a:pt x="97" y="210"/>
                      <a:pt x="94" y="209"/>
                      <a:pt x="91" y="208"/>
                    </a:cubicBezTo>
                    <a:cubicBezTo>
                      <a:pt x="80" y="205"/>
                      <a:pt x="80" y="205"/>
                      <a:pt x="74" y="202"/>
                    </a:cubicBezTo>
                    <a:cubicBezTo>
                      <a:pt x="67" y="198"/>
                      <a:pt x="62" y="195"/>
                      <a:pt x="59" y="193"/>
                    </a:cubicBezTo>
                    <a:cubicBezTo>
                      <a:pt x="35" y="177"/>
                      <a:pt x="21" y="155"/>
                      <a:pt x="18" y="14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55" name="Freeform 97"/>
              <p:cNvSpPr>
                <a:spLocks/>
              </p:cNvSpPr>
              <p:nvPr/>
            </p:nvSpPr>
            <p:spPr bwMode="auto">
              <a:xfrm>
                <a:off x="2140" y="2797"/>
                <a:ext cx="97" cy="105"/>
              </a:xfrm>
              <a:custGeom>
                <a:avLst/>
                <a:gdLst/>
                <a:ahLst/>
                <a:cxnLst>
                  <a:cxn ang="0">
                    <a:pos x="27" y="149"/>
                  </a:cxn>
                  <a:cxn ang="0">
                    <a:pos x="42" y="0"/>
                  </a:cxn>
                  <a:cxn ang="0">
                    <a:pos x="36" y="129"/>
                  </a:cxn>
                  <a:cxn ang="0">
                    <a:pos x="201" y="196"/>
                  </a:cxn>
                  <a:cxn ang="0">
                    <a:pos x="232" y="175"/>
                  </a:cxn>
                  <a:cxn ang="0">
                    <a:pos x="27" y="149"/>
                  </a:cxn>
                </a:cxnLst>
                <a:rect l="0" t="0" r="r" b="b"/>
                <a:pathLst>
                  <a:path w="232" h="249">
                    <a:moveTo>
                      <a:pt x="27" y="149"/>
                    </a:moveTo>
                    <a:cubicBezTo>
                      <a:pt x="0" y="100"/>
                      <a:pt x="6" y="44"/>
                      <a:pt x="42" y="0"/>
                    </a:cubicBezTo>
                    <a:cubicBezTo>
                      <a:pt x="14" y="32"/>
                      <a:pt x="10" y="83"/>
                      <a:pt x="36" y="129"/>
                    </a:cubicBezTo>
                    <a:cubicBezTo>
                      <a:pt x="71" y="190"/>
                      <a:pt x="145" y="220"/>
                      <a:pt x="201" y="196"/>
                    </a:cubicBezTo>
                    <a:cubicBezTo>
                      <a:pt x="214" y="191"/>
                      <a:pt x="224" y="184"/>
                      <a:pt x="232" y="175"/>
                    </a:cubicBezTo>
                    <a:cubicBezTo>
                      <a:pt x="156" y="249"/>
                      <a:pt x="60" y="209"/>
                      <a:pt x="27" y="149"/>
                    </a:cubicBezTo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56" name="Freeform 98"/>
              <p:cNvSpPr>
                <a:spLocks/>
              </p:cNvSpPr>
              <p:nvPr/>
            </p:nvSpPr>
            <p:spPr bwMode="auto">
              <a:xfrm>
                <a:off x="2141" y="2777"/>
                <a:ext cx="115" cy="112"/>
              </a:xfrm>
              <a:custGeom>
                <a:avLst/>
                <a:gdLst/>
                <a:ahLst/>
                <a:cxnLst>
                  <a:cxn ang="0">
                    <a:pos x="240" y="91"/>
                  </a:cxn>
                  <a:cxn ang="0">
                    <a:pos x="199" y="244"/>
                  </a:cxn>
                  <a:cxn ang="0">
                    <a:pos x="34" y="177"/>
                  </a:cxn>
                  <a:cxn ang="0">
                    <a:pos x="74" y="24"/>
                  </a:cxn>
                  <a:cxn ang="0">
                    <a:pos x="240" y="91"/>
                  </a:cxn>
                </a:cxnLst>
                <a:rect l="0" t="0" r="r" b="b"/>
                <a:pathLst>
                  <a:path w="274" h="268">
                    <a:moveTo>
                      <a:pt x="240" y="91"/>
                    </a:moveTo>
                    <a:cubicBezTo>
                      <a:pt x="274" y="152"/>
                      <a:pt x="256" y="221"/>
                      <a:pt x="199" y="244"/>
                    </a:cubicBezTo>
                    <a:cubicBezTo>
                      <a:pt x="143" y="268"/>
                      <a:pt x="69" y="238"/>
                      <a:pt x="34" y="177"/>
                    </a:cubicBezTo>
                    <a:cubicBezTo>
                      <a:pt x="0" y="116"/>
                      <a:pt x="18" y="48"/>
                      <a:pt x="74" y="24"/>
                    </a:cubicBezTo>
                    <a:cubicBezTo>
                      <a:pt x="131" y="0"/>
                      <a:pt x="205" y="30"/>
                      <a:pt x="240" y="9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5725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</p:grpSp>
        <p:sp>
          <p:nvSpPr>
            <p:cNvPr id="29" name="Freeform 106"/>
            <p:cNvSpPr>
              <a:spLocks/>
            </p:cNvSpPr>
            <p:nvPr/>
          </p:nvSpPr>
          <p:spPr bwMode="auto">
            <a:xfrm>
              <a:off x="6773336" y="4384598"/>
              <a:ext cx="1831112" cy="1725138"/>
            </a:xfrm>
            <a:custGeom>
              <a:avLst/>
              <a:gdLst>
                <a:gd name="T0" fmla="*/ 790 w 1302"/>
                <a:gd name="T1" fmla="*/ 7 h 1231"/>
                <a:gd name="T2" fmla="*/ 848 w 1302"/>
                <a:gd name="T3" fmla="*/ 0 h 1231"/>
                <a:gd name="T4" fmla="*/ 863 w 1302"/>
                <a:gd name="T5" fmla="*/ 483 h 1231"/>
                <a:gd name="T6" fmla="*/ 922 w 1302"/>
                <a:gd name="T7" fmla="*/ 867 h 1231"/>
                <a:gd name="T8" fmla="*/ 460 w 1302"/>
                <a:gd name="T9" fmla="*/ 850 h 1231"/>
                <a:gd name="T10" fmla="*/ 4 w 1302"/>
                <a:gd name="T11" fmla="*/ 869 h 1231"/>
                <a:gd name="T12" fmla="*/ 1 w 1302"/>
                <a:gd name="T13" fmla="*/ 623 h 1231"/>
                <a:gd name="T14" fmla="*/ 54 w 1302"/>
                <a:gd name="T15" fmla="*/ 221 h 1231"/>
                <a:gd name="T16" fmla="*/ 576 w 1302"/>
                <a:gd name="T17" fmla="*/ 109 h 1231"/>
                <a:gd name="T18" fmla="*/ 790 w 1302"/>
                <a:gd name="T19" fmla="*/ 7 h 1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2"/>
                <a:gd name="T31" fmla="*/ 0 h 1231"/>
                <a:gd name="T32" fmla="*/ 1302 w 1302"/>
                <a:gd name="T33" fmla="*/ 1231 h 12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2" h="1231">
                  <a:moveTo>
                    <a:pt x="1115" y="10"/>
                  </a:moveTo>
                  <a:cubicBezTo>
                    <a:pt x="1197" y="0"/>
                    <a:pt x="1197" y="0"/>
                    <a:pt x="1197" y="0"/>
                  </a:cubicBezTo>
                  <a:cubicBezTo>
                    <a:pt x="1197" y="0"/>
                    <a:pt x="1186" y="352"/>
                    <a:pt x="1218" y="684"/>
                  </a:cubicBezTo>
                  <a:cubicBezTo>
                    <a:pt x="1241" y="915"/>
                    <a:pt x="1302" y="1228"/>
                    <a:pt x="1302" y="1228"/>
                  </a:cubicBezTo>
                  <a:cubicBezTo>
                    <a:pt x="1302" y="1228"/>
                    <a:pt x="977" y="1199"/>
                    <a:pt x="650" y="1204"/>
                  </a:cubicBezTo>
                  <a:cubicBezTo>
                    <a:pt x="324" y="1208"/>
                    <a:pt x="6" y="1231"/>
                    <a:pt x="6" y="1231"/>
                  </a:cubicBezTo>
                  <a:cubicBezTo>
                    <a:pt x="6" y="1231"/>
                    <a:pt x="0" y="1152"/>
                    <a:pt x="1" y="883"/>
                  </a:cubicBezTo>
                  <a:cubicBezTo>
                    <a:pt x="1" y="613"/>
                    <a:pt x="76" y="313"/>
                    <a:pt x="76" y="313"/>
                  </a:cubicBezTo>
                  <a:cubicBezTo>
                    <a:pt x="813" y="155"/>
                    <a:pt x="813" y="155"/>
                    <a:pt x="813" y="155"/>
                  </a:cubicBezTo>
                  <a:lnTo>
                    <a:pt x="1115" y="1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ru-RU" altLang="ru-RU" sz="2000">
                <a:latin typeface="+mn-lt"/>
              </a:endParaRPr>
            </a:p>
          </p:txBody>
        </p:sp>
        <p:sp>
          <p:nvSpPr>
            <p:cNvPr id="30" name="Freeform 107"/>
            <p:cNvSpPr>
              <a:spLocks/>
            </p:cNvSpPr>
            <p:nvPr/>
          </p:nvSpPr>
          <p:spPr bwMode="auto">
            <a:xfrm>
              <a:off x="6689923" y="4370701"/>
              <a:ext cx="1813238" cy="1683449"/>
            </a:xfrm>
            <a:custGeom>
              <a:avLst/>
              <a:gdLst/>
              <a:ahLst/>
              <a:cxnLst>
                <a:cxn ang="0">
                  <a:pos x="1289" y="1174"/>
                </a:cxn>
                <a:cxn ang="0">
                  <a:pos x="14" y="1203"/>
                </a:cxn>
                <a:cxn ang="0">
                  <a:pos x="23" y="5"/>
                </a:cxn>
                <a:cxn ang="0">
                  <a:pos x="1248" y="0"/>
                </a:cxn>
                <a:cxn ang="0">
                  <a:pos x="1289" y="1174"/>
                </a:cxn>
              </a:cxnLst>
              <a:rect l="0" t="0" r="r" b="b"/>
              <a:pathLst>
                <a:path w="1289" h="1203">
                  <a:moveTo>
                    <a:pt x="1289" y="1174"/>
                  </a:moveTo>
                  <a:cubicBezTo>
                    <a:pt x="864" y="1184"/>
                    <a:pt x="439" y="1194"/>
                    <a:pt x="14" y="1203"/>
                  </a:cubicBezTo>
                  <a:cubicBezTo>
                    <a:pt x="0" y="804"/>
                    <a:pt x="3" y="404"/>
                    <a:pt x="23" y="5"/>
                  </a:cubicBezTo>
                  <a:cubicBezTo>
                    <a:pt x="432" y="3"/>
                    <a:pt x="840" y="2"/>
                    <a:pt x="1248" y="0"/>
                  </a:cubicBezTo>
                  <a:cubicBezTo>
                    <a:pt x="1245" y="392"/>
                    <a:pt x="1259" y="783"/>
                    <a:pt x="1289" y="117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215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2000">
                <a:latin typeface="+mn-lt"/>
              </a:endParaRPr>
            </a:p>
          </p:txBody>
        </p:sp>
        <p:grpSp>
          <p:nvGrpSpPr>
            <p:cNvPr id="31" name="Group 100"/>
            <p:cNvGrpSpPr>
              <a:grpSpLocks/>
            </p:cNvGrpSpPr>
            <p:nvPr/>
          </p:nvGrpSpPr>
          <p:grpSpPr bwMode="auto">
            <a:xfrm>
              <a:off x="7377087" y="4199974"/>
              <a:ext cx="396000" cy="396000"/>
              <a:chOff x="2501" y="2826"/>
              <a:chExt cx="192" cy="202"/>
            </a:xfrm>
          </p:grpSpPr>
          <p:sp>
            <p:nvSpPr>
              <p:cNvPr id="32" name="Line 62"/>
              <p:cNvSpPr>
                <a:spLocks noChangeShapeType="1"/>
              </p:cNvSpPr>
              <p:nvPr/>
            </p:nvSpPr>
            <p:spPr bwMode="auto">
              <a:xfrm>
                <a:off x="2624" y="2997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ru-RU" sz="2000">
                  <a:latin typeface="+mn-lt"/>
                </a:endParaRPr>
              </a:p>
            </p:txBody>
          </p:sp>
          <p:sp>
            <p:nvSpPr>
              <p:cNvPr id="33" name="Line 63"/>
              <p:cNvSpPr>
                <a:spLocks noChangeShapeType="1"/>
              </p:cNvSpPr>
              <p:nvPr/>
            </p:nvSpPr>
            <p:spPr bwMode="auto">
              <a:xfrm>
                <a:off x="2624" y="2997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ru-RU" sz="2000">
                  <a:latin typeface="+mn-lt"/>
                </a:endParaRPr>
              </a:p>
            </p:txBody>
          </p:sp>
          <p:sp>
            <p:nvSpPr>
              <p:cNvPr id="34" name="Freeform 64"/>
              <p:cNvSpPr>
                <a:spLocks/>
              </p:cNvSpPr>
              <p:nvPr/>
            </p:nvSpPr>
            <p:spPr bwMode="auto">
              <a:xfrm>
                <a:off x="2504" y="2957"/>
                <a:ext cx="67" cy="71"/>
              </a:xfrm>
              <a:custGeom>
                <a:avLst/>
                <a:gdLst/>
                <a:ahLst/>
                <a:cxnLst>
                  <a:cxn ang="0">
                    <a:pos x="3" y="144"/>
                  </a:cxn>
                  <a:cxn ang="0">
                    <a:pos x="104" y="0"/>
                  </a:cxn>
                  <a:cxn ang="0">
                    <a:pos x="104" y="36"/>
                  </a:cxn>
                  <a:cxn ang="0">
                    <a:pos x="154" y="56"/>
                  </a:cxn>
                  <a:cxn ang="0">
                    <a:pos x="161" y="52"/>
                  </a:cxn>
                  <a:cxn ang="0">
                    <a:pos x="26" y="164"/>
                  </a:cxn>
                  <a:cxn ang="0">
                    <a:pos x="23" y="166"/>
                  </a:cxn>
                  <a:cxn ang="0">
                    <a:pos x="3" y="158"/>
                  </a:cxn>
                  <a:cxn ang="0">
                    <a:pos x="3" y="144"/>
                  </a:cxn>
                </a:cxnLst>
                <a:rect l="0" t="0" r="r" b="b"/>
                <a:pathLst>
                  <a:path w="161" h="169">
                    <a:moveTo>
                      <a:pt x="3" y="144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97" y="9"/>
                      <a:pt x="97" y="23"/>
                      <a:pt x="104" y="36"/>
                    </a:cubicBezTo>
                    <a:cubicBezTo>
                      <a:pt x="114" y="54"/>
                      <a:pt x="137" y="63"/>
                      <a:pt x="154" y="56"/>
                    </a:cubicBezTo>
                    <a:cubicBezTo>
                      <a:pt x="156" y="55"/>
                      <a:pt x="159" y="54"/>
                      <a:pt x="161" y="52"/>
                    </a:cubicBezTo>
                    <a:cubicBezTo>
                      <a:pt x="26" y="164"/>
                      <a:pt x="26" y="164"/>
                      <a:pt x="26" y="164"/>
                    </a:cubicBezTo>
                    <a:cubicBezTo>
                      <a:pt x="25" y="165"/>
                      <a:pt x="24" y="165"/>
                      <a:pt x="23" y="166"/>
                    </a:cubicBezTo>
                    <a:cubicBezTo>
                      <a:pt x="16" y="169"/>
                      <a:pt x="7" y="165"/>
                      <a:pt x="3" y="158"/>
                    </a:cubicBezTo>
                    <a:cubicBezTo>
                      <a:pt x="0" y="153"/>
                      <a:pt x="1" y="147"/>
                      <a:pt x="3" y="144"/>
                    </a:cubicBezTo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57255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35" name="Freeform 65"/>
              <p:cNvSpPr>
                <a:spLocks/>
              </p:cNvSpPr>
              <p:nvPr/>
            </p:nvSpPr>
            <p:spPr bwMode="auto">
              <a:xfrm>
                <a:off x="2501" y="2881"/>
                <a:ext cx="141" cy="142"/>
              </a:xfrm>
              <a:custGeom>
                <a:avLst/>
                <a:gdLst/>
                <a:ahLst/>
                <a:cxnLst>
                  <a:cxn ang="0">
                    <a:pos x="331" y="134"/>
                  </a:cxn>
                  <a:cxn ang="0">
                    <a:pos x="312" y="86"/>
                  </a:cxn>
                  <a:cxn ang="0">
                    <a:pos x="259" y="29"/>
                  </a:cxn>
                  <a:cxn ang="0">
                    <a:pos x="186" y="2"/>
                  </a:cxn>
                  <a:cxn ang="0">
                    <a:pos x="147" y="2"/>
                  </a:cxn>
                  <a:cxn ang="0">
                    <a:pos x="131" y="5"/>
                  </a:cxn>
                  <a:cxn ang="0">
                    <a:pos x="107" y="12"/>
                  </a:cxn>
                  <a:cxn ang="0">
                    <a:pos x="75" y="29"/>
                  </a:cxn>
                  <a:cxn ang="0">
                    <a:pos x="65" y="36"/>
                  </a:cxn>
                  <a:cxn ang="0">
                    <a:pos x="57" y="43"/>
                  </a:cxn>
                  <a:cxn ang="0">
                    <a:pos x="48" y="51"/>
                  </a:cxn>
                  <a:cxn ang="0">
                    <a:pos x="47" y="52"/>
                  </a:cxn>
                  <a:cxn ang="0">
                    <a:pos x="48" y="51"/>
                  </a:cxn>
                  <a:cxn ang="0">
                    <a:pos x="35" y="223"/>
                  </a:cxn>
                  <a:cxn ang="0">
                    <a:pos x="249" y="310"/>
                  </a:cxn>
                  <a:cxn ang="0">
                    <a:pos x="293" y="277"/>
                  </a:cxn>
                  <a:cxn ang="0">
                    <a:pos x="293" y="278"/>
                  </a:cxn>
                  <a:cxn ang="0">
                    <a:pos x="293" y="277"/>
                  </a:cxn>
                  <a:cxn ang="0">
                    <a:pos x="299" y="271"/>
                  </a:cxn>
                  <a:cxn ang="0">
                    <a:pos x="307" y="259"/>
                  </a:cxn>
                  <a:cxn ang="0">
                    <a:pos x="321" y="232"/>
                  </a:cxn>
                  <a:cxn ang="0">
                    <a:pos x="333" y="187"/>
                  </a:cxn>
                  <a:cxn ang="0">
                    <a:pos x="331" y="134"/>
                  </a:cxn>
                </a:cxnLst>
                <a:rect l="0" t="0" r="r" b="b"/>
                <a:pathLst>
                  <a:path w="336" h="340">
                    <a:moveTo>
                      <a:pt x="331" y="134"/>
                    </a:moveTo>
                    <a:cubicBezTo>
                      <a:pt x="329" y="128"/>
                      <a:pt x="325" y="110"/>
                      <a:pt x="312" y="86"/>
                    </a:cubicBezTo>
                    <a:cubicBezTo>
                      <a:pt x="306" y="76"/>
                      <a:pt x="291" y="50"/>
                      <a:pt x="259" y="29"/>
                    </a:cubicBezTo>
                    <a:cubicBezTo>
                      <a:pt x="227" y="7"/>
                      <a:pt x="197" y="4"/>
                      <a:pt x="186" y="2"/>
                    </a:cubicBezTo>
                    <a:cubicBezTo>
                      <a:pt x="184" y="2"/>
                      <a:pt x="166" y="0"/>
                      <a:pt x="147" y="2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24" y="7"/>
                      <a:pt x="114" y="10"/>
                      <a:pt x="107" y="12"/>
                    </a:cubicBezTo>
                    <a:cubicBezTo>
                      <a:pt x="107" y="12"/>
                      <a:pt x="91" y="18"/>
                      <a:pt x="75" y="29"/>
                    </a:cubicBezTo>
                    <a:cubicBezTo>
                      <a:pt x="72" y="31"/>
                      <a:pt x="68" y="34"/>
                      <a:pt x="65" y="36"/>
                    </a:cubicBezTo>
                    <a:cubicBezTo>
                      <a:pt x="62" y="38"/>
                      <a:pt x="60" y="40"/>
                      <a:pt x="57" y="43"/>
                    </a:cubicBezTo>
                    <a:cubicBezTo>
                      <a:pt x="54" y="45"/>
                      <a:pt x="51" y="48"/>
                      <a:pt x="48" y="51"/>
                    </a:cubicBezTo>
                    <a:cubicBezTo>
                      <a:pt x="48" y="51"/>
                      <a:pt x="47" y="52"/>
                      <a:pt x="47" y="52"/>
                    </a:cubicBezTo>
                    <a:cubicBezTo>
                      <a:pt x="47" y="52"/>
                      <a:pt x="47" y="51"/>
                      <a:pt x="48" y="51"/>
                    </a:cubicBezTo>
                    <a:cubicBezTo>
                      <a:pt x="7" y="93"/>
                      <a:pt x="0" y="161"/>
                      <a:pt x="35" y="223"/>
                    </a:cubicBezTo>
                    <a:cubicBezTo>
                      <a:pt x="80" y="302"/>
                      <a:pt x="175" y="340"/>
                      <a:pt x="249" y="310"/>
                    </a:cubicBezTo>
                    <a:cubicBezTo>
                      <a:pt x="267" y="302"/>
                      <a:pt x="281" y="291"/>
                      <a:pt x="293" y="277"/>
                    </a:cubicBezTo>
                    <a:cubicBezTo>
                      <a:pt x="293" y="278"/>
                      <a:pt x="293" y="278"/>
                      <a:pt x="293" y="278"/>
                    </a:cubicBezTo>
                    <a:cubicBezTo>
                      <a:pt x="293" y="278"/>
                      <a:pt x="293" y="278"/>
                      <a:pt x="293" y="277"/>
                    </a:cubicBezTo>
                    <a:cubicBezTo>
                      <a:pt x="295" y="275"/>
                      <a:pt x="297" y="273"/>
                      <a:pt x="299" y="271"/>
                    </a:cubicBezTo>
                    <a:cubicBezTo>
                      <a:pt x="302" y="267"/>
                      <a:pt x="305" y="263"/>
                      <a:pt x="307" y="259"/>
                    </a:cubicBezTo>
                    <a:cubicBezTo>
                      <a:pt x="315" y="246"/>
                      <a:pt x="317" y="242"/>
                      <a:pt x="321" y="232"/>
                    </a:cubicBezTo>
                    <a:cubicBezTo>
                      <a:pt x="321" y="232"/>
                      <a:pt x="330" y="211"/>
                      <a:pt x="333" y="187"/>
                    </a:cubicBezTo>
                    <a:cubicBezTo>
                      <a:pt x="334" y="178"/>
                      <a:pt x="336" y="160"/>
                      <a:pt x="331" y="13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7255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36" name="Freeform 66"/>
              <p:cNvSpPr>
                <a:spLocks/>
              </p:cNvSpPr>
              <p:nvPr/>
            </p:nvSpPr>
            <p:spPr bwMode="auto">
              <a:xfrm>
                <a:off x="2571" y="2885"/>
                <a:ext cx="65" cy="66"/>
              </a:xfrm>
              <a:custGeom>
                <a:avLst/>
                <a:gdLst/>
                <a:ahLst/>
                <a:cxnLst>
                  <a:cxn ang="0">
                    <a:pos x="15" y="58"/>
                  </a:cxn>
                  <a:cxn ang="0">
                    <a:pos x="68" y="0"/>
                  </a:cxn>
                  <a:cxn ang="0">
                    <a:pos x="65" y="59"/>
                  </a:cxn>
                  <a:cxn ang="0">
                    <a:pos x="139" y="89"/>
                  </a:cxn>
                  <a:cxn ang="0">
                    <a:pos x="154" y="79"/>
                  </a:cxn>
                  <a:cxn ang="0">
                    <a:pos x="100" y="137"/>
                  </a:cxn>
                  <a:cxn ang="0">
                    <a:pos x="86" y="147"/>
                  </a:cxn>
                  <a:cxn ang="0">
                    <a:pos x="12" y="117"/>
                  </a:cxn>
                  <a:cxn ang="0">
                    <a:pos x="15" y="58"/>
                  </a:cxn>
                </a:cxnLst>
                <a:rect l="0" t="0" r="r" b="b"/>
                <a:pathLst>
                  <a:path w="154" h="158">
                    <a:moveTo>
                      <a:pt x="15" y="58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5" y="15"/>
                      <a:pt x="53" y="38"/>
                      <a:pt x="65" y="59"/>
                    </a:cubicBezTo>
                    <a:cubicBezTo>
                      <a:pt x="80" y="86"/>
                      <a:pt x="114" y="100"/>
                      <a:pt x="139" y="89"/>
                    </a:cubicBezTo>
                    <a:cubicBezTo>
                      <a:pt x="145" y="87"/>
                      <a:pt x="150" y="83"/>
                      <a:pt x="154" y="79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96" y="141"/>
                      <a:pt x="91" y="145"/>
                      <a:pt x="86" y="147"/>
                    </a:cubicBezTo>
                    <a:cubicBezTo>
                      <a:pt x="60" y="158"/>
                      <a:pt x="27" y="144"/>
                      <a:pt x="12" y="117"/>
                    </a:cubicBezTo>
                    <a:cubicBezTo>
                      <a:pt x="0" y="96"/>
                      <a:pt x="2" y="73"/>
                      <a:pt x="15" y="5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7255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37" name="Freeform 67"/>
              <p:cNvSpPr>
                <a:spLocks/>
              </p:cNvSpPr>
              <p:nvPr/>
            </p:nvSpPr>
            <p:spPr bwMode="auto">
              <a:xfrm>
                <a:off x="2571" y="2885"/>
                <a:ext cx="65" cy="66"/>
              </a:xfrm>
              <a:custGeom>
                <a:avLst/>
                <a:gdLst/>
                <a:ahLst/>
                <a:cxnLst>
                  <a:cxn ang="0">
                    <a:pos x="15" y="58"/>
                  </a:cxn>
                  <a:cxn ang="0">
                    <a:pos x="68" y="0"/>
                  </a:cxn>
                  <a:cxn ang="0">
                    <a:pos x="65" y="59"/>
                  </a:cxn>
                  <a:cxn ang="0">
                    <a:pos x="139" y="89"/>
                  </a:cxn>
                  <a:cxn ang="0">
                    <a:pos x="154" y="79"/>
                  </a:cxn>
                  <a:cxn ang="0">
                    <a:pos x="100" y="137"/>
                  </a:cxn>
                  <a:cxn ang="0">
                    <a:pos x="86" y="147"/>
                  </a:cxn>
                  <a:cxn ang="0">
                    <a:pos x="12" y="117"/>
                  </a:cxn>
                  <a:cxn ang="0">
                    <a:pos x="15" y="58"/>
                  </a:cxn>
                </a:cxnLst>
                <a:rect l="0" t="0" r="r" b="b"/>
                <a:pathLst>
                  <a:path w="154" h="158">
                    <a:moveTo>
                      <a:pt x="15" y="58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5" y="15"/>
                      <a:pt x="53" y="38"/>
                      <a:pt x="65" y="59"/>
                    </a:cubicBezTo>
                    <a:cubicBezTo>
                      <a:pt x="80" y="86"/>
                      <a:pt x="114" y="100"/>
                      <a:pt x="139" y="89"/>
                    </a:cubicBezTo>
                    <a:cubicBezTo>
                      <a:pt x="145" y="87"/>
                      <a:pt x="150" y="83"/>
                      <a:pt x="154" y="79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96" y="141"/>
                      <a:pt x="91" y="145"/>
                      <a:pt x="86" y="147"/>
                    </a:cubicBezTo>
                    <a:cubicBezTo>
                      <a:pt x="60" y="158"/>
                      <a:pt x="27" y="144"/>
                      <a:pt x="12" y="117"/>
                    </a:cubicBezTo>
                    <a:cubicBezTo>
                      <a:pt x="0" y="96"/>
                      <a:pt x="2" y="73"/>
                      <a:pt x="15" y="58"/>
                    </a:cubicBezTo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7255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38" name="Freeform 68"/>
              <p:cNvSpPr>
                <a:spLocks/>
              </p:cNvSpPr>
              <p:nvPr/>
            </p:nvSpPr>
            <p:spPr bwMode="auto">
              <a:xfrm>
                <a:off x="2581" y="2826"/>
                <a:ext cx="109" cy="112"/>
              </a:xfrm>
              <a:custGeom>
                <a:avLst/>
                <a:gdLst/>
                <a:ahLst/>
                <a:cxnLst>
                  <a:cxn ang="0">
                    <a:pos x="32" y="48"/>
                  </a:cxn>
                  <a:cxn ang="0">
                    <a:pos x="66" y="24"/>
                  </a:cxn>
                  <a:cxn ang="0">
                    <a:pos x="232" y="91"/>
                  </a:cxn>
                  <a:cxn ang="0">
                    <a:pos x="133" y="160"/>
                  </a:cxn>
                  <a:cxn ang="0">
                    <a:pos x="59" y="130"/>
                  </a:cxn>
                  <a:cxn ang="0">
                    <a:pos x="41" y="199"/>
                  </a:cxn>
                  <a:cxn ang="0">
                    <a:pos x="115" y="229"/>
                  </a:cxn>
                  <a:cxn ang="0">
                    <a:pos x="133" y="160"/>
                  </a:cxn>
                  <a:cxn ang="0">
                    <a:pos x="232" y="91"/>
                  </a:cxn>
                  <a:cxn ang="0">
                    <a:pos x="222" y="223"/>
                  </a:cxn>
                  <a:cxn ang="0">
                    <a:pos x="154" y="260"/>
                  </a:cxn>
                  <a:cxn ang="0">
                    <a:pos x="80" y="253"/>
                  </a:cxn>
                  <a:cxn ang="0">
                    <a:pos x="22" y="205"/>
                  </a:cxn>
                  <a:cxn ang="0">
                    <a:pos x="0" y="131"/>
                  </a:cxn>
                  <a:cxn ang="0">
                    <a:pos x="8" y="88"/>
                  </a:cxn>
                  <a:cxn ang="0">
                    <a:pos x="32" y="48"/>
                  </a:cxn>
                </a:cxnLst>
                <a:rect l="0" t="0" r="r" b="b"/>
                <a:pathLst>
                  <a:path w="259" h="267">
                    <a:moveTo>
                      <a:pt x="32" y="48"/>
                    </a:moveTo>
                    <a:cubicBezTo>
                      <a:pt x="41" y="38"/>
                      <a:pt x="53" y="29"/>
                      <a:pt x="66" y="24"/>
                    </a:cubicBezTo>
                    <a:cubicBezTo>
                      <a:pt x="123" y="0"/>
                      <a:pt x="197" y="30"/>
                      <a:pt x="232" y="91"/>
                    </a:cubicBezTo>
                    <a:cubicBezTo>
                      <a:pt x="213" y="111"/>
                      <a:pt x="174" y="138"/>
                      <a:pt x="133" y="160"/>
                    </a:cubicBezTo>
                    <a:cubicBezTo>
                      <a:pt x="117" y="133"/>
                      <a:pt x="84" y="119"/>
                      <a:pt x="59" y="130"/>
                    </a:cubicBezTo>
                    <a:cubicBezTo>
                      <a:pt x="33" y="141"/>
                      <a:pt x="25" y="172"/>
                      <a:pt x="41" y="199"/>
                    </a:cubicBezTo>
                    <a:cubicBezTo>
                      <a:pt x="56" y="226"/>
                      <a:pt x="90" y="240"/>
                      <a:pt x="115" y="229"/>
                    </a:cubicBezTo>
                    <a:cubicBezTo>
                      <a:pt x="140" y="218"/>
                      <a:pt x="148" y="187"/>
                      <a:pt x="133" y="160"/>
                    </a:cubicBezTo>
                    <a:cubicBezTo>
                      <a:pt x="174" y="138"/>
                      <a:pt x="213" y="111"/>
                      <a:pt x="232" y="91"/>
                    </a:cubicBezTo>
                    <a:cubicBezTo>
                      <a:pt x="259" y="139"/>
                      <a:pt x="253" y="191"/>
                      <a:pt x="222" y="223"/>
                    </a:cubicBezTo>
                    <a:cubicBezTo>
                      <a:pt x="195" y="252"/>
                      <a:pt x="164" y="258"/>
                      <a:pt x="154" y="260"/>
                    </a:cubicBezTo>
                    <a:cubicBezTo>
                      <a:pt x="145" y="262"/>
                      <a:pt x="114" y="267"/>
                      <a:pt x="80" y="253"/>
                    </a:cubicBezTo>
                    <a:cubicBezTo>
                      <a:pt x="50" y="240"/>
                      <a:pt x="31" y="220"/>
                      <a:pt x="22" y="205"/>
                    </a:cubicBezTo>
                    <a:cubicBezTo>
                      <a:pt x="0" y="171"/>
                      <a:pt x="0" y="141"/>
                      <a:pt x="0" y="131"/>
                    </a:cubicBezTo>
                    <a:cubicBezTo>
                      <a:pt x="0" y="110"/>
                      <a:pt x="7" y="92"/>
                      <a:pt x="8" y="88"/>
                    </a:cubicBezTo>
                    <a:cubicBezTo>
                      <a:pt x="14" y="72"/>
                      <a:pt x="21" y="62"/>
                      <a:pt x="32" y="4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7255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39" name="Freeform 69"/>
              <p:cNvSpPr>
                <a:spLocks/>
              </p:cNvSpPr>
              <p:nvPr/>
            </p:nvSpPr>
            <p:spPr bwMode="auto">
              <a:xfrm>
                <a:off x="2574" y="2826"/>
                <a:ext cx="116" cy="112"/>
              </a:xfrm>
              <a:custGeom>
                <a:avLst/>
                <a:gdLst/>
                <a:ahLst/>
                <a:cxnLst>
                  <a:cxn ang="0">
                    <a:pos x="51" y="48"/>
                  </a:cxn>
                  <a:cxn ang="0">
                    <a:pos x="35" y="195"/>
                  </a:cxn>
                  <a:cxn ang="0">
                    <a:pos x="164" y="262"/>
                  </a:cxn>
                  <a:cxn ang="0">
                    <a:pos x="241" y="224"/>
                  </a:cxn>
                  <a:cxn ang="0">
                    <a:pos x="251" y="91"/>
                  </a:cxn>
                  <a:cxn ang="0">
                    <a:pos x="152" y="160"/>
                  </a:cxn>
                  <a:cxn ang="0">
                    <a:pos x="134" y="229"/>
                  </a:cxn>
                  <a:cxn ang="0">
                    <a:pos x="60" y="199"/>
                  </a:cxn>
                  <a:cxn ang="0">
                    <a:pos x="78" y="130"/>
                  </a:cxn>
                  <a:cxn ang="0">
                    <a:pos x="152" y="160"/>
                  </a:cxn>
                  <a:cxn ang="0">
                    <a:pos x="251" y="91"/>
                  </a:cxn>
                  <a:cxn ang="0">
                    <a:pos x="85" y="24"/>
                  </a:cxn>
                  <a:cxn ang="0">
                    <a:pos x="51" y="48"/>
                  </a:cxn>
                </a:cxnLst>
                <a:rect l="0" t="0" r="r" b="b"/>
                <a:pathLst>
                  <a:path w="278" h="268">
                    <a:moveTo>
                      <a:pt x="51" y="48"/>
                    </a:moveTo>
                    <a:cubicBezTo>
                      <a:pt x="0" y="111"/>
                      <a:pt x="23" y="172"/>
                      <a:pt x="35" y="195"/>
                    </a:cubicBezTo>
                    <a:cubicBezTo>
                      <a:pt x="59" y="241"/>
                      <a:pt x="112" y="268"/>
                      <a:pt x="164" y="262"/>
                    </a:cubicBezTo>
                    <a:cubicBezTo>
                      <a:pt x="207" y="257"/>
                      <a:pt x="232" y="233"/>
                      <a:pt x="241" y="224"/>
                    </a:cubicBezTo>
                    <a:cubicBezTo>
                      <a:pt x="272" y="191"/>
                      <a:pt x="278" y="139"/>
                      <a:pt x="251" y="91"/>
                    </a:cubicBezTo>
                    <a:cubicBezTo>
                      <a:pt x="232" y="111"/>
                      <a:pt x="193" y="138"/>
                      <a:pt x="152" y="160"/>
                    </a:cubicBezTo>
                    <a:cubicBezTo>
                      <a:pt x="167" y="187"/>
                      <a:pt x="159" y="218"/>
                      <a:pt x="134" y="229"/>
                    </a:cubicBezTo>
                    <a:cubicBezTo>
                      <a:pt x="109" y="240"/>
                      <a:pt x="75" y="226"/>
                      <a:pt x="60" y="199"/>
                    </a:cubicBezTo>
                    <a:cubicBezTo>
                      <a:pt x="44" y="172"/>
                      <a:pt x="52" y="141"/>
                      <a:pt x="78" y="130"/>
                    </a:cubicBezTo>
                    <a:cubicBezTo>
                      <a:pt x="103" y="119"/>
                      <a:pt x="136" y="133"/>
                      <a:pt x="152" y="160"/>
                    </a:cubicBezTo>
                    <a:cubicBezTo>
                      <a:pt x="193" y="138"/>
                      <a:pt x="232" y="111"/>
                      <a:pt x="251" y="91"/>
                    </a:cubicBezTo>
                    <a:cubicBezTo>
                      <a:pt x="216" y="30"/>
                      <a:pt x="142" y="0"/>
                      <a:pt x="85" y="24"/>
                    </a:cubicBezTo>
                    <a:cubicBezTo>
                      <a:pt x="72" y="29"/>
                      <a:pt x="60" y="38"/>
                      <a:pt x="51" y="48"/>
                    </a:cubicBezTo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7255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40" name="Freeform 70"/>
              <p:cNvSpPr>
                <a:spLocks/>
              </p:cNvSpPr>
              <p:nvPr/>
            </p:nvSpPr>
            <p:spPr bwMode="auto">
              <a:xfrm>
                <a:off x="2581" y="2846"/>
                <a:ext cx="93" cy="92"/>
              </a:xfrm>
              <a:custGeom>
                <a:avLst/>
                <a:gdLst/>
                <a:ahLst/>
                <a:cxnLst>
                  <a:cxn ang="0">
                    <a:pos x="18" y="149"/>
                  </a:cxn>
                  <a:cxn ang="0">
                    <a:pos x="4" y="113"/>
                  </a:cxn>
                  <a:cxn ang="0">
                    <a:pos x="2" y="74"/>
                  </a:cxn>
                  <a:cxn ang="0">
                    <a:pos x="13" y="32"/>
                  </a:cxn>
                  <a:cxn ang="0">
                    <a:pos x="24" y="12"/>
                  </a:cxn>
                  <a:cxn ang="0">
                    <a:pos x="33" y="0"/>
                  </a:cxn>
                  <a:cxn ang="0">
                    <a:pos x="27" y="129"/>
                  </a:cxn>
                  <a:cxn ang="0">
                    <a:pos x="192" y="196"/>
                  </a:cxn>
                  <a:cxn ang="0">
                    <a:pos x="223" y="175"/>
                  </a:cxn>
                  <a:cxn ang="0">
                    <a:pos x="210" y="188"/>
                  </a:cxn>
                  <a:cxn ang="0">
                    <a:pos x="202" y="193"/>
                  </a:cxn>
                  <a:cxn ang="0">
                    <a:pos x="172" y="208"/>
                  </a:cxn>
                  <a:cxn ang="0">
                    <a:pos x="159" y="212"/>
                  </a:cxn>
                  <a:cxn ang="0">
                    <a:pos x="141" y="214"/>
                  </a:cxn>
                  <a:cxn ang="0">
                    <a:pos x="117" y="214"/>
                  </a:cxn>
                  <a:cxn ang="0">
                    <a:pos x="100" y="211"/>
                  </a:cxn>
                  <a:cxn ang="0">
                    <a:pos x="91" y="208"/>
                  </a:cxn>
                  <a:cxn ang="0">
                    <a:pos x="74" y="202"/>
                  </a:cxn>
                  <a:cxn ang="0">
                    <a:pos x="59" y="193"/>
                  </a:cxn>
                  <a:cxn ang="0">
                    <a:pos x="18" y="149"/>
                  </a:cxn>
                </a:cxnLst>
                <a:rect l="0" t="0" r="r" b="b"/>
                <a:pathLst>
                  <a:path w="223" h="220">
                    <a:moveTo>
                      <a:pt x="18" y="149"/>
                    </a:moveTo>
                    <a:cubicBezTo>
                      <a:pt x="15" y="144"/>
                      <a:pt x="8" y="131"/>
                      <a:pt x="4" y="113"/>
                    </a:cubicBezTo>
                    <a:cubicBezTo>
                      <a:pt x="0" y="95"/>
                      <a:pt x="1" y="81"/>
                      <a:pt x="2" y="74"/>
                    </a:cubicBezTo>
                    <a:cubicBezTo>
                      <a:pt x="4" y="54"/>
                      <a:pt x="8" y="43"/>
                      <a:pt x="13" y="32"/>
                    </a:cubicBezTo>
                    <a:cubicBezTo>
                      <a:pt x="16" y="25"/>
                      <a:pt x="19" y="20"/>
                      <a:pt x="24" y="12"/>
                    </a:cubicBezTo>
                    <a:cubicBezTo>
                      <a:pt x="26" y="8"/>
                      <a:pt x="30" y="4"/>
                      <a:pt x="33" y="0"/>
                    </a:cubicBezTo>
                    <a:cubicBezTo>
                      <a:pt x="5" y="32"/>
                      <a:pt x="1" y="83"/>
                      <a:pt x="27" y="129"/>
                    </a:cubicBezTo>
                    <a:cubicBezTo>
                      <a:pt x="62" y="190"/>
                      <a:pt x="136" y="220"/>
                      <a:pt x="192" y="196"/>
                    </a:cubicBezTo>
                    <a:cubicBezTo>
                      <a:pt x="205" y="191"/>
                      <a:pt x="215" y="184"/>
                      <a:pt x="223" y="175"/>
                    </a:cubicBezTo>
                    <a:cubicBezTo>
                      <a:pt x="219" y="179"/>
                      <a:pt x="214" y="184"/>
                      <a:pt x="210" y="188"/>
                    </a:cubicBezTo>
                    <a:cubicBezTo>
                      <a:pt x="208" y="189"/>
                      <a:pt x="204" y="192"/>
                      <a:pt x="202" y="193"/>
                    </a:cubicBezTo>
                    <a:cubicBezTo>
                      <a:pt x="188" y="202"/>
                      <a:pt x="182" y="204"/>
                      <a:pt x="172" y="208"/>
                    </a:cubicBezTo>
                    <a:cubicBezTo>
                      <a:pt x="168" y="209"/>
                      <a:pt x="163" y="211"/>
                      <a:pt x="159" y="212"/>
                    </a:cubicBezTo>
                    <a:cubicBezTo>
                      <a:pt x="153" y="213"/>
                      <a:pt x="146" y="214"/>
                      <a:pt x="141" y="214"/>
                    </a:cubicBezTo>
                    <a:cubicBezTo>
                      <a:pt x="135" y="215"/>
                      <a:pt x="122" y="215"/>
                      <a:pt x="117" y="214"/>
                    </a:cubicBezTo>
                    <a:cubicBezTo>
                      <a:pt x="112" y="213"/>
                      <a:pt x="105" y="212"/>
                      <a:pt x="100" y="211"/>
                    </a:cubicBezTo>
                    <a:cubicBezTo>
                      <a:pt x="97" y="210"/>
                      <a:pt x="94" y="209"/>
                      <a:pt x="91" y="208"/>
                    </a:cubicBezTo>
                    <a:cubicBezTo>
                      <a:pt x="80" y="205"/>
                      <a:pt x="80" y="205"/>
                      <a:pt x="74" y="202"/>
                    </a:cubicBezTo>
                    <a:cubicBezTo>
                      <a:pt x="67" y="198"/>
                      <a:pt x="62" y="195"/>
                      <a:pt x="59" y="193"/>
                    </a:cubicBezTo>
                    <a:cubicBezTo>
                      <a:pt x="35" y="177"/>
                      <a:pt x="21" y="155"/>
                      <a:pt x="18" y="14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7255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41" name="Freeform 71"/>
              <p:cNvSpPr>
                <a:spLocks/>
              </p:cNvSpPr>
              <p:nvPr/>
            </p:nvSpPr>
            <p:spPr bwMode="auto">
              <a:xfrm>
                <a:off x="2577" y="2846"/>
                <a:ext cx="97" cy="106"/>
              </a:xfrm>
              <a:custGeom>
                <a:avLst/>
                <a:gdLst/>
                <a:ahLst/>
                <a:cxnLst>
                  <a:cxn ang="0">
                    <a:pos x="27" y="149"/>
                  </a:cxn>
                  <a:cxn ang="0">
                    <a:pos x="42" y="0"/>
                  </a:cxn>
                  <a:cxn ang="0">
                    <a:pos x="36" y="129"/>
                  </a:cxn>
                  <a:cxn ang="0">
                    <a:pos x="201" y="196"/>
                  </a:cxn>
                  <a:cxn ang="0">
                    <a:pos x="232" y="175"/>
                  </a:cxn>
                  <a:cxn ang="0">
                    <a:pos x="27" y="149"/>
                  </a:cxn>
                </a:cxnLst>
                <a:rect l="0" t="0" r="r" b="b"/>
                <a:pathLst>
                  <a:path w="232" h="249">
                    <a:moveTo>
                      <a:pt x="27" y="149"/>
                    </a:moveTo>
                    <a:cubicBezTo>
                      <a:pt x="0" y="100"/>
                      <a:pt x="6" y="44"/>
                      <a:pt x="42" y="0"/>
                    </a:cubicBezTo>
                    <a:cubicBezTo>
                      <a:pt x="14" y="32"/>
                      <a:pt x="10" y="83"/>
                      <a:pt x="36" y="129"/>
                    </a:cubicBezTo>
                    <a:cubicBezTo>
                      <a:pt x="71" y="190"/>
                      <a:pt x="145" y="220"/>
                      <a:pt x="201" y="196"/>
                    </a:cubicBezTo>
                    <a:cubicBezTo>
                      <a:pt x="214" y="191"/>
                      <a:pt x="224" y="184"/>
                      <a:pt x="232" y="175"/>
                    </a:cubicBezTo>
                    <a:cubicBezTo>
                      <a:pt x="156" y="249"/>
                      <a:pt x="60" y="209"/>
                      <a:pt x="27" y="149"/>
                    </a:cubicBezTo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7255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  <p:sp>
            <p:nvSpPr>
              <p:cNvPr id="42" name="Freeform 72"/>
              <p:cNvSpPr>
                <a:spLocks/>
              </p:cNvSpPr>
              <p:nvPr/>
            </p:nvSpPr>
            <p:spPr bwMode="auto">
              <a:xfrm>
                <a:off x="2578" y="2826"/>
                <a:ext cx="115" cy="112"/>
              </a:xfrm>
              <a:custGeom>
                <a:avLst/>
                <a:gdLst/>
                <a:ahLst/>
                <a:cxnLst>
                  <a:cxn ang="0">
                    <a:pos x="240" y="91"/>
                  </a:cxn>
                  <a:cxn ang="0">
                    <a:pos x="199" y="244"/>
                  </a:cxn>
                  <a:cxn ang="0">
                    <a:pos x="34" y="177"/>
                  </a:cxn>
                  <a:cxn ang="0">
                    <a:pos x="74" y="24"/>
                  </a:cxn>
                  <a:cxn ang="0">
                    <a:pos x="240" y="91"/>
                  </a:cxn>
                </a:cxnLst>
                <a:rect l="0" t="0" r="r" b="b"/>
                <a:pathLst>
                  <a:path w="274" h="268">
                    <a:moveTo>
                      <a:pt x="240" y="91"/>
                    </a:moveTo>
                    <a:cubicBezTo>
                      <a:pt x="274" y="152"/>
                      <a:pt x="256" y="221"/>
                      <a:pt x="199" y="244"/>
                    </a:cubicBezTo>
                    <a:cubicBezTo>
                      <a:pt x="143" y="268"/>
                      <a:pt x="69" y="238"/>
                      <a:pt x="34" y="177"/>
                    </a:cubicBezTo>
                    <a:cubicBezTo>
                      <a:pt x="0" y="116"/>
                      <a:pt x="18" y="48"/>
                      <a:pt x="74" y="24"/>
                    </a:cubicBezTo>
                    <a:cubicBezTo>
                      <a:pt x="131" y="0"/>
                      <a:pt x="205" y="30"/>
                      <a:pt x="240" y="9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tint val="5725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 baseline="-2500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2000">
                  <a:latin typeface="+mn-lt"/>
                </a:endParaRPr>
              </a:p>
            </p:txBody>
          </p:sp>
        </p:grpSp>
        <p:sp>
          <p:nvSpPr>
            <p:cNvPr id="13" name="Rectangle 110"/>
            <p:cNvSpPr>
              <a:spLocks noChangeArrowheads="1"/>
            </p:cNvSpPr>
            <p:nvPr/>
          </p:nvSpPr>
          <p:spPr bwMode="auto">
            <a:xfrm>
              <a:off x="299443" y="2692951"/>
              <a:ext cx="1715410" cy="728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sz="2400" dirty="0">
                  <a:latin typeface="+mn-lt"/>
                </a:rPr>
                <a:t>при  объяснении нового материала</a:t>
              </a:r>
              <a:endParaRPr lang="en-US" altLang="ru-RU" sz="2400" dirty="0">
                <a:latin typeface="+mn-lt"/>
              </a:endParaRPr>
            </a:p>
          </p:txBody>
        </p:sp>
        <p:sp>
          <p:nvSpPr>
            <p:cNvPr id="14" name="Rectangle 111"/>
            <p:cNvSpPr>
              <a:spLocks noChangeArrowheads="1"/>
            </p:cNvSpPr>
            <p:nvPr/>
          </p:nvSpPr>
          <p:spPr bwMode="auto">
            <a:xfrm>
              <a:off x="1022516" y="2320868"/>
              <a:ext cx="340158" cy="40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altLang="ko-KR" sz="2400" baseline="0" dirty="0" smtClean="0">
                  <a:solidFill>
                    <a:schemeClr val="accent2"/>
                  </a:solidFill>
                  <a:latin typeface="+mn-lt"/>
                  <a:ea typeface="굴림" panose="020B0600000101010101" pitchFamily="34" charset="-127"/>
                </a:rPr>
                <a:t>1</a:t>
              </a:r>
              <a:endParaRPr lang="en-US" altLang="ru-RU" sz="2400" baseline="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15" name="Rectangle 112"/>
            <p:cNvSpPr>
              <a:spLocks noChangeArrowheads="1"/>
            </p:cNvSpPr>
            <p:nvPr/>
          </p:nvSpPr>
          <p:spPr bwMode="auto">
            <a:xfrm>
              <a:off x="541233" y="5276282"/>
              <a:ext cx="1371600" cy="51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sz="2400" dirty="0">
                  <a:latin typeface="+mn-lt"/>
                </a:rPr>
                <a:t>при обобщении</a:t>
              </a:r>
              <a:endParaRPr lang="en-US" altLang="ru-RU" sz="2400" dirty="0">
                <a:latin typeface="+mn-lt"/>
              </a:endParaRPr>
            </a:p>
          </p:txBody>
        </p:sp>
        <p:sp>
          <p:nvSpPr>
            <p:cNvPr id="16" name="Rectangle 113"/>
            <p:cNvSpPr>
              <a:spLocks noChangeArrowheads="1"/>
            </p:cNvSpPr>
            <p:nvPr/>
          </p:nvSpPr>
          <p:spPr bwMode="auto">
            <a:xfrm>
              <a:off x="993662" y="4870654"/>
              <a:ext cx="340158" cy="40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altLang="ko-KR" sz="2400" baseline="0" dirty="0" smtClean="0">
                  <a:solidFill>
                    <a:schemeClr val="accent2"/>
                  </a:solidFill>
                  <a:latin typeface="+mn-lt"/>
                  <a:ea typeface="굴림" panose="020B0600000101010101" pitchFamily="34" charset="-127"/>
                </a:rPr>
                <a:t>5</a:t>
              </a:r>
              <a:endParaRPr lang="en-US" altLang="ru-RU" sz="2400" baseline="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17" name="Rectangle 114"/>
            <p:cNvSpPr>
              <a:spLocks noChangeArrowheads="1"/>
            </p:cNvSpPr>
            <p:nvPr/>
          </p:nvSpPr>
          <p:spPr bwMode="auto">
            <a:xfrm>
              <a:off x="2703587" y="2720268"/>
              <a:ext cx="1371600" cy="51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latin typeface="+mn-lt"/>
                </a:rPr>
                <a:t>при повторении</a:t>
              </a:r>
              <a:endParaRPr lang="en-US" altLang="ru-RU" sz="2400" dirty="0">
                <a:latin typeface="+mn-lt"/>
              </a:endParaRPr>
            </a:p>
          </p:txBody>
        </p:sp>
        <p:sp>
          <p:nvSpPr>
            <p:cNvPr id="18" name="Rectangle 115"/>
            <p:cNvSpPr>
              <a:spLocks noChangeArrowheads="1"/>
            </p:cNvSpPr>
            <p:nvPr/>
          </p:nvSpPr>
          <p:spPr bwMode="auto">
            <a:xfrm>
              <a:off x="3219308" y="2288344"/>
              <a:ext cx="340158" cy="40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altLang="ko-KR" sz="2400" baseline="0" dirty="0" smtClean="0">
                  <a:solidFill>
                    <a:schemeClr val="accent1"/>
                  </a:solidFill>
                  <a:latin typeface="+mn-lt"/>
                  <a:ea typeface="굴림" panose="020B0600000101010101" pitchFamily="34" charset="-127"/>
                </a:rPr>
                <a:t>2</a:t>
              </a:r>
              <a:endParaRPr lang="en-US" altLang="ru-RU" sz="2400" baseline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9" name="Rectangle 116"/>
            <p:cNvSpPr>
              <a:spLocks noChangeArrowheads="1"/>
            </p:cNvSpPr>
            <p:nvPr/>
          </p:nvSpPr>
          <p:spPr bwMode="auto">
            <a:xfrm>
              <a:off x="2686344" y="5074292"/>
              <a:ext cx="1554831" cy="944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latin typeface="+mn-lt"/>
                </a:rPr>
                <a:t>при выполнении домашних заданий</a:t>
              </a:r>
              <a:endParaRPr lang="en-US" altLang="ru-RU" sz="2400" dirty="0">
                <a:latin typeface="+mn-lt"/>
              </a:endParaRPr>
            </a:p>
          </p:txBody>
        </p:sp>
        <p:sp>
          <p:nvSpPr>
            <p:cNvPr id="20" name="Rectangle 117"/>
            <p:cNvSpPr>
              <a:spLocks noChangeArrowheads="1"/>
            </p:cNvSpPr>
            <p:nvPr/>
          </p:nvSpPr>
          <p:spPr bwMode="auto">
            <a:xfrm>
              <a:off x="3231646" y="4850643"/>
              <a:ext cx="340158" cy="40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altLang="ko-KR" sz="2400" baseline="0" dirty="0" smtClean="0">
                  <a:solidFill>
                    <a:schemeClr val="accent1"/>
                  </a:solidFill>
                  <a:latin typeface="+mn-lt"/>
                  <a:ea typeface="굴림" panose="020B0600000101010101" pitchFamily="34" charset="-127"/>
                </a:rPr>
                <a:t>6</a:t>
              </a:r>
              <a:endParaRPr lang="en-US" altLang="ru-RU" sz="2400" baseline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1" name="Rectangle 118"/>
            <p:cNvSpPr>
              <a:spLocks noChangeArrowheads="1"/>
            </p:cNvSpPr>
            <p:nvPr/>
          </p:nvSpPr>
          <p:spPr bwMode="auto">
            <a:xfrm>
              <a:off x="4848424" y="2720268"/>
              <a:ext cx="1371600" cy="51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sz="2400" dirty="0">
                  <a:latin typeface="+mn-lt"/>
                </a:rPr>
                <a:t>при закреплении</a:t>
              </a:r>
              <a:endParaRPr lang="en-US" altLang="ru-RU" sz="2400" dirty="0">
                <a:latin typeface="+mn-lt"/>
              </a:endParaRPr>
            </a:p>
          </p:txBody>
        </p:sp>
        <p:sp>
          <p:nvSpPr>
            <p:cNvPr id="22" name="Rectangle 119"/>
            <p:cNvSpPr>
              <a:spLocks noChangeArrowheads="1"/>
            </p:cNvSpPr>
            <p:nvPr/>
          </p:nvSpPr>
          <p:spPr bwMode="auto">
            <a:xfrm>
              <a:off x="5369983" y="2338914"/>
              <a:ext cx="340158" cy="40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altLang="ko-KR" sz="2400" baseline="0" dirty="0" smtClean="0">
                  <a:solidFill>
                    <a:schemeClr val="hlink"/>
                  </a:solidFill>
                  <a:latin typeface="+mn-lt"/>
                  <a:ea typeface="굴림" panose="020B0600000101010101" pitchFamily="34" charset="-127"/>
                </a:rPr>
                <a:t>3</a:t>
              </a:r>
              <a:endParaRPr lang="en-US" altLang="ru-RU" sz="2400" baseline="0" dirty="0">
                <a:solidFill>
                  <a:schemeClr val="hlink"/>
                </a:solidFill>
                <a:latin typeface="+mn-lt"/>
              </a:endParaRPr>
            </a:p>
          </p:txBody>
        </p:sp>
        <p:sp>
          <p:nvSpPr>
            <p:cNvPr id="23" name="Rectangle 120"/>
            <p:cNvSpPr>
              <a:spLocks noChangeArrowheads="1"/>
            </p:cNvSpPr>
            <p:nvPr/>
          </p:nvSpPr>
          <p:spPr bwMode="auto">
            <a:xfrm>
              <a:off x="4744045" y="5142922"/>
              <a:ext cx="1484840" cy="71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2000" tIns="36000" rIns="72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sz="2400" dirty="0">
                  <a:latin typeface="+mn-lt"/>
                </a:rPr>
                <a:t>при работе с текстом параграфа</a:t>
              </a:r>
              <a:endParaRPr lang="en-US" altLang="ru-RU" sz="2400" dirty="0">
                <a:latin typeface="+mn-lt"/>
              </a:endParaRPr>
            </a:p>
          </p:txBody>
        </p:sp>
        <p:sp>
          <p:nvSpPr>
            <p:cNvPr id="24" name="Rectangle 121"/>
            <p:cNvSpPr>
              <a:spLocks noChangeArrowheads="1"/>
            </p:cNvSpPr>
            <p:nvPr/>
          </p:nvSpPr>
          <p:spPr bwMode="auto">
            <a:xfrm>
              <a:off x="5434028" y="4836672"/>
              <a:ext cx="340158" cy="40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altLang="ko-KR" sz="2400" baseline="0" dirty="0" smtClean="0">
                  <a:solidFill>
                    <a:schemeClr val="hlink"/>
                  </a:solidFill>
                  <a:latin typeface="+mn-lt"/>
                  <a:ea typeface="굴림" panose="020B0600000101010101" pitchFamily="34" charset="-127"/>
                </a:rPr>
                <a:t>7</a:t>
              </a:r>
              <a:endParaRPr lang="en-US" altLang="ru-RU" sz="2400" baseline="0" dirty="0">
                <a:solidFill>
                  <a:schemeClr val="hlink"/>
                </a:solidFill>
                <a:latin typeface="+mn-lt"/>
              </a:endParaRPr>
            </a:p>
          </p:txBody>
        </p:sp>
        <p:sp>
          <p:nvSpPr>
            <p:cNvPr id="25" name="Rectangle 122"/>
            <p:cNvSpPr>
              <a:spLocks noChangeArrowheads="1"/>
            </p:cNvSpPr>
            <p:nvPr/>
          </p:nvSpPr>
          <p:spPr bwMode="auto">
            <a:xfrm>
              <a:off x="6731990" y="2793945"/>
              <a:ext cx="1687515" cy="51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latin typeface="+mn-lt"/>
                </a:rPr>
                <a:t>при контроле и систематизации</a:t>
              </a:r>
              <a:endParaRPr lang="en-US" altLang="ru-RU" sz="2400" dirty="0">
                <a:latin typeface="+mn-lt"/>
              </a:endParaRPr>
            </a:p>
          </p:txBody>
        </p:sp>
        <p:sp>
          <p:nvSpPr>
            <p:cNvPr id="26" name="Rectangle 123"/>
            <p:cNvSpPr>
              <a:spLocks noChangeArrowheads="1"/>
            </p:cNvSpPr>
            <p:nvPr/>
          </p:nvSpPr>
          <p:spPr bwMode="auto">
            <a:xfrm>
              <a:off x="7436801" y="2318303"/>
              <a:ext cx="340158" cy="40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altLang="ko-KR" sz="2400" baseline="0" dirty="0" smtClean="0">
                  <a:solidFill>
                    <a:schemeClr val="folHlink"/>
                  </a:solidFill>
                  <a:latin typeface="+mn-lt"/>
                  <a:ea typeface="굴림" panose="020B0600000101010101" pitchFamily="34" charset="-127"/>
                </a:rPr>
                <a:t>4</a:t>
              </a:r>
              <a:endParaRPr lang="en-US" altLang="ru-RU" sz="2400" baseline="0" dirty="0">
                <a:solidFill>
                  <a:schemeClr val="folHlink"/>
                </a:solidFill>
                <a:latin typeface="+mn-lt"/>
              </a:endParaRPr>
            </a:p>
          </p:txBody>
        </p:sp>
        <p:sp>
          <p:nvSpPr>
            <p:cNvPr id="27" name="Rectangle 124"/>
            <p:cNvSpPr>
              <a:spLocks noChangeArrowheads="1"/>
            </p:cNvSpPr>
            <p:nvPr/>
          </p:nvSpPr>
          <p:spPr bwMode="auto">
            <a:xfrm>
              <a:off x="6615458" y="5212425"/>
              <a:ext cx="1914524" cy="728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latin typeface="+mn-lt"/>
                </a:rPr>
                <a:t>при самостоятельной работе</a:t>
              </a:r>
              <a:endParaRPr lang="en-US" altLang="ru-RU" sz="2400" dirty="0">
                <a:latin typeface="+mn-lt"/>
              </a:endParaRPr>
            </a:p>
          </p:txBody>
        </p:sp>
        <p:sp>
          <p:nvSpPr>
            <p:cNvPr id="28" name="Rectangle 125"/>
            <p:cNvSpPr>
              <a:spLocks noChangeArrowheads="1"/>
            </p:cNvSpPr>
            <p:nvPr/>
          </p:nvSpPr>
          <p:spPr bwMode="auto">
            <a:xfrm>
              <a:off x="7426463" y="4914017"/>
              <a:ext cx="340158" cy="40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 baseline="-25000">
                  <a:solidFill>
                    <a:schemeClr val="bg2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altLang="ko-KR" sz="2400" baseline="0" dirty="0" smtClean="0">
                  <a:solidFill>
                    <a:schemeClr val="folHlink"/>
                  </a:solidFill>
                  <a:latin typeface="+mn-lt"/>
                  <a:ea typeface="굴림" panose="020B0600000101010101" pitchFamily="34" charset="-127"/>
                </a:rPr>
                <a:t>8</a:t>
              </a:r>
              <a:endParaRPr lang="en-US" altLang="ru-RU" sz="2400" baseline="0" dirty="0">
                <a:solidFill>
                  <a:schemeClr val="folHlin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1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3528" y="1460222"/>
            <a:ext cx="8218709" cy="4290275"/>
            <a:chOff x="914400" y="1733747"/>
            <a:chExt cx="7633534" cy="3944741"/>
          </a:xfrm>
        </p:grpSpPr>
        <p:pic>
          <p:nvPicPr>
            <p:cNvPr id="35889" name="Picture 49" descr="arrow_metal01"/>
            <p:cNvPicPr>
              <a:picLocks noChangeAspect="1" noChangeArrowheads="1"/>
            </p:cNvPicPr>
            <p:nvPr/>
          </p:nvPicPr>
          <p:blipFill>
            <a:blip r:embed="rId2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286000"/>
              <a:ext cx="2543175" cy="3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2" name="Line 2"/>
            <p:cNvSpPr>
              <a:spLocks noChangeShapeType="1"/>
            </p:cNvSpPr>
            <p:nvPr/>
          </p:nvSpPr>
          <p:spPr bwMode="black">
            <a:xfrm>
              <a:off x="2928938" y="5543550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43" name="Rectangle 3"/>
            <p:cNvSpPr>
              <a:spLocks noChangeArrowheads="1"/>
            </p:cNvSpPr>
            <p:nvPr/>
          </p:nvSpPr>
          <p:spPr bwMode="black">
            <a:xfrm>
              <a:off x="3614738" y="5162550"/>
              <a:ext cx="4311649" cy="311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/>
              <a:r>
                <a:rPr lang="ru-RU" sz="1600" b="0" dirty="0"/>
                <a:t>активизировать познавательный интерес</a:t>
              </a:r>
              <a:endParaRPr lang="en-US" altLang="ru-RU" sz="1600" b="0" dirty="0"/>
            </a:p>
          </p:txBody>
        </p:sp>
        <p:sp>
          <p:nvSpPr>
            <p:cNvPr id="35844" name="Line 4"/>
            <p:cNvSpPr>
              <a:spLocks noChangeShapeType="1"/>
            </p:cNvSpPr>
            <p:nvPr/>
          </p:nvSpPr>
          <p:spPr bwMode="black">
            <a:xfrm>
              <a:off x="2971800" y="2743200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48" name="Rectangle 8"/>
            <p:cNvSpPr>
              <a:spLocks noChangeArrowheads="1"/>
            </p:cNvSpPr>
            <p:nvPr/>
          </p:nvSpPr>
          <p:spPr bwMode="black">
            <a:xfrm>
              <a:off x="3220440" y="1733747"/>
              <a:ext cx="5309296" cy="990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ru-RU" sz="1600" b="0" dirty="0"/>
                <a:t>помочь </a:t>
              </a:r>
              <a:r>
                <a:rPr lang="ru-RU" sz="1600" b="0" dirty="0" err="1"/>
                <a:t>опредмечиванию</a:t>
              </a:r>
              <a:r>
                <a:rPr lang="ru-RU" sz="1600" b="0" dirty="0"/>
                <a:t> словесного сообщения или предъявить сообщение, которое ребенок должен будет воплотить в форму рассказа или ответа на поставленные </a:t>
              </a:r>
              <a:r>
                <a:rPr lang="ru-RU" sz="1600" b="0" dirty="0" smtClean="0"/>
                <a:t>вопросы</a:t>
              </a:r>
              <a:endParaRPr lang="ru-RU" sz="1600" b="0" dirty="0"/>
            </a:p>
          </p:txBody>
        </p:sp>
        <p:sp>
          <p:nvSpPr>
            <p:cNvPr id="35849" name="Line 9"/>
            <p:cNvSpPr>
              <a:spLocks noChangeShapeType="1"/>
            </p:cNvSpPr>
            <p:nvPr/>
          </p:nvSpPr>
          <p:spPr bwMode="black">
            <a:xfrm>
              <a:off x="3462338" y="3429000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black">
            <a:xfrm>
              <a:off x="3764527" y="2844167"/>
              <a:ext cx="4783407" cy="537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/>
              <a:r>
                <a:rPr lang="ru-RU" sz="1600" b="0" dirty="0"/>
                <a:t>проконтролировать полноту и характер усвоения переданной учителем информации</a:t>
              </a:r>
              <a:endParaRPr lang="en-US" altLang="ru-RU" sz="1600" b="0" dirty="0"/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black">
            <a:xfrm>
              <a:off x="3657600" y="4154488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2" name="Rectangle 12"/>
            <p:cNvSpPr>
              <a:spLocks noChangeArrowheads="1"/>
            </p:cNvSpPr>
            <p:nvPr/>
          </p:nvSpPr>
          <p:spPr bwMode="black">
            <a:xfrm>
              <a:off x="4019790" y="3593917"/>
              <a:ext cx="4438410" cy="537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/>
              <a:r>
                <a:rPr lang="ru-RU" sz="1600" b="0" dirty="0"/>
                <a:t>способствовать развитию воображения и фантазии</a:t>
              </a:r>
              <a:endParaRPr lang="en-US" altLang="ru-RU" sz="1600" b="0" dirty="0"/>
            </a:p>
          </p:txBody>
        </p:sp>
        <p:sp>
          <p:nvSpPr>
            <p:cNvPr id="35853" name="Line 13"/>
            <p:cNvSpPr>
              <a:spLocks noChangeShapeType="1"/>
            </p:cNvSpPr>
            <p:nvPr/>
          </p:nvSpPr>
          <p:spPr bwMode="black">
            <a:xfrm>
              <a:off x="3462338" y="4876800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4" name="Rectangle 14"/>
            <p:cNvSpPr>
              <a:spLocks noChangeArrowheads="1"/>
            </p:cNvSpPr>
            <p:nvPr/>
          </p:nvSpPr>
          <p:spPr bwMode="black">
            <a:xfrm>
              <a:off x="3812442" y="4332207"/>
              <a:ext cx="4490916" cy="537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/>
              <a:r>
                <a:rPr lang="ru-RU" sz="1600" b="0" dirty="0"/>
                <a:t>выявить характер индивидуального восприятия и переработки учебной информации</a:t>
              </a:r>
              <a:endParaRPr lang="en-US" altLang="ru-RU" sz="1600" b="0" dirty="0"/>
            </a:p>
          </p:txBody>
        </p:sp>
        <p:grpSp>
          <p:nvGrpSpPr>
            <p:cNvPr id="35934" name="Group 94"/>
            <p:cNvGrpSpPr>
              <a:grpSpLocks/>
            </p:cNvGrpSpPr>
            <p:nvPr/>
          </p:nvGrpSpPr>
          <p:grpSpPr bwMode="auto">
            <a:xfrm>
              <a:off x="2790825" y="2362200"/>
              <a:ext cx="393700" cy="393700"/>
              <a:chOff x="2543" y="1006"/>
              <a:chExt cx="416" cy="416"/>
            </a:xfrm>
          </p:grpSpPr>
          <p:sp>
            <p:nvSpPr>
              <p:cNvPr id="35892" name="Oval 52"/>
              <p:cNvSpPr>
                <a:spLocks noChangeArrowheads="1"/>
              </p:cNvSpPr>
              <p:nvPr/>
            </p:nvSpPr>
            <p:spPr bwMode="gray">
              <a:xfrm>
                <a:off x="2543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893" name="Group 53"/>
              <p:cNvGrpSpPr>
                <a:grpSpLocks/>
              </p:cNvGrpSpPr>
              <p:nvPr/>
            </p:nvGrpSpPr>
            <p:grpSpPr bwMode="auto">
              <a:xfrm rot="-2288454">
                <a:off x="2578" y="1034"/>
                <a:ext cx="348" cy="356"/>
                <a:chOff x="887" y="2040"/>
                <a:chExt cx="433" cy="422"/>
              </a:xfrm>
            </p:grpSpPr>
            <p:pic>
              <p:nvPicPr>
                <p:cNvPr id="35894" name="Picture 54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895" name="Oval 55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34902"/>
                        <a:invGamma/>
                        <a:alpha val="89999"/>
                      </a:schemeClr>
                    </a:gs>
                    <a:gs pos="50000">
                      <a:schemeClr val="accent1">
                        <a:alpha val="75000"/>
                      </a:schemeClr>
                    </a:gs>
                    <a:gs pos="100000">
                      <a:schemeClr val="accent1">
                        <a:gamma/>
                        <a:shade val="34902"/>
                        <a:invGamma/>
                        <a:alpha val="89999"/>
                      </a:scheme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896" name="Picture 56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897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2570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5933" name="Group 93"/>
            <p:cNvGrpSpPr>
              <a:grpSpLocks/>
            </p:cNvGrpSpPr>
            <p:nvPr/>
          </p:nvGrpSpPr>
          <p:grpSpPr bwMode="auto">
            <a:xfrm>
              <a:off x="3325813" y="3049588"/>
              <a:ext cx="393700" cy="393700"/>
              <a:chOff x="3071" y="1006"/>
              <a:chExt cx="416" cy="416"/>
            </a:xfrm>
          </p:grpSpPr>
          <p:sp>
            <p:nvSpPr>
              <p:cNvPr id="35902" name="Oval 62"/>
              <p:cNvSpPr>
                <a:spLocks noChangeArrowheads="1"/>
              </p:cNvSpPr>
              <p:nvPr/>
            </p:nvSpPr>
            <p:spPr bwMode="gray">
              <a:xfrm>
                <a:off x="3071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903" name="Group 63"/>
              <p:cNvGrpSpPr>
                <a:grpSpLocks/>
              </p:cNvGrpSpPr>
              <p:nvPr/>
            </p:nvGrpSpPr>
            <p:grpSpPr bwMode="auto">
              <a:xfrm rot="-2288454">
                <a:off x="3106" y="1034"/>
                <a:ext cx="348" cy="356"/>
                <a:chOff x="887" y="2040"/>
                <a:chExt cx="433" cy="422"/>
              </a:xfrm>
            </p:grpSpPr>
            <p:pic>
              <p:nvPicPr>
                <p:cNvPr id="35904" name="Picture 64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905" name="Oval 65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>
                        <a:gamma/>
                        <a:shade val="34902"/>
                        <a:invGamma/>
                        <a:alpha val="89999"/>
                      </a:schemeClr>
                    </a:gs>
                    <a:gs pos="50000">
                      <a:schemeClr val="accent2">
                        <a:alpha val="75000"/>
                      </a:schemeClr>
                    </a:gs>
                    <a:gs pos="100000">
                      <a:schemeClr val="accent2">
                        <a:gamma/>
                        <a:shade val="34902"/>
                        <a:invGamma/>
                        <a:alpha val="89999"/>
                      </a:scheme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906" name="Picture 66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926" name="Picture 8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3098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5932" name="Group 92"/>
            <p:cNvGrpSpPr>
              <a:grpSpLocks/>
            </p:cNvGrpSpPr>
            <p:nvPr/>
          </p:nvGrpSpPr>
          <p:grpSpPr bwMode="auto">
            <a:xfrm>
              <a:off x="3494088" y="3771900"/>
              <a:ext cx="393700" cy="393700"/>
              <a:chOff x="3647" y="1006"/>
              <a:chExt cx="416" cy="416"/>
            </a:xfrm>
          </p:grpSpPr>
          <p:sp>
            <p:nvSpPr>
              <p:cNvPr id="35907" name="Oval 67"/>
              <p:cNvSpPr>
                <a:spLocks noChangeArrowheads="1"/>
              </p:cNvSpPr>
              <p:nvPr/>
            </p:nvSpPr>
            <p:spPr bwMode="gray">
              <a:xfrm>
                <a:off x="3647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908" name="Group 68"/>
              <p:cNvGrpSpPr>
                <a:grpSpLocks/>
              </p:cNvGrpSpPr>
              <p:nvPr/>
            </p:nvGrpSpPr>
            <p:grpSpPr bwMode="auto">
              <a:xfrm rot="-2288454">
                <a:off x="3682" y="1034"/>
                <a:ext cx="348" cy="356"/>
                <a:chOff x="887" y="2040"/>
                <a:chExt cx="433" cy="422"/>
              </a:xfrm>
            </p:grpSpPr>
            <p:pic>
              <p:nvPicPr>
                <p:cNvPr id="35909" name="Picture 69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910" name="Oval 70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34902"/>
                        <a:invGamma/>
                        <a:alpha val="89999"/>
                      </a:schemeClr>
                    </a:gs>
                    <a:gs pos="50000">
                      <a:schemeClr val="hlink">
                        <a:alpha val="75000"/>
                      </a:schemeClr>
                    </a:gs>
                    <a:gs pos="100000">
                      <a:schemeClr val="hlink">
                        <a:gamma/>
                        <a:shade val="34902"/>
                        <a:invGamma/>
                        <a:alpha val="89999"/>
                      </a:scheme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911" name="Picture 71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927" name="Picture 8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3676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5931" name="Group 91"/>
            <p:cNvGrpSpPr>
              <a:grpSpLocks/>
            </p:cNvGrpSpPr>
            <p:nvPr/>
          </p:nvGrpSpPr>
          <p:grpSpPr bwMode="auto">
            <a:xfrm>
              <a:off x="3276600" y="4484688"/>
              <a:ext cx="393700" cy="393700"/>
              <a:chOff x="4213" y="1006"/>
              <a:chExt cx="416" cy="416"/>
            </a:xfrm>
          </p:grpSpPr>
          <p:sp>
            <p:nvSpPr>
              <p:cNvPr id="35912" name="Oval 72"/>
              <p:cNvSpPr>
                <a:spLocks noChangeArrowheads="1"/>
              </p:cNvSpPr>
              <p:nvPr/>
            </p:nvSpPr>
            <p:spPr bwMode="gray">
              <a:xfrm>
                <a:off x="4213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913" name="Group 73"/>
              <p:cNvGrpSpPr>
                <a:grpSpLocks/>
              </p:cNvGrpSpPr>
              <p:nvPr/>
            </p:nvGrpSpPr>
            <p:grpSpPr bwMode="auto">
              <a:xfrm rot="-2288454">
                <a:off x="4248" y="1034"/>
                <a:ext cx="348" cy="356"/>
                <a:chOff x="887" y="2040"/>
                <a:chExt cx="433" cy="422"/>
              </a:xfrm>
            </p:grpSpPr>
            <p:pic>
              <p:nvPicPr>
                <p:cNvPr id="35914" name="Picture 74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915" name="Oval 75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>
                        <a:gamma/>
                        <a:shade val="34902"/>
                        <a:invGamma/>
                        <a:alpha val="89999"/>
                      </a:schemeClr>
                    </a:gs>
                    <a:gs pos="50000">
                      <a:schemeClr val="folHlink">
                        <a:alpha val="75000"/>
                      </a:schemeClr>
                    </a:gs>
                    <a:gs pos="100000">
                      <a:schemeClr val="folHlink">
                        <a:gamma/>
                        <a:shade val="34902"/>
                        <a:invGamma/>
                        <a:alpha val="89999"/>
                      </a:scheme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916" name="Picture 76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928" name="Picture 8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4240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5930" name="Group 90"/>
            <p:cNvGrpSpPr>
              <a:grpSpLocks/>
            </p:cNvGrpSpPr>
            <p:nvPr/>
          </p:nvGrpSpPr>
          <p:grpSpPr bwMode="auto">
            <a:xfrm>
              <a:off x="2732088" y="5148263"/>
              <a:ext cx="393700" cy="393700"/>
              <a:chOff x="4803" y="1006"/>
              <a:chExt cx="416" cy="416"/>
            </a:xfrm>
          </p:grpSpPr>
          <p:sp>
            <p:nvSpPr>
              <p:cNvPr id="35921" name="Oval 81"/>
              <p:cNvSpPr>
                <a:spLocks noChangeArrowheads="1"/>
              </p:cNvSpPr>
              <p:nvPr/>
            </p:nvSpPr>
            <p:spPr bwMode="gray">
              <a:xfrm>
                <a:off x="4803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922" name="Group 82"/>
              <p:cNvGrpSpPr>
                <a:grpSpLocks/>
              </p:cNvGrpSpPr>
              <p:nvPr/>
            </p:nvGrpSpPr>
            <p:grpSpPr bwMode="auto">
              <a:xfrm rot="-2288454">
                <a:off x="4838" y="1034"/>
                <a:ext cx="348" cy="356"/>
                <a:chOff x="887" y="2040"/>
                <a:chExt cx="433" cy="422"/>
              </a:xfrm>
            </p:grpSpPr>
            <p:pic>
              <p:nvPicPr>
                <p:cNvPr id="35923" name="Picture 83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924" name="Oval 84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solidFill>
                  <a:srgbClr val="FB4F2D">
                    <a:alpha val="75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925" name="Picture 85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929" name="Picture 8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4830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2" name="Прямоугольник 51"/>
          <p:cNvSpPr/>
          <p:nvPr/>
        </p:nvSpPr>
        <p:spPr>
          <a:xfrm>
            <a:off x="1547664" y="260648"/>
            <a:ext cx="7409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4100" cap="all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  <a:cs typeface="+mj-cs"/>
              </a:rPr>
              <a:t>ФУНКЦИИ ВИЗУАЛИЗАЦИИ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3528" y="1900501"/>
            <a:ext cx="8248548" cy="3849995"/>
            <a:chOff x="914400" y="2138567"/>
            <a:chExt cx="7661249" cy="3539921"/>
          </a:xfrm>
        </p:grpSpPr>
        <p:pic>
          <p:nvPicPr>
            <p:cNvPr id="35889" name="Picture 49" descr="arrow_metal01"/>
            <p:cNvPicPr>
              <a:picLocks noChangeAspect="1" noChangeArrowheads="1"/>
            </p:cNvPicPr>
            <p:nvPr/>
          </p:nvPicPr>
          <p:blipFill>
            <a:blip r:embed="rId2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286000"/>
              <a:ext cx="2543175" cy="3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2" name="Line 2"/>
            <p:cNvSpPr>
              <a:spLocks noChangeShapeType="1"/>
            </p:cNvSpPr>
            <p:nvPr/>
          </p:nvSpPr>
          <p:spPr bwMode="black">
            <a:xfrm>
              <a:off x="2928938" y="5543550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43" name="Rectangle 3"/>
            <p:cNvSpPr>
              <a:spLocks noChangeArrowheads="1"/>
            </p:cNvSpPr>
            <p:nvPr/>
          </p:nvSpPr>
          <p:spPr bwMode="black">
            <a:xfrm>
              <a:off x="3267501" y="4974001"/>
              <a:ext cx="4669405" cy="537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/>
              <a:r>
                <a:rPr lang="ru-RU" sz="1600" b="0" dirty="0"/>
                <a:t>сформировать способности делать выводы и логические умозаключения</a:t>
              </a:r>
              <a:endParaRPr lang="en-US" altLang="ru-RU" sz="1400" b="0" dirty="0"/>
            </a:p>
          </p:txBody>
        </p:sp>
        <p:sp>
          <p:nvSpPr>
            <p:cNvPr id="35844" name="Line 4"/>
            <p:cNvSpPr>
              <a:spLocks noChangeShapeType="1"/>
            </p:cNvSpPr>
            <p:nvPr/>
          </p:nvSpPr>
          <p:spPr bwMode="black">
            <a:xfrm>
              <a:off x="2971800" y="2743200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48" name="Rectangle 8"/>
            <p:cNvSpPr>
              <a:spLocks noChangeArrowheads="1"/>
            </p:cNvSpPr>
            <p:nvPr/>
          </p:nvSpPr>
          <p:spPr bwMode="black">
            <a:xfrm>
              <a:off x="3196125" y="2138567"/>
              <a:ext cx="5309296" cy="537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ru-RU" sz="1600" b="0" dirty="0"/>
                <a:t>сконцентрировать внимание на чем-то важном; переключить внимание на другой объект</a:t>
              </a:r>
              <a:endParaRPr lang="ru-RU" sz="1400" b="0" dirty="0"/>
            </a:p>
          </p:txBody>
        </p:sp>
        <p:sp>
          <p:nvSpPr>
            <p:cNvPr id="35849" name="Line 9"/>
            <p:cNvSpPr>
              <a:spLocks noChangeShapeType="1"/>
            </p:cNvSpPr>
            <p:nvPr/>
          </p:nvSpPr>
          <p:spPr bwMode="black">
            <a:xfrm>
              <a:off x="3462338" y="3429000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black">
            <a:xfrm>
              <a:off x="3792242" y="3047886"/>
              <a:ext cx="4783407" cy="311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/>
              <a:r>
                <a:rPr lang="ru-RU" sz="1600" b="0" dirty="0"/>
                <a:t>вызвать определенные ассоциации</a:t>
              </a:r>
              <a:endParaRPr lang="en-US" altLang="ru-RU" sz="1400" b="0" dirty="0"/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black">
            <a:xfrm>
              <a:off x="3657600" y="4154488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2" name="Rectangle 12"/>
            <p:cNvSpPr>
              <a:spLocks noChangeArrowheads="1"/>
            </p:cNvSpPr>
            <p:nvPr/>
          </p:nvSpPr>
          <p:spPr bwMode="black">
            <a:xfrm>
              <a:off x="3937193" y="3762117"/>
              <a:ext cx="4438410" cy="311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/>
              <a:r>
                <a:rPr lang="ru-RU" sz="1600" b="0" dirty="0"/>
                <a:t>развить способности к анализу и сравнению</a:t>
              </a:r>
              <a:endParaRPr lang="en-US" altLang="ru-RU" sz="1400" b="0" dirty="0"/>
            </a:p>
          </p:txBody>
        </p:sp>
        <p:sp>
          <p:nvSpPr>
            <p:cNvPr id="35853" name="Line 13"/>
            <p:cNvSpPr>
              <a:spLocks noChangeShapeType="1"/>
            </p:cNvSpPr>
            <p:nvPr/>
          </p:nvSpPr>
          <p:spPr bwMode="black">
            <a:xfrm>
              <a:off x="3462338" y="4876800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4" name="Rectangle 14"/>
            <p:cNvSpPr>
              <a:spLocks noChangeArrowheads="1"/>
            </p:cNvSpPr>
            <p:nvPr/>
          </p:nvSpPr>
          <p:spPr bwMode="black">
            <a:xfrm>
              <a:off x="3795328" y="4303605"/>
              <a:ext cx="4490916" cy="537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/>
              <a:r>
                <a:rPr lang="ru-RU" sz="1600" b="0" dirty="0"/>
                <a:t>организовать тренировку внимательности и наблюдательности</a:t>
              </a:r>
              <a:endParaRPr lang="en-US" altLang="ru-RU" sz="1400" b="0" dirty="0"/>
            </a:p>
          </p:txBody>
        </p:sp>
        <p:grpSp>
          <p:nvGrpSpPr>
            <p:cNvPr id="35934" name="Group 94"/>
            <p:cNvGrpSpPr>
              <a:grpSpLocks/>
            </p:cNvGrpSpPr>
            <p:nvPr/>
          </p:nvGrpSpPr>
          <p:grpSpPr bwMode="auto">
            <a:xfrm>
              <a:off x="2790825" y="2362200"/>
              <a:ext cx="393700" cy="393700"/>
              <a:chOff x="2543" y="1006"/>
              <a:chExt cx="416" cy="416"/>
            </a:xfrm>
          </p:grpSpPr>
          <p:sp>
            <p:nvSpPr>
              <p:cNvPr id="35892" name="Oval 52"/>
              <p:cNvSpPr>
                <a:spLocks noChangeArrowheads="1"/>
              </p:cNvSpPr>
              <p:nvPr/>
            </p:nvSpPr>
            <p:spPr bwMode="gray">
              <a:xfrm>
                <a:off x="2543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893" name="Group 53"/>
              <p:cNvGrpSpPr>
                <a:grpSpLocks/>
              </p:cNvGrpSpPr>
              <p:nvPr/>
            </p:nvGrpSpPr>
            <p:grpSpPr bwMode="auto">
              <a:xfrm rot="-2288454">
                <a:off x="2578" y="1034"/>
                <a:ext cx="348" cy="356"/>
                <a:chOff x="887" y="2040"/>
                <a:chExt cx="433" cy="422"/>
              </a:xfrm>
            </p:grpSpPr>
            <p:pic>
              <p:nvPicPr>
                <p:cNvPr id="35894" name="Picture 54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895" name="Oval 55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34902"/>
                        <a:invGamma/>
                        <a:alpha val="89999"/>
                      </a:schemeClr>
                    </a:gs>
                    <a:gs pos="50000">
                      <a:schemeClr val="accent1">
                        <a:alpha val="75000"/>
                      </a:schemeClr>
                    </a:gs>
                    <a:gs pos="100000">
                      <a:schemeClr val="accent1">
                        <a:gamma/>
                        <a:shade val="34902"/>
                        <a:invGamma/>
                        <a:alpha val="89999"/>
                      </a:scheme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896" name="Picture 56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897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2570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5933" name="Group 93"/>
            <p:cNvGrpSpPr>
              <a:grpSpLocks/>
            </p:cNvGrpSpPr>
            <p:nvPr/>
          </p:nvGrpSpPr>
          <p:grpSpPr bwMode="auto">
            <a:xfrm>
              <a:off x="3325813" y="3049588"/>
              <a:ext cx="393700" cy="393700"/>
              <a:chOff x="3071" y="1006"/>
              <a:chExt cx="416" cy="416"/>
            </a:xfrm>
          </p:grpSpPr>
          <p:sp>
            <p:nvSpPr>
              <p:cNvPr id="35902" name="Oval 62"/>
              <p:cNvSpPr>
                <a:spLocks noChangeArrowheads="1"/>
              </p:cNvSpPr>
              <p:nvPr/>
            </p:nvSpPr>
            <p:spPr bwMode="gray">
              <a:xfrm>
                <a:off x="3071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903" name="Group 63"/>
              <p:cNvGrpSpPr>
                <a:grpSpLocks/>
              </p:cNvGrpSpPr>
              <p:nvPr/>
            </p:nvGrpSpPr>
            <p:grpSpPr bwMode="auto">
              <a:xfrm rot="-2288454">
                <a:off x="3106" y="1034"/>
                <a:ext cx="348" cy="356"/>
                <a:chOff x="887" y="2040"/>
                <a:chExt cx="433" cy="422"/>
              </a:xfrm>
            </p:grpSpPr>
            <p:pic>
              <p:nvPicPr>
                <p:cNvPr id="35904" name="Picture 64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905" name="Oval 65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>
                        <a:gamma/>
                        <a:shade val="34902"/>
                        <a:invGamma/>
                        <a:alpha val="89999"/>
                      </a:schemeClr>
                    </a:gs>
                    <a:gs pos="50000">
                      <a:schemeClr val="accent2">
                        <a:alpha val="75000"/>
                      </a:schemeClr>
                    </a:gs>
                    <a:gs pos="100000">
                      <a:schemeClr val="accent2">
                        <a:gamma/>
                        <a:shade val="34902"/>
                        <a:invGamma/>
                        <a:alpha val="89999"/>
                      </a:scheme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906" name="Picture 66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926" name="Picture 8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3098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5932" name="Group 92"/>
            <p:cNvGrpSpPr>
              <a:grpSpLocks/>
            </p:cNvGrpSpPr>
            <p:nvPr/>
          </p:nvGrpSpPr>
          <p:grpSpPr bwMode="auto">
            <a:xfrm>
              <a:off x="3494088" y="3771900"/>
              <a:ext cx="393700" cy="393700"/>
              <a:chOff x="3647" y="1006"/>
              <a:chExt cx="416" cy="416"/>
            </a:xfrm>
          </p:grpSpPr>
          <p:sp>
            <p:nvSpPr>
              <p:cNvPr id="35907" name="Oval 67"/>
              <p:cNvSpPr>
                <a:spLocks noChangeArrowheads="1"/>
              </p:cNvSpPr>
              <p:nvPr/>
            </p:nvSpPr>
            <p:spPr bwMode="gray">
              <a:xfrm>
                <a:off x="3647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908" name="Group 68"/>
              <p:cNvGrpSpPr>
                <a:grpSpLocks/>
              </p:cNvGrpSpPr>
              <p:nvPr/>
            </p:nvGrpSpPr>
            <p:grpSpPr bwMode="auto">
              <a:xfrm rot="-2288454">
                <a:off x="3682" y="1034"/>
                <a:ext cx="348" cy="356"/>
                <a:chOff x="887" y="2040"/>
                <a:chExt cx="433" cy="422"/>
              </a:xfrm>
            </p:grpSpPr>
            <p:pic>
              <p:nvPicPr>
                <p:cNvPr id="35909" name="Picture 69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910" name="Oval 70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34902"/>
                        <a:invGamma/>
                        <a:alpha val="89999"/>
                      </a:schemeClr>
                    </a:gs>
                    <a:gs pos="50000">
                      <a:schemeClr val="hlink">
                        <a:alpha val="75000"/>
                      </a:schemeClr>
                    </a:gs>
                    <a:gs pos="100000">
                      <a:schemeClr val="hlink">
                        <a:gamma/>
                        <a:shade val="34902"/>
                        <a:invGamma/>
                        <a:alpha val="89999"/>
                      </a:scheme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911" name="Picture 71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927" name="Picture 8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3676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5931" name="Group 91"/>
            <p:cNvGrpSpPr>
              <a:grpSpLocks/>
            </p:cNvGrpSpPr>
            <p:nvPr/>
          </p:nvGrpSpPr>
          <p:grpSpPr bwMode="auto">
            <a:xfrm>
              <a:off x="3276600" y="4484688"/>
              <a:ext cx="393700" cy="393700"/>
              <a:chOff x="4213" y="1006"/>
              <a:chExt cx="416" cy="416"/>
            </a:xfrm>
          </p:grpSpPr>
          <p:sp>
            <p:nvSpPr>
              <p:cNvPr id="35912" name="Oval 72"/>
              <p:cNvSpPr>
                <a:spLocks noChangeArrowheads="1"/>
              </p:cNvSpPr>
              <p:nvPr/>
            </p:nvSpPr>
            <p:spPr bwMode="gray">
              <a:xfrm>
                <a:off x="4213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913" name="Group 73"/>
              <p:cNvGrpSpPr>
                <a:grpSpLocks/>
              </p:cNvGrpSpPr>
              <p:nvPr/>
            </p:nvGrpSpPr>
            <p:grpSpPr bwMode="auto">
              <a:xfrm rot="-2288454">
                <a:off x="4248" y="1034"/>
                <a:ext cx="348" cy="356"/>
                <a:chOff x="887" y="2040"/>
                <a:chExt cx="433" cy="422"/>
              </a:xfrm>
            </p:grpSpPr>
            <p:pic>
              <p:nvPicPr>
                <p:cNvPr id="35914" name="Picture 74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915" name="Oval 75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>
                        <a:gamma/>
                        <a:shade val="34902"/>
                        <a:invGamma/>
                        <a:alpha val="89999"/>
                      </a:schemeClr>
                    </a:gs>
                    <a:gs pos="50000">
                      <a:schemeClr val="folHlink">
                        <a:alpha val="75000"/>
                      </a:schemeClr>
                    </a:gs>
                    <a:gs pos="100000">
                      <a:schemeClr val="folHlink">
                        <a:gamma/>
                        <a:shade val="34902"/>
                        <a:invGamma/>
                        <a:alpha val="89999"/>
                      </a:scheme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916" name="Picture 76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928" name="Picture 8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4240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5930" name="Group 90"/>
            <p:cNvGrpSpPr>
              <a:grpSpLocks/>
            </p:cNvGrpSpPr>
            <p:nvPr/>
          </p:nvGrpSpPr>
          <p:grpSpPr bwMode="auto">
            <a:xfrm>
              <a:off x="2732088" y="5148263"/>
              <a:ext cx="393700" cy="393700"/>
              <a:chOff x="4803" y="1006"/>
              <a:chExt cx="416" cy="416"/>
            </a:xfrm>
          </p:grpSpPr>
          <p:sp>
            <p:nvSpPr>
              <p:cNvPr id="35921" name="Oval 81"/>
              <p:cNvSpPr>
                <a:spLocks noChangeArrowheads="1"/>
              </p:cNvSpPr>
              <p:nvPr/>
            </p:nvSpPr>
            <p:spPr bwMode="gray">
              <a:xfrm>
                <a:off x="4803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922" name="Group 82"/>
              <p:cNvGrpSpPr>
                <a:grpSpLocks/>
              </p:cNvGrpSpPr>
              <p:nvPr/>
            </p:nvGrpSpPr>
            <p:grpSpPr bwMode="auto">
              <a:xfrm rot="-2288454">
                <a:off x="4838" y="1034"/>
                <a:ext cx="348" cy="356"/>
                <a:chOff x="887" y="2040"/>
                <a:chExt cx="433" cy="422"/>
              </a:xfrm>
            </p:grpSpPr>
            <p:pic>
              <p:nvPicPr>
                <p:cNvPr id="35923" name="Picture 83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924" name="Oval 84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solidFill>
                  <a:srgbClr val="FB4F2D">
                    <a:alpha val="75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925" name="Picture 85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929" name="Picture 8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4830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0" name="Прямоугольник 49"/>
          <p:cNvSpPr/>
          <p:nvPr/>
        </p:nvSpPr>
        <p:spPr>
          <a:xfrm>
            <a:off x="1547664" y="260648"/>
            <a:ext cx="7409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4100" cap="all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  <a:cs typeface="+mj-cs"/>
              </a:rPr>
              <a:t>ФУНКЦИИ ВИЗУАЛИЗАЦИИ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406969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3528" y="1622979"/>
            <a:ext cx="8352927" cy="4124102"/>
            <a:chOff x="914400" y="1886537"/>
            <a:chExt cx="7758196" cy="3791951"/>
          </a:xfrm>
        </p:grpSpPr>
        <p:pic>
          <p:nvPicPr>
            <p:cNvPr id="35889" name="Picture 49" descr="arrow_metal01"/>
            <p:cNvPicPr>
              <a:picLocks noChangeAspect="1" noChangeArrowheads="1"/>
            </p:cNvPicPr>
            <p:nvPr/>
          </p:nvPicPr>
          <p:blipFill>
            <a:blip r:embed="rId2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286000"/>
              <a:ext cx="2543175" cy="3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2" name="Line 2"/>
            <p:cNvSpPr>
              <a:spLocks noChangeShapeType="1"/>
            </p:cNvSpPr>
            <p:nvPr/>
          </p:nvSpPr>
          <p:spPr bwMode="black">
            <a:xfrm>
              <a:off x="2928938" y="5543550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43" name="Rectangle 3"/>
            <p:cNvSpPr>
              <a:spLocks noChangeArrowheads="1"/>
            </p:cNvSpPr>
            <p:nvPr/>
          </p:nvSpPr>
          <p:spPr bwMode="black">
            <a:xfrm>
              <a:off x="3329600" y="4917768"/>
              <a:ext cx="5068314" cy="565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/>
              <a:r>
                <a:rPr lang="ru-RU" sz="1700" b="0" dirty="0"/>
                <a:t>связать полученную информацию в целостную картину о том или ином явлении или объекте</a:t>
              </a:r>
              <a:endParaRPr lang="en-US" altLang="ru-RU" sz="1700" b="0" dirty="0"/>
            </a:p>
          </p:txBody>
        </p:sp>
        <p:sp>
          <p:nvSpPr>
            <p:cNvPr id="35844" name="Line 4"/>
            <p:cNvSpPr>
              <a:spLocks noChangeShapeType="1"/>
            </p:cNvSpPr>
            <p:nvPr/>
          </p:nvSpPr>
          <p:spPr bwMode="black">
            <a:xfrm>
              <a:off x="2986255" y="2963667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48" name="Rectangle 8"/>
            <p:cNvSpPr>
              <a:spLocks noChangeArrowheads="1"/>
            </p:cNvSpPr>
            <p:nvPr/>
          </p:nvSpPr>
          <p:spPr bwMode="black">
            <a:xfrm>
              <a:off x="3245992" y="1886537"/>
              <a:ext cx="5426604" cy="1047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ru-RU" sz="1700" b="0" dirty="0"/>
                <a:t>сформировать способности видеть и проводить аналогии, осознавать и обосновывать свою точку зрения, аргументировать свою позицию, закреплять изученный материал;</a:t>
              </a:r>
            </a:p>
          </p:txBody>
        </p:sp>
        <p:sp>
          <p:nvSpPr>
            <p:cNvPr id="35849" name="Line 9"/>
            <p:cNvSpPr>
              <a:spLocks noChangeShapeType="1"/>
            </p:cNvSpPr>
            <p:nvPr/>
          </p:nvSpPr>
          <p:spPr bwMode="black">
            <a:xfrm>
              <a:off x="3568439" y="4012518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black">
            <a:xfrm>
              <a:off x="3801711" y="3395773"/>
              <a:ext cx="4783407" cy="325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/>
              <a:r>
                <a:rPr lang="ru-RU" sz="1700" b="0" dirty="0"/>
                <a:t>развить критическое мышление</a:t>
              </a:r>
              <a:endParaRPr lang="en-US" altLang="ru-RU" sz="1700" b="0" dirty="0"/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black">
            <a:xfrm>
              <a:off x="3597315" y="4669508"/>
              <a:ext cx="48006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2" name="Rectangle 12"/>
            <p:cNvSpPr>
              <a:spLocks noChangeArrowheads="1"/>
            </p:cNvSpPr>
            <p:nvPr/>
          </p:nvSpPr>
          <p:spPr bwMode="black">
            <a:xfrm>
              <a:off x="3930629" y="4258710"/>
              <a:ext cx="4438410" cy="325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/>
              <a:r>
                <a:rPr lang="ru-RU" sz="1700" b="0" dirty="0"/>
                <a:t>интегрировать новые знания</a:t>
              </a:r>
              <a:endParaRPr lang="en-US" altLang="ru-RU" sz="1700" b="0" dirty="0"/>
            </a:p>
          </p:txBody>
        </p:sp>
        <p:grpSp>
          <p:nvGrpSpPr>
            <p:cNvPr id="35934" name="Group 94"/>
            <p:cNvGrpSpPr>
              <a:grpSpLocks/>
            </p:cNvGrpSpPr>
            <p:nvPr/>
          </p:nvGrpSpPr>
          <p:grpSpPr bwMode="auto">
            <a:xfrm>
              <a:off x="2790825" y="2362200"/>
              <a:ext cx="393700" cy="393700"/>
              <a:chOff x="2543" y="1006"/>
              <a:chExt cx="416" cy="416"/>
            </a:xfrm>
          </p:grpSpPr>
          <p:sp>
            <p:nvSpPr>
              <p:cNvPr id="35892" name="Oval 52"/>
              <p:cNvSpPr>
                <a:spLocks noChangeArrowheads="1"/>
              </p:cNvSpPr>
              <p:nvPr/>
            </p:nvSpPr>
            <p:spPr bwMode="gray">
              <a:xfrm>
                <a:off x="2543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893" name="Group 53"/>
              <p:cNvGrpSpPr>
                <a:grpSpLocks/>
              </p:cNvGrpSpPr>
              <p:nvPr/>
            </p:nvGrpSpPr>
            <p:grpSpPr bwMode="auto">
              <a:xfrm rot="-2288454">
                <a:off x="2578" y="1034"/>
                <a:ext cx="348" cy="356"/>
                <a:chOff x="887" y="2040"/>
                <a:chExt cx="433" cy="422"/>
              </a:xfrm>
            </p:grpSpPr>
            <p:pic>
              <p:nvPicPr>
                <p:cNvPr id="35894" name="Picture 54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895" name="Oval 55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34902"/>
                        <a:invGamma/>
                        <a:alpha val="89999"/>
                      </a:schemeClr>
                    </a:gs>
                    <a:gs pos="50000">
                      <a:schemeClr val="accent1">
                        <a:alpha val="75000"/>
                      </a:schemeClr>
                    </a:gs>
                    <a:gs pos="100000">
                      <a:schemeClr val="accent1">
                        <a:gamma/>
                        <a:shade val="34902"/>
                        <a:invGamma/>
                        <a:alpha val="89999"/>
                      </a:scheme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896" name="Picture 56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897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2570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5933" name="Group 93"/>
            <p:cNvGrpSpPr>
              <a:grpSpLocks/>
            </p:cNvGrpSpPr>
            <p:nvPr/>
          </p:nvGrpSpPr>
          <p:grpSpPr bwMode="auto">
            <a:xfrm>
              <a:off x="3275656" y="3466947"/>
              <a:ext cx="426824" cy="393700"/>
              <a:chOff x="3018" y="1447"/>
              <a:chExt cx="451" cy="416"/>
            </a:xfrm>
          </p:grpSpPr>
          <p:sp>
            <p:nvSpPr>
              <p:cNvPr id="35902" name="Oval 62"/>
              <p:cNvSpPr>
                <a:spLocks noChangeArrowheads="1"/>
              </p:cNvSpPr>
              <p:nvPr/>
            </p:nvSpPr>
            <p:spPr bwMode="gray">
              <a:xfrm>
                <a:off x="3018" y="1447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903" name="Group 63"/>
              <p:cNvGrpSpPr>
                <a:grpSpLocks/>
              </p:cNvGrpSpPr>
              <p:nvPr/>
            </p:nvGrpSpPr>
            <p:grpSpPr bwMode="auto">
              <a:xfrm rot="-2288454">
                <a:off x="3084" y="1472"/>
                <a:ext cx="385" cy="372"/>
                <a:chOff x="519" y="2443"/>
                <a:chExt cx="480" cy="441"/>
              </a:xfrm>
            </p:grpSpPr>
            <p:pic>
              <p:nvPicPr>
                <p:cNvPr id="35904" name="Picture 64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569" y="2464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905" name="Oval 65"/>
                <p:cNvSpPr>
                  <a:spLocks noChangeArrowheads="1"/>
                </p:cNvSpPr>
                <p:nvPr/>
              </p:nvSpPr>
              <p:spPr bwMode="gray">
                <a:xfrm>
                  <a:off x="519" y="2443"/>
                  <a:ext cx="433" cy="42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>
                        <a:gamma/>
                        <a:shade val="34902"/>
                        <a:invGamma/>
                        <a:alpha val="89999"/>
                      </a:schemeClr>
                    </a:gs>
                    <a:gs pos="50000">
                      <a:schemeClr val="accent2">
                        <a:alpha val="75000"/>
                      </a:schemeClr>
                    </a:gs>
                    <a:gs pos="100000">
                      <a:schemeClr val="accent2">
                        <a:gamma/>
                        <a:shade val="34902"/>
                        <a:invGamma/>
                        <a:alpha val="89999"/>
                      </a:scheme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906" name="Picture 66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566" y="2498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926" name="Picture 8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3075" y="1452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5932" name="Group 92"/>
            <p:cNvGrpSpPr>
              <a:grpSpLocks/>
            </p:cNvGrpSpPr>
            <p:nvPr/>
          </p:nvGrpSpPr>
          <p:grpSpPr bwMode="auto">
            <a:xfrm>
              <a:off x="3360650" y="3871273"/>
              <a:ext cx="600961" cy="707904"/>
              <a:chOff x="3506" y="1111"/>
              <a:chExt cx="635" cy="748"/>
            </a:xfrm>
          </p:grpSpPr>
          <p:sp>
            <p:nvSpPr>
              <p:cNvPr id="35907" name="Oval 67"/>
              <p:cNvSpPr>
                <a:spLocks noChangeArrowheads="1"/>
              </p:cNvSpPr>
              <p:nvPr/>
            </p:nvSpPr>
            <p:spPr bwMode="gray">
              <a:xfrm>
                <a:off x="3576" y="1443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908" name="Group 68"/>
              <p:cNvGrpSpPr>
                <a:grpSpLocks/>
              </p:cNvGrpSpPr>
              <p:nvPr/>
            </p:nvGrpSpPr>
            <p:grpSpPr bwMode="auto">
              <a:xfrm rot="-2288454">
                <a:off x="3506" y="1111"/>
                <a:ext cx="635" cy="702"/>
                <a:chOff x="485" y="2044"/>
                <a:chExt cx="790" cy="832"/>
              </a:xfrm>
            </p:grpSpPr>
            <p:pic>
              <p:nvPicPr>
                <p:cNvPr id="35909" name="Picture 69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492" y="2456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910" name="Oval 70"/>
                <p:cNvSpPr>
                  <a:spLocks noChangeArrowheads="1"/>
                </p:cNvSpPr>
                <p:nvPr/>
              </p:nvSpPr>
              <p:spPr bwMode="gray">
                <a:xfrm>
                  <a:off x="485" y="2433"/>
                  <a:ext cx="433" cy="42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34902"/>
                        <a:invGamma/>
                        <a:alpha val="89999"/>
                      </a:schemeClr>
                    </a:gs>
                    <a:gs pos="50000">
                      <a:schemeClr val="hlink">
                        <a:alpha val="75000"/>
                      </a:schemeClr>
                    </a:gs>
                    <a:gs pos="100000">
                      <a:schemeClr val="hlink">
                        <a:gamma/>
                        <a:shade val="34902"/>
                        <a:invGamma/>
                        <a:alpha val="89999"/>
                      </a:scheme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911" name="Picture 71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927" name="Picture 8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3605" y="1457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5930" name="Group 90"/>
            <p:cNvGrpSpPr>
              <a:grpSpLocks/>
            </p:cNvGrpSpPr>
            <p:nvPr/>
          </p:nvGrpSpPr>
          <p:grpSpPr bwMode="auto">
            <a:xfrm>
              <a:off x="2732088" y="5148263"/>
              <a:ext cx="393700" cy="393700"/>
              <a:chOff x="4803" y="1006"/>
              <a:chExt cx="416" cy="416"/>
            </a:xfrm>
          </p:grpSpPr>
          <p:sp>
            <p:nvSpPr>
              <p:cNvPr id="35921" name="Oval 81"/>
              <p:cNvSpPr>
                <a:spLocks noChangeArrowheads="1"/>
              </p:cNvSpPr>
              <p:nvPr/>
            </p:nvSpPr>
            <p:spPr bwMode="gray">
              <a:xfrm>
                <a:off x="4803" y="1006"/>
                <a:ext cx="416" cy="41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922" name="Group 82"/>
              <p:cNvGrpSpPr>
                <a:grpSpLocks/>
              </p:cNvGrpSpPr>
              <p:nvPr/>
            </p:nvGrpSpPr>
            <p:grpSpPr bwMode="auto">
              <a:xfrm rot="-2288454">
                <a:off x="4838" y="1034"/>
                <a:ext cx="348" cy="356"/>
                <a:chOff x="887" y="2040"/>
                <a:chExt cx="433" cy="422"/>
              </a:xfrm>
            </p:grpSpPr>
            <p:pic>
              <p:nvPicPr>
                <p:cNvPr id="35923" name="Picture 83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887" y="2040"/>
                  <a:ext cx="430" cy="4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924" name="Oval 84"/>
                <p:cNvSpPr>
                  <a:spLocks noChangeArrowheads="1"/>
                </p:cNvSpPr>
                <p:nvPr/>
              </p:nvSpPr>
              <p:spPr bwMode="gray">
                <a:xfrm>
                  <a:off x="887" y="2040"/>
                  <a:ext cx="433" cy="422"/>
                </a:xfrm>
                <a:prstGeom prst="ellipse">
                  <a:avLst/>
                </a:prstGeom>
                <a:solidFill>
                  <a:srgbClr val="FB4F2D">
                    <a:alpha val="75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5925" name="Picture 85" descr="Picture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930" y="2044"/>
                  <a:ext cx="345" cy="1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929" name="Picture 8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15" t="9302" r="12404" b="12598"/>
              <a:stretch>
                <a:fillRect/>
              </a:stretch>
            </p:blipFill>
            <p:spPr bwMode="gray">
              <a:xfrm>
                <a:off x="4830" y="1020"/>
                <a:ext cx="359" cy="3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" name="Прямоугольник 2"/>
          <p:cNvSpPr/>
          <p:nvPr/>
        </p:nvSpPr>
        <p:spPr>
          <a:xfrm>
            <a:off x="1547664" y="260648"/>
            <a:ext cx="7409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4100" cap="all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ea typeface="+mj-ea"/>
                <a:cs typeface="+mj-cs"/>
              </a:rPr>
              <a:t>ФУНКЦИИ ВИЗУАЛИЗАЦИИ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319584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4"/>
          <p:cNvSpPr>
            <a:spLocks noChangeArrowheads="1"/>
          </p:cNvSpPr>
          <p:nvPr/>
        </p:nvSpPr>
        <p:spPr bwMode="gray">
          <a:xfrm rot="3419336">
            <a:off x="682440" y="5352753"/>
            <a:ext cx="844496" cy="842241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endParaRPr lang="ru-RU" sz="1450">
              <a:latin typeface="Cambria" panose="02040503050406030204" pitchFamily="18" charset="0"/>
            </a:endParaRPr>
          </a:p>
        </p:txBody>
      </p:sp>
      <p:sp>
        <p:nvSpPr>
          <p:cNvPr id="5" name="Line 260"/>
          <p:cNvSpPr>
            <a:spLocks noChangeShapeType="1"/>
          </p:cNvSpPr>
          <p:nvPr/>
        </p:nvSpPr>
        <p:spPr bwMode="gray">
          <a:xfrm>
            <a:off x="1171984" y="3035653"/>
            <a:ext cx="7765047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0000"/>
              </a:lnSpc>
              <a:spcAft>
                <a:spcPts val="0"/>
              </a:spcAft>
            </a:pPr>
            <a:endParaRPr lang="ru-RU" sz="1450">
              <a:latin typeface="Cambria" panose="02040503050406030204" pitchFamily="18" charset="0"/>
            </a:endParaRPr>
          </a:p>
        </p:txBody>
      </p:sp>
      <p:sp>
        <p:nvSpPr>
          <p:cNvPr id="6" name="Rectangle 261"/>
          <p:cNvSpPr>
            <a:spLocks noChangeArrowheads="1"/>
          </p:cNvSpPr>
          <p:nvPr/>
        </p:nvSpPr>
        <p:spPr bwMode="gray">
          <a:xfrm rot="3419336">
            <a:off x="682441" y="1730133"/>
            <a:ext cx="844496" cy="84224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endParaRPr lang="ru-RU" sz="1450">
              <a:latin typeface="Cambria" panose="02040503050406030204" pitchFamily="18" charset="0"/>
            </a:endParaRPr>
          </a:p>
        </p:txBody>
      </p:sp>
      <p:sp>
        <p:nvSpPr>
          <p:cNvPr id="7" name="Line 263"/>
          <p:cNvSpPr>
            <a:spLocks noChangeShapeType="1"/>
          </p:cNvSpPr>
          <p:nvPr/>
        </p:nvSpPr>
        <p:spPr bwMode="gray">
          <a:xfrm>
            <a:off x="1104688" y="4723894"/>
            <a:ext cx="7762479" cy="2795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0000"/>
              </a:lnSpc>
              <a:spcAft>
                <a:spcPts val="0"/>
              </a:spcAft>
            </a:pPr>
            <a:endParaRPr lang="ru-RU" sz="1450">
              <a:latin typeface="Cambria" panose="02040503050406030204" pitchFamily="18" charset="0"/>
            </a:endParaRPr>
          </a:p>
        </p:txBody>
      </p:sp>
      <p:sp>
        <p:nvSpPr>
          <p:cNvPr id="8" name="Rectangle 264"/>
          <p:cNvSpPr>
            <a:spLocks noChangeArrowheads="1"/>
          </p:cNvSpPr>
          <p:nvPr/>
        </p:nvSpPr>
        <p:spPr bwMode="gray">
          <a:xfrm rot="3419336">
            <a:off x="682441" y="3509113"/>
            <a:ext cx="844496" cy="842241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endParaRPr lang="ru-RU" sz="1450">
              <a:latin typeface="Cambria" panose="02040503050406030204" pitchFamily="18" charset="0"/>
            </a:endParaRPr>
          </a:p>
        </p:txBody>
      </p:sp>
      <p:sp>
        <p:nvSpPr>
          <p:cNvPr id="9" name="Text Box 258"/>
          <p:cNvSpPr txBox="1">
            <a:spLocks noChangeArrowheads="1"/>
          </p:cNvSpPr>
          <p:nvPr/>
        </p:nvSpPr>
        <p:spPr bwMode="gray">
          <a:xfrm>
            <a:off x="1715041" y="4782618"/>
            <a:ext cx="6930059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57188" lvl="4" algn="just">
              <a:spcAft>
                <a:spcPts val="0"/>
              </a:spcAft>
            </a:pPr>
            <a:r>
              <a:rPr lang="be-BY" sz="1700" dirty="0">
                <a:latin typeface="Cambria" panose="02040503050406030204" pitchFamily="18" charset="0"/>
              </a:rPr>
              <a:t>Куликович Д.В., учитель биологии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be-BY" b="0" dirty="0">
                <a:latin typeface="Cambria" panose="02040503050406030204" pitchFamily="18" charset="0"/>
              </a:rPr>
              <a:t>выступление учителя биологии Куликович Д.В. по теме “Развитие у учащихся умений решать нестандартные задачи по биологии” на Межрегиональном семинаре “Актуальные вопросы формирования функциональной грамотности обучающихся для повышения качества общего среднего обраования”</a:t>
            </a:r>
            <a:r>
              <a:rPr lang="ru-RU" b="0" dirty="0">
                <a:latin typeface="Cambria" panose="02040503050406030204" pitchFamily="18" charset="0"/>
              </a:rPr>
              <a:t>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83034" y="1450901"/>
            <a:ext cx="7052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latin typeface="Cambria" panose="02040503050406030204" pitchFamily="18" charset="0"/>
              </a:rPr>
              <a:t>Шалковская О.И., </a:t>
            </a:r>
            <a:r>
              <a:rPr lang="ru-RU" b="1" dirty="0">
                <a:latin typeface="Cambria" panose="02040503050406030204" pitchFamily="18" charset="0"/>
              </a:rPr>
              <a:t>учитель </a:t>
            </a:r>
            <a:r>
              <a:rPr lang="ru-RU" b="1" dirty="0" smtClean="0">
                <a:latin typeface="Cambria" panose="02040503050406030204" pitchFamily="18" charset="0"/>
              </a:rPr>
              <a:t>математики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b="0" dirty="0">
                <a:latin typeface="Cambria" panose="02040503050406030204" pitchFamily="18" charset="0"/>
              </a:rPr>
              <a:t>выступление </a:t>
            </a:r>
            <a:r>
              <a:rPr lang="ru-RU" b="0" dirty="0" smtClean="0">
                <a:latin typeface="Cambria" panose="02040503050406030204" pitchFamily="18" charset="0"/>
              </a:rPr>
              <a:t>по </a:t>
            </a:r>
            <a:r>
              <a:rPr lang="ru-RU" b="0" dirty="0">
                <a:latin typeface="Cambria" panose="02040503050406030204" pitchFamily="18" charset="0"/>
              </a:rPr>
              <a:t>теме «Визуализация как средство повышения эффективности усвоения учащимися учебного материала» на заседание МО учителей математики Фрунзенского района </a:t>
            </a:r>
            <a:r>
              <a:rPr lang="ru-RU" b="0" dirty="0" err="1">
                <a:latin typeface="Cambria" panose="02040503050406030204" pitchFamily="18" charset="0"/>
              </a:rPr>
              <a:t>г.Минска</a:t>
            </a:r>
            <a:r>
              <a:rPr lang="ru-RU" b="0" dirty="0">
                <a:latin typeface="Cambria" panose="02040503050406030204" pitchFamily="18" charset="0"/>
              </a:rPr>
              <a:t>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83034" y="3266539"/>
            <a:ext cx="6993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indent="357188">
              <a:spcAft>
                <a:spcPts val="0"/>
              </a:spcAft>
            </a:pPr>
            <a:r>
              <a:rPr lang="be-BY" dirty="0" smtClean="0">
                <a:latin typeface="Cambria" panose="02040503050406030204" pitchFamily="18" charset="0"/>
              </a:rPr>
              <a:t>Зеликова Н.Н., </a:t>
            </a:r>
            <a:r>
              <a:rPr lang="be-BY" dirty="0">
                <a:latin typeface="Cambria" panose="02040503050406030204" pitchFamily="18" charset="0"/>
              </a:rPr>
              <a:t>учитель </a:t>
            </a:r>
            <a:r>
              <a:rPr lang="be-BY" dirty="0" smtClean="0">
                <a:latin typeface="Cambria" panose="02040503050406030204" pitchFamily="18" charset="0"/>
              </a:rPr>
              <a:t>химии</a:t>
            </a:r>
            <a:endParaRPr lang="be-BY" dirty="0">
              <a:latin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b="0" dirty="0" smtClean="0">
                <a:latin typeface="Cambria" panose="02040503050406030204" pitchFamily="18" charset="0"/>
              </a:rPr>
              <a:t>выступление </a:t>
            </a:r>
            <a:r>
              <a:rPr lang="ru-RU" b="0" dirty="0">
                <a:latin typeface="Cambria" panose="02040503050406030204" pitchFamily="18" charset="0"/>
              </a:rPr>
              <a:t>по теме «Форсайт – инновационный инструмент моделирования будущего» на заседание МО учителей химии Фрунзенского района </a:t>
            </a:r>
            <a:r>
              <a:rPr lang="ru-RU" b="0" dirty="0" err="1">
                <a:latin typeface="Cambria" panose="02040503050406030204" pitchFamily="18" charset="0"/>
              </a:rPr>
              <a:t>г.Минска</a:t>
            </a:r>
            <a:r>
              <a:rPr lang="ru-RU" b="0" dirty="0">
                <a:latin typeface="Cambria" panose="02040503050406030204" pitchFamily="18" charset="0"/>
              </a:rPr>
              <a:t>;</a:t>
            </a:r>
          </a:p>
        </p:txBody>
      </p:sp>
      <p:pic>
        <p:nvPicPr>
          <p:cNvPr id="16" name="Рисунок 15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/>
        </p:blipFill>
        <p:spPr>
          <a:xfrm>
            <a:off x="721984" y="1658224"/>
            <a:ext cx="900000" cy="9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4" y="5304586"/>
            <a:ext cx="900000" cy="9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95" y="3451003"/>
            <a:ext cx="895378" cy="9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Заголовок 1"/>
          <p:cNvSpPr txBox="1">
            <a:spLocks/>
          </p:cNvSpPr>
          <p:nvPr/>
        </p:nvSpPr>
        <p:spPr bwMode="black">
          <a:xfrm>
            <a:off x="1108396" y="25685"/>
            <a:ext cx="7612103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Распространение эффективного педагогического опыта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528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900">
        <p14:gallery dir="l"/>
      </p:transition>
    </mc:Choice>
    <mc:Fallback xmlns="">
      <p:transition spd="slow" advClick="0" advTm="6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Другая 15">
      <a:dk1>
        <a:srgbClr val="000000"/>
      </a:dk1>
      <a:lt1>
        <a:srgbClr val="FFFFFF"/>
      </a:lt1>
      <a:dk2>
        <a:srgbClr val="333300"/>
      </a:dk2>
      <a:lt2>
        <a:srgbClr val="4D4D4D"/>
      </a:lt2>
      <a:accent1>
        <a:srgbClr val="FF9900"/>
      </a:accent1>
      <a:accent2>
        <a:srgbClr val="6292C6"/>
      </a:accent2>
      <a:accent3>
        <a:srgbClr val="FFFFFF"/>
      </a:accent3>
      <a:accent4>
        <a:srgbClr val="008EEE"/>
      </a:accent4>
      <a:accent5>
        <a:srgbClr val="669900"/>
      </a:accent5>
      <a:accent6>
        <a:srgbClr val="5884B3"/>
      </a:accent6>
      <a:hlink>
        <a:srgbClr val="74BD43"/>
      </a:hlink>
      <a:folHlink>
        <a:srgbClr val="C4B798"/>
      </a:folHlink>
    </a:clrScheme>
    <a:fontScheme name="Default Design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CC2B5"/>
        </a:accent1>
        <a:accent2>
          <a:srgbClr val="81A551"/>
        </a:accent2>
        <a:accent3>
          <a:srgbClr val="FFFFFF"/>
        </a:accent3>
        <a:accent4>
          <a:srgbClr val="000000"/>
        </a:accent4>
        <a:accent5>
          <a:srgbClr val="AFDDD7"/>
        </a:accent5>
        <a:accent6>
          <a:srgbClr val="749549"/>
        </a:accent6>
        <a:hlink>
          <a:srgbClr val="F1B50D"/>
        </a:hlink>
        <a:folHlink>
          <a:srgbClr val="15ACE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253451"/>
        </a:dk2>
        <a:lt2>
          <a:srgbClr val="4D4D4D"/>
        </a:lt2>
        <a:accent1>
          <a:srgbClr val="88B43A"/>
        </a:accent1>
        <a:accent2>
          <a:srgbClr val="D0C644"/>
        </a:accent2>
        <a:accent3>
          <a:srgbClr val="FFFFFF"/>
        </a:accent3>
        <a:accent4>
          <a:srgbClr val="000000"/>
        </a:accent4>
        <a:accent5>
          <a:srgbClr val="C3D6AE"/>
        </a:accent5>
        <a:accent6>
          <a:srgbClr val="BCB33D"/>
        </a:accent6>
        <a:hlink>
          <a:srgbClr val="DD93B4"/>
        </a:hlink>
        <a:folHlink>
          <a:srgbClr val="87A5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333300"/>
        </a:dk2>
        <a:lt2>
          <a:srgbClr val="4D4D4D"/>
        </a:lt2>
        <a:accent1>
          <a:srgbClr val="F5B80B"/>
        </a:accent1>
        <a:accent2>
          <a:srgbClr val="6292C6"/>
        </a:accent2>
        <a:accent3>
          <a:srgbClr val="FFFFFF"/>
        </a:accent3>
        <a:accent4>
          <a:srgbClr val="000000"/>
        </a:accent4>
        <a:accent5>
          <a:srgbClr val="F9D8AA"/>
        </a:accent5>
        <a:accent6>
          <a:srgbClr val="5884B3"/>
        </a:accent6>
        <a:hlink>
          <a:srgbClr val="74BD43"/>
        </a:hlink>
        <a:folHlink>
          <a:srgbClr val="C4B79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582TGp_GoUp_light</Template>
  <TotalTime>865</TotalTime>
  <Words>1078</Words>
  <Application>Microsoft Office PowerPoint</Application>
  <PresentationFormat>Экран (4:3)</PresentationFormat>
  <Paragraphs>188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굴림</vt:lpstr>
      <vt:lpstr>Arial</vt:lpstr>
      <vt:lpstr>Calibri</vt:lpstr>
      <vt:lpstr>Cambria</vt:lpstr>
      <vt:lpstr>Tahoma</vt:lpstr>
      <vt:lpstr>Times New Roman</vt:lpstr>
      <vt:lpstr>Wingdings</vt:lpstr>
      <vt:lpstr>Default Design</vt:lpstr>
      <vt:lpstr>Презентация PowerPoint</vt:lpstr>
      <vt:lpstr>Презентация PowerPoint</vt:lpstr>
      <vt:lpstr>Презентация PowerPoint</vt:lpstr>
      <vt:lpstr>Многочисленные исследования подтверждают</vt:lpstr>
      <vt:lpstr>ИСПОЛЬЗОВАНИЕ ВИЗУАЛИЗАЦИИ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виртуальной образовательной среды средствами веб-инструментов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ТЕХНИКИ ВИЗУАЛИЗАЦИИ</vt:lpstr>
      <vt:lpstr>Использование визуализации на уроках</vt:lpstr>
      <vt:lpstr>условия, которые должны соблюдаться при использовании визуализации</vt:lpstr>
      <vt:lpstr>САЙТ ГИМНАЗИИ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Ludmila Kucenkova</dc:creator>
  <cp:lastModifiedBy>Ludmila Kucenkova</cp:lastModifiedBy>
  <cp:revision>47</cp:revision>
  <dcterms:created xsi:type="dcterms:W3CDTF">2021-12-30T14:02:25Z</dcterms:created>
  <dcterms:modified xsi:type="dcterms:W3CDTF">2022-01-05T12:42:49Z</dcterms:modified>
</cp:coreProperties>
</file>