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85" r:id="rId4"/>
    <p:sldId id="259" r:id="rId5"/>
    <p:sldId id="260" r:id="rId6"/>
    <p:sldId id="258" r:id="rId7"/>
    <p:sldId id="284" r:id="rId8"/>
    <p:sldId id="264" r:id="rId9"/>
    <p:sldId id="286" r:id="rId10"/>
    <p:sldId id="265" r:id="rId11"/>
    <p:sldId id="266" r:id="rId12"/>
    <p:sldId id="287" r:id="rId13"/>
    <p:sldId id="267" r:id="rId14"/>
    <p:sldId id="268" r:id="rId15"/>
    <p:sldId id="288" r:id="rId16"/>
    <p:sldId id="289" r:id="rId17"/>
    <p:sldId id="270" r:id="rId18"/>
    <p:sldId id="271" r:id="rId19"/>
    <p:sldId id="272" r:id="rId20"/>
    <p:sldId id="291" r:id="rId21"/>
    <p:sldId id="290" r:id="rId22"/>
    <p:sldId id="273" r:id="rId23"/>
    <p:sldId id="274" r:id="rId24"/>
    <p:sldId id="275" r:id="rId25"/>
    <p:sldId id="276" r:id="rId26"/>
    <p:sldId id="277" r:id="rId27"/>
    <p:sldId id="280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5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33400" y="228599"/>
            <a:ext cx="8610600" cy="91440"/>
          </a:xfrm>
          <a:custGeom>
            <a:avLst/>
            <a:gdLst/>
            <a:ahLst/>
            <a:cxnLst/>
            <a:rect l="l" t="t" r="r" b="b"/>
            <a:pathLst>
              <a:path w="8610600" h="91439">
                <a:moveTo>
                  <a:pt x="0" y="91440"/>
                </a:moveTo>
                <a:lnTo>
                  <a:pt x="8610600" y="91440"/>
                </a:lnTo>
                <a:lnTo>
                  <a:pt x="861060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33400" y="0"/>
            <a:ext cx="8610600" cy="228600"/>
          </a:xfrm>
          <a:custGeom>
            <a:avLst/>
            <a:gdLst/>
            <a:ahLst/>
            <a:cxnLst/>
            <a:rect l="l" t="t" r="r" b="b"/>
            <a:pathLst>
              <a:path w="8610600" h="228600">
                <a:moveTo>
                  <a:pt x="8610600" y="0"/>
                </a:moveTo>
                <a:lnTo>
                  <a:pt x="0" y="0"/>
                </a:lnTo>
                <a:lnTo>
                  <a:pt x="0" y="228600"/>
                </a:lnTo>
                <a:lnTo>
                  <a:pt x="8610600" y="228600"/>
                </a:lnTo>
                <a:lnTo>
                  <a:pt x="8610600" y="0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070" y="1520266"/>
            <a:ext cx="7578090" cy="53377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775F5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33400" y="228599"/>
            <a:ext cx="8610600" cy="91440"/>
          </a:xfrm>
          <a:custGeom>
            <a:avLst/>
            <a:gdLst/>
            <a:ahLst/>
            <a:cxnLst/>
            <a:rect l="l" t="t" r="r" b="b"/>
            <a:pathLst>
              <a:path w="8610600" h="91439">
                <a:moveTo>
                  <a:pt x="0" y="91440"/>
                </a:moveTo>
                <a:lnTo>
                  <a:pt x="8610600" y="91440"/>
                </a:lnTo>
                <a:lnTo>
                  <a:pt x="861060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33400" y="0"/>
            <a:ext cx="8610600" cy="228600"/>
          </a:xfrm>
          <a:custGeom>
            <a:avLst/>
            <a:gdLst/>
            <a:ahLst/>
            <a:cxnLst/>
            <a:rect l="l" t="t" r="r" b="b"/>
            <a:pathLst>
              <a:path w="8610600" h="228600">
                <a:moveTo>
                  <a:pt x="8610600" y="0"/>
                </a:moveTo>
                <a:lnTo>
                  <a:pt x="0" y="0"/>
                </a:lnTo>
                <a:lnTo>
                  <a:pt x="0" y="228600"/>
                </a:lnTo>
                <a:lnTo>
                  <a:pt x="8610600" y="228600"/>
                </a:lnTo>
                <a:lnTo>
                  <a:pt x="8610600" y="0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750" y="231089"/>
            <a:ext cx="806450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75F5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850" y="1678330"/>
            <a:ext cx="8496299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tionary.org/wiki/%D1%82%D0%B5%D0%BD%D0%B4%D0%B5%D0%BD%D1%86%D0%B8%D1%8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038574"/>
              <a:ext cx="9144000" cy="1931035"/>
            </a:xfrm>
            <a:custGeom>
              <a:avLst/>
              <a:gdLst/>
              <a:ahLst/>
              <a:cxnLst/>
              <a:rect l="l" t="t" r="r" b="b"/>
              <a:pathLst>
                <a:path w="9144000" h="1931035">
                  <a:moveTo>
                    <a:pt x="9144000" y="0"/>
                  </a:moveTo>
                  <a:lnTo>
                    <a:pt x="0" y="0"/>
                  </a:lnTo>
                  <a:lnTo>
                    <a:pt x="0" y="1930908"/>
                  </a:lnTo>
                  <a:lnTo>
                    <a:pt x="9144000" y="19309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11713"/>
              <a:ext cx="1371600" cy="17769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4040511"/>
            <a:ext cx="9144000" cy="2215991"/>
          </a:xfrm>
          <a:prstGeom prst="rect">
            <a:avLst/>
          </a:prstGeom>
          <a:solidFill>
            <a:srgbClr val="775F54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800" spc="-5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Форсайт</a:t>
            </a:r>
            <a:r>
              <a:rPr sz="4800" spc="-20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 </a:t>
            </a:r>
            <a:r>
              <a:rPr sz="4800" spc="-5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– </a:t>
            </a:r>
            <a:r>
              <a:rPr sz="4800" spc="-5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инновационный</a:t>
            </a:r>
            <a:r>
              <a:rPr lang="ru-RU" sz="4800" spc="-5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 </a:t>
            </a:r>
            <a:r>
              <a:rPr sz="4800" spc="-5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инструмент</a:t>
            </a:r>
            <a:r>
              <a:rPr sz="4800" spc="-5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 </a:t>
            </a:r>
            <a:r>
              <a:rPr sz="4800" spc="-5" dirty="0" err="1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моделирования</a:t>
            </a:r>
            <a:r>
              <a:rPr lang="ru-RU" sz="4800" spc="-5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 </a:t>
            </a:r>
            <a:r>
              <a:rPr sz="4800" spc="-950" dirty="0" smtClean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 </a:t>
            </a:r>
            <a:r>
              <a:rPr sz="4800" spc="-5" dirty="0"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/>
                <a:cs typeface="Georgia"/>
              </a:rPr>
              <a:t>будущего</a:t>
            </a:r>
            <a:endParaRPr sz="4800" dirty="0">
              <a:effectLst>
                <a:reflection blurRad="6350" stA="55000" endA="300" endPos="45500" dir="5400000" sy="-100000" algn="bl" rotWithShape="0"/>
              </a:effectLst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428" y="776986"/>
            <a:ext cx="6469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Терминология</a:t>
            </a:r>
            <a:r>
              <a:rPr sz="4400" spc="-80" dirty="0"/>
              <a:t> </a:t>
            </a:r>
            <a:r>
              <a:rPr sz="4400" dirty="0"/>
              <a:t>форсайта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000" y="1752600"/>
            <a:ext cx="8152994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119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Тренд</a:t>
            </a:r>
            <a:r>
              <a:rPr sz="20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то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же,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что </a:t>
            </a:r>
            <a:r>
              <a:rPr sz="2000" u="sng" spc="-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Georgia"/>
                <a:cs typeface="Georgia"/>
                <a:hlinkClick r:id="rId2"/>
              </a:rPr>
              <a:t>тенденция</a:t>
            </a:r>
            <a:r>
              <a:rPr sz="2000" spc="-5" dirty="0">
                <a:latin typeface="Georgia"/>
                <a:cs typeface="Georgia"/>
              </a:rPr>
              <a:t>;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важное,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заметное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направление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в </a:t>
            </a:r>
            <a:r>
              <a:rPr sz="2000" spc="-4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развитии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чего-либо.</a:t>
            </a:r>
            <a:endParaRPr sz="2000" dirty="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Технология</a:t>
            </a:r>
            <a:r>
              <a:rPr sz="20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это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отдельное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технологическое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решение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(«новый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вид </a:t>
            </a:r>
            <a:r>
              <a:rPr sz="2000" spc="-4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топлива»)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или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пакет технологических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решений,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значимый</a:t>
            </a:r>
            <a:r>
              <a:rPr sz="2000" dirty="0">
                <a:latin typeface="Georgia"/>
                <a:cs typeface="Georgia"/>
              </a:rPr>
              <a:t> для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развития,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угасания или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зарождения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нового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тренда.</a:t>
            </a:r>
          </a:p>
          <a:p>
            <a:pPr marL="12700" marR="221615" algn="just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Формат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тип </a:t>
            </a:r>
            <a:r>
              <a:rPr sz="2000" spc="-5" dirty="0">
                <a:latin typeface="Georgia"/>
                <a:cs typeface="Georgia"/>
              </a:rPr>
              <a:t>отношений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между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людьми,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технологии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социального </a:t>
            </a:r>
            <a:r>
              <a:rPr sz="2000" spc="-4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взаимодействия.</a:t>
            </a:r>
            <a:endParaRPr sz="2000" dirty="0">
              <a:latin typeface="Georgia"/>
              <a:cs typeface="Georgia"/>
            </a:endParaRPr>
          </a:p>
          <a:p>
            <a:pPr marL="12700" marR="841375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Угроза</a:t>
            </a: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процесс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или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событие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на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тренде,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а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также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5" dirty="0" err="1">
                <a:latin typeface="Georgia"/>
                <a:cs typeface="Georgia"/>
              </a:rPr>
              <a:t>значимое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 err="1" smtClean="0">
                <a:latin typeface="Georgia"/>
                <a:cs typeface="Georgia"/>
              </a:rPr>
              <a:t>следствие</a:t>
            </a:r>
            <a:r>
              <a:rPr sz="2000" dirty="0" smtClean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технологии,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которое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может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негативное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повлиять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на </a:t>
            </a:r>
            <a:r>
              <a:rPr sz="2000" spc="-4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различные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сущности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или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явления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на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карте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времени.</a:t>
            </a:r>
            <a:endParaRPr sz="2000" dirty="0">
              <a:latin typeface="Georgia"/>
              <a:cs typeface="Georgia"/>
            </a:endParaRPr>
          </a:p>
          <a:p>
            <a:pPr marL="12700" marR="401320" algn="just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Дорожная</a:t>
            </a:r>
            <a:r>
              <a:rPr sz="2000" b="1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карта</a:t>
            </a:r>
            <a:r>
              <a:rPr sz="2000" b="1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визуальный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образ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совместного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будущего,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включающий ключевые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тенденции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развития, </a:t>
            </a:r>
            <a:r>
              <a:rPr sz="2000" dirty="0">
                <a:latin typeface="Georgia"/>
                <a:cs typeface="Georgia"/>
              </a:rPr>
              <a:t>тренды,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события, </a:t>
            </a:r>
            <a:r>
              <a:rPr sz="2000" dirty="0">
                <a:latin typeface="Georgia"/>
                <a:cs typeface="Georgia"/>
              </a:rPr>
              <a:t> технологии,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стратегические </a:t>
            </a:r>
            <a:r>
              <a:rPr sz="2000" dirty="0">
                <a:latin typeface="Georgia"/>
                <a:cs typeface="Georgia"/>
              </a:rPr>
              <a:t>развилки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и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точки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принятия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решений.</a:t>
            </a:r>
            <a:endParaRPr sz="2000" dirty="0"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Georgia"/>
              <a:cs typeface="Georgia"/>
            </a:endParaRPr>
          </a:p>
          <a:p>
            <a:pPr marL="12700" marR="192405" algn="just">
              <a:lnSpc>
                <a:spcPct val="100000"/>
              </a:lnSpc>
            </a:pP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95" y="1486141"/>
            <a:ext cx="783844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Georgia"/>
                <a:cs typeface="Georgia"/>
              </a:rPr>
              <a:t>Тренды должны быть </a:t>
            </a:r>
            <a:r>
              <a:rPr sz="3600" spc="-5" dirty="0">
                <a:latin typeface="Georgia"/>
                <a:cs typeface="Georgia"/>
              </a:rPr>
              <a:t>прямо </a:t>
            </a:r>
            <a:r>
              <a:rPr sz="360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связаны </a:t>
            </a:r>
            <a:r>
              <a:rPr sz="3600" dirty="0">
                <a:latin typeface="Georgia"/>
                <a:cs typeface="Georgia"/>
              </a:rPr>
              <a:t>с темой </a:t>
            </a:r>
            <a:r>
              <a:rPr sz="3600" spc="-5" dirty="0">
                <a:latin typeface="Georgia"/>
                <a:cs typeface="Georgia"/>
              </a:rPr>
              <a:t>форсайта. </a:t>
            </a:r>
            <a:r>
              <a:rPr sz="3600" dirty="0">
                <a:latin typeface="Georgia"/>
                <a:cs typeface="Georgia"/>
              </a:rPr>
              <a:t>Набор </a:t>
            </a:r>
            <a:r>
              <a:rPr sz="3600" spc="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трендов </a:t>
            </a:r>
            <a:r>
              <a:rPr sz="3600" spc="-5" dirty="0">
                <a:latin typeface="Georgia"/>
                <a:cs typeface="Georgia"/>
              </a:rPr>
              <a:t>идентифицируется </a:t>
            </a:r>
            <a:r>
              <a:rPr sz="3600" dirty="0">
                <a:latin typeface="Georgia"/>
                <a:cs typeface="Georgia"/>
              </a:rPr>
              <a:t>в </a:t>
            </a:r>
            <a:r>
              <a:rPr sz="3600" spc="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первую </a:t>
            </a:r>
            <a:r>
              <a:rPr sz="3600" spc="-5" dirty="0">
                <a:latin typeface="Georgia"/>
                <a:cs typeface="Georgia"/>
              </a:rPr>
              <a:t>очередь </a:t>
            </a:r>
            <a:r>
              <a:rPr sz="3600" dirty="0">
                <a:latin typeface="Georgia"/>
                <a:cs typeface="Georgia"/>
              </a:rPr>
              <a:t>в </a:t>
            </a:r>
            <a:r>
              <a:rPr sz="3600" spc="-5" dirty="0">
                <a:latin typeface="Georgia"/>
                <a:cs typeface="Georgia"/>
              </a:rPr>
              <a:t>результате работы </a:t>
            </a:r>
            <a:r>
              <a:rPr sz="3600" spc="-85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с </a:t>
            </a:r>
            <a:r>
              <a:rPr sz="3600" spc="-5" dirty="0">
                <a:latin typeface="Georgia"/>
                <a:cs typeface="Georgia"/>
              </a:rPr>
              <a:t>материалами </a:t>
            </a:r>
            <a:r>
              <a:rPr sz="3600" dirty="0">
                <a:latin typeface="Georgia"/>
                <a:cs typeface="Georgia"/>
              </a:rPr>
              <a:t>предметной </a:t>
            </a:r>
            <a:r>
              <a:rPr sz="3600" spc="-5" dirty="0">
                <a:latin typeface="Georgia"/>
                <a:cs typeface="Georgia"/>
              </a:rPr>
              <a:t>области </a:t>
            </a:r>
            <a:r>
              <a:rPr sz="3600" dirty="0">
                <a:latin typeface="Georgia"/>
                <a:cs typeface="Georgia"/>
              </a:rPr>
              <a:t> и </a:t>
            </a:r>
            <a:r>
              <a:rPr sz="3600" spc="-5" dirty="0">
                <a:latin typeface="Georgia"/>
                <a:cs typeface="Georgia"/>
              </a:rPr>
              <a:t>экспертами. </a:t>
            </a:r>
            <a:r>
              <a:rPr sz="3600" dirty="0">
                <a:latin typeface="Georgia"/>
                <a:cs typeface="Georgia"/>
              </a:rPr>
              <a:t>Всё, </a:t>
            </a:r>
            <a:r>
              <a:rPr sz="3600" spc="-5" dirty="0">
                <a:latin typeface="Georgia"/>
                <a:cs typeface="Georgia"/>
              </a:rPr>
              <a:t>что </a:t>
            </a:r>
            <a:r>
              <a:rPr sz="3600" dirty="0">
                <a:latin typeface="Georgia"/>
                <a:cs typeface="Georgia"/>
              </a:rPr>
              <a:t>происходит в </a:t>
            </a:r>
            <a:r>
              <a:rPr sz="3600" spc="-85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рамках</a:t>
            </a:r>
            <a:r>
              <a:rPr sz="3600" spc="-1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карты,</a:t>
            </a:r>
            <a:r>
              <a:rPr sz="3600" spc="1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происходит</a:t>
            </a:r>
            <a:r>
              <a:rPr sz="3600" spc="-1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на </a:t>
            </a:r>
            <a:r>
              <a:rPr sz="3600" spc="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трендах, </a:t>
            </a:r>
            <a:r>
              <a:rPr sz="3600" spc="-5" dirty="0">
                <a:latin typeface="Georgia"/>
                <a:cs typeface="Georgia"/>
              </a:rPr>
              <a:t>может </a:t>
            </a:r>
            <a:r>
              <a:rPr sz="3600" dirty="0">
                <a:latin typeface="Georgia"/>
                <a:cs typeface="Georgia"/>
              </a:rPr>
              <a:t>порождать тренды и </a:t>
            </a:r>
            <a:r>
              <a:rPr sz="3600" spc="-855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связано</a:t>
            </a:r>
            <a:r>
              <a:rPr sz="3600" spc="-10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с</a:t>
            </a:r>
            <a:r>
              <a:rPr sz="3600" spc="-5" dirty="0">
                <a:latin typeface="Georgia"/>
                <a:cs typeface="Georgia"/>
              </a:rPr>
              <a:t> </a:t>
            </a:r>
            <a:r>
              <a:rPr sz="3600" dirty="0">
                <a:latin typeface="Georgia"/>
                <a:cs typeface="Georgia"/>
              </a:rPr>
              <a:t>ними.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6065" y="609600"/>
            <a:ext cx="23749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31089"/>
            <a:ext cx="8064500" cy="1846659"/>
          </a:xfrm>
        </p:spPr>
        <p:txBody>
          <a:bodyPr/>
          <a:lstStyle/>
          <a:p>
            <a:pPr algn="ctr"/>
            <a:r>
              <a:rPr lang="ru-RU" b="1" dirty="0" smtClean="0"/>
              <a:t>Особенности учебного занятия с использованием </a:t>
            </a:r>
            <a:r>
              <a:rPr lang="ru-RU" b="1" dirty="0" err="1" smtClean="0"/>
              <a:t>форсайт</a:t>
            </a:r>
            <a:r>
              <a:rPr lang="ru-RU" b="1" dirty="0" smtClean="0"/>
              <a:t> технологии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286749" cy="4062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Основа учебного занятия работа в группах, участники которых предлагают свои образы будущего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Форма проведения учебного занятия-круглый стол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Привлечение в мыслительный  творческий процесс тех, кто раньше не смог самостоятельно определить свою роль в группе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Важно не только создать образ будущего, но и найти оптимальное воплощение этого образа, используя все возможные способы представления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Рисуем  дорожную карту, обозначаем, какие решения принять, где ресурсы сконцентрировать.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33400" y="228599"/>
              <a:ext cx="8610600" cy="91440"/>
            </a:xfrm>
            <a:custGeom>
              <a:avLst/>
              <a:gdLst/>
              <a:ahLst/>
              <a:cxnLst/>
              <a:rect l="l" t="t" r="r" b="b"/>
              <a:pathLst>
                <a:path w="8610600" h="91439">
                  <a:moveTo>
                    <a:pt x="0" y="91440"/>
                  </a:moveTo>
                  <a:lnTo>
                    <a:pt x="8610600" y="9144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400" y="0"/>
              <a:ext cx="8610600" cy="228600"/>
            </a:xfrm>
            <a:custGeom>
              <a:avLst/>
              <a:gdLst/>
              <a:ahLst/>
              <a:cxnLst/>
              <a:rect l="l" t="t" r="r" b="b"/>
              <a:pathLst>
                <a:path w="8610600" h="228600">
                  <a:moveTo>
                    <a:pt x="861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610600" y="2286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775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332577"/>
              <a:ext cx="5823531" cy="40911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4339" y="4823586"/>
            <a:ext cx="74942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При </a:t>
            </a:r>
            <a:r>
              <a:rPr sz="1800" dirty="0">
                <a:latin typeface="Georgia"/>
                <a:cs typeface="Georgia"/>
              </a:rPr>
              <a:t>проведении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форсайта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важно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использовать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энергию позитивного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мышления команды</a:t>
            </a:r>
            <a:r>
              <a:rPr sz="1800" dirty="0">
                <a:latin typeface="Georgia"/>
                <a:cs typeface="Georgia"/>
              </a:rPr>
              <a:t> при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совместном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представлении</a:t>
            </a:r>
            <a:r>
              <a:rPr sz="1800" spc="-5" dirty="0">
                <a:latin typeface="Georgia"/>
                <a:cs typeface="Georgia"/>
              </a:rPr>
              <a:t> желаемого </a:t>
            </a:r>
            <a:r>
              <a:rPr sz="1800" dirty="0">
                <a:latin typeface="Georgia"/>
                <a:cs typeface="Georgia"/>
              </a:rPr>
              <a:t> будущего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(команда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изначально</a:t>
            </a:r>
            <a:r>
              <a:rPr sz="1800" dirty="0">
                <a:latin typeface="Georgia"/>
                <a:cs typeface="Georgia"/>
              </a:rPr>
              <a:t> настраивается </a:t>
            </a:r>
            <a:r>
              <a:rPr sz="1800" spc="-5" dirty="0">
                <a:latin typeface="Georgia"/>
                <a:cs typeface="Georgia"/>
              </a:rPr>
              <a:t>на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«плюс»),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также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эффективно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 в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правильной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последовательности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сочетать этапы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творческого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5" dirty="0">
                <a:latin typeface="Georgia"/>
                <a:cs typeface="Georgia"/>
              </a:rPr>
              <a:t> аналитического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мышления).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2026" y="575818"/>
            <a:ext cx="177355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Georgia"/>
                <a:cs typeface="Georgia"/>
              </a:rPr>
              <a:t>Задача участников </a:t>
            </a:r>
            <a:r>
              <a:rPr sz="1400" dirty="0">
                <a:latin typeface="Georgia"/>
                <a:cs typeface="Georgia"/>
              </a:rPr>
              <a:t>–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не </a:t>
            </a:r>
            <a:r>
              <a:rPr sz="1400" spc="-5" dirty="0">
                <a:latin typeface="Georgia"/>
                <a:cs typeface="Georgia"/>
              </a:rPr>
              <a:t>просто создать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образ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будущего,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но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3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разработать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«дорожную карту»,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своеобразный </a:t>
            </a:r>
            <a:r>
              <a:rPr sz="1400" dirty="0">
                <a:latin typeface="Georgia"/>
                <a:cs typeface="Georgia"/>
              </a:rPr>
              <a:t> навигатор, </a:t>
            </a:r>
            <a:r>
              <a:rPr sz="1400" spc="-5" dirty="0">
                <a:latin typeface="Georgia"/>
                <a:cs typeface="Georgia"/>
              </a:rPr>
              <a:t>который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поможет</a:t>
            </a:r>
            <a:r>
              <a:rPr sz="1400" spc="-6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оперативно </a:t>
            </a:r>
            <a:r>
              <a:rPr sz="1400" spc="-3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прокладывать </a:t>
            </a:r>
            <a:r>
              <a:rPr sz="1400" dirty="0">
                <a:latin typeface="Georgia"/>
                <a:cs typeface="Georgia"/>
              </a:rPr>
              <a:t> маршрут к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поставленным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целям).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752600"/>
            <a:ext cx="8074661" cy="42911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32740" marR="191135" indent="-320675" algn="just">
              <a:lnSpc>
                <a:spcPct val="80000"/>
              </a:lnSpc>
              <a:spcBef>
                <a:spcPts val="750"/>
              </a:spcBef>
              <a:buClr>
                <a:srgbClr val="775F54"/>
              </a:buClr>
              <a:buSzPct val="59259"/>
              <a:buFont typeface="Wingdings"/>
              <a:buChar char=""/>
              <a:tabLst>
                <a:tab pos="332740" algn="l"/>
                <a:tab pos="333375" algn="l"/>
                <a:tab pos="3014980" algn="l"/>
              </a:tabLst>
            </a:pPr>
            <a:r>
              <a:rPr sz="2700" dirty="0">
                <a:latin typeface="Georgia"/>
                <a:cs typeface="Georgia"/>
              </a:rPr>
              <a:t>В </a:t>
            </a:r>
            <a:r>
              <a:rPr sz="2700" spc="-5" dirty="0">
                <a:latin typeface="Georgia"/>
                <a:cs typeface="Georgia"/>
              </a:rPr>
              <a:t>отличие от </a:t>
            </a:r>
            <a:r>
              <a:rPr sz="2700" dirty="0">
                <a:latin typeface="Georgia"/>
                <a:cs typeface="Georgia"/>
              </a:rPr>
              <a:t>«глобальных» </a:t>
            </a:r>
            <a:r>
              <a:rPr sz="2700" spc="-5" dirty="0">
                <a:latin typeface="Georgia"/>
                <a:cs typeface="Georgia"/>
              </a:rPr>
              <a:t>форсайтов, 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которые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затратны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по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ресурсам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и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времени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и </a:t>
            </a:r>
            <a:r>
              <a:rPr sz="2700" spc="-6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нацелены на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масштабные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изменения, 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форсайт-сессии	</a:t>
            </a:r>
            <a:r>
              <a:rPr sz="2700" dirty="0">
                <a:latin typeface="Georgia"/>
                <a:cs typeface="Georgia"/>
              </a:rPr>
              <a:t>носят </a:t>
            </a:r>
            <a:r>
              <a:rPr sz="2700" spc="-5" dirty="0">
                <a:latin typeface="Georgia"/>
                <a:cs typeface="Georgia"/>
              </a:rPr>
              <a:t>сугубо </a:t>
            </a:r>
            <a:r>
              <a:rPr sz="2700" dirty="0">
                <a:latin typeface="Georgia"/>
                <a:cs typeface="Georgia"/>
              </a:rPr>
              <a:t>прикладной 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характер. </a:t>
            </a:r>
            <a:r>
              <a:rPr sz="2700" spc="-5" dirty="0">
                <a:latin typeface="Georgia"/>
                <a:cs typeface="Georgia"/>
              </a:rPr>
              <a:t>Глобальные </a:t>
            </a:r>
            <a:r>
              <a:rPr sz="2700" dirty="0">
                <a:latin typeface="Georgia"/>
                <a:cs typeface="Georgia"/>
              </a:rPr>
              <a:t>тренды не являются 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предметом </a:t>
            </a:r>
            <a:r>
              <a:rPr sz="2700" spc="-5" dirty="0">
                <a:latin typeface="Georgia"/>
                <a:cs typeface="Georgia"/>
              </a:rPr>
              <a:t>обсуждений, </a:t>
            </a:r>
            <a:r>
              <a:rPr sz="2700" dirty="0">
                <a:latin typeface="Georgia"/>
                <a:cs typeface="Georgia"/>
              </a:rPr>
              <a:t>но </a:t>
            </a:r>
            <a:r>
              <a:rPr sz="2700" spc="-5" dirty="0">
                <a:latin typeface="Georgia"/>
                <a:cs typeface="Georgia"/>
              </a:rPr>
              <a:t>используются </a:t>
            </a:r>
            <a:r>
              <a:rPr sz="2700" dirty="0">
                <a:latin typeface="Georgia"/>
                <a:cs typeface="Georgia"/>
              </a:rPr>
              <a:t>в </a:t>
            </a:r>
            <a:r>
              <a:rPr sz="2700" spc="-6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качестве базовой </a:t>
            </a:r>
            <a:r>
              <a:rPr sz="2700" dirty="0">
                <a:latin typeface="Georgia"/>
                <a:cs typeface="Georgia"/>
              </a:rPr>
              <a:t>информации, </a:t>
            </a:r>
            <a:r>
              <a:rPr sz="2700" spc="-5" dirty="0">
                <a:latin typeface="Georgia"/>
                <a:cs typeface="Georgia"/>
              </a:rPr>
              <a:t>которая </a:t>
            </a:r>
            <a:r>
              <a:rPr sz="2700" dirty="0">
                <a:latin typeface="Georgia"/>
                <a:cs typeface="Georgia"/>
              </a:rPr>
              <a:t> учитывается для построения </a:t>
            </a:r>
            <a:r>
              <a:rPr sz="2700" spc="-5" dirty="0">
                <a:latin typeface="Georgia"/>
                <a:cs typeface="Georgia"/>
              </a:rPr>
              <a:t>локальных 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моделей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развития.</a:t>
            </a:r>
            <a:endParaRPr sz="2700" dirty="0"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775F54"/>
              </a:buClr>
              <a:buFont typeface="Wingdings"/>
              <a:buChar char=""/>
            </a:pPr>
            <a:endParaRPr sz="3500" dirty="0">
              <a:latin typeface="Georgia"/>
              <a:cs typeface="Georgia"/>
            </a:endParaRPr>
          </a:p>
          <a:p>
            <a:pPr marL="332740" marR="5080" indent="-320675" algn="just">
              <a:lnSpc>
                <a:spcPct val="80000"/>
              </a:lnSpc>
              <a:buClr>
                <a:srgbClr val="775F54"/>
              </a:buClr>
              <a:buSzPct val="59259"/>
              <a:buFont typeface="Wingdings"/>
              <a:buChar char=""/>
              <a:tabLst>
                <a:tab pos="332740" algn="l"/>
                <a:tab pos="333375" algn="l"/>
              </a:tabLst>
            </a:pPr>
            <a:r>
              <a:rPr sz="2700" dirty="0">
                <a:latin typeface="Georgia"/>
                <a:cs typeface="Georgia"/>
              </a:rPr>
              <a:t>Минимальная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продолжительность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форсайт- </a:t>
            </a:r>
            <a:r>
              <a:rPr sz="2700" spc="-6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сессии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—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2-4</a:t>
            </a:r>
            <a:r>
              <a:rPr sz="2700" spc="-5" dirty="0">
                <a:latin typeface="Georgia"/>
                <a:cs typeface="Georgia"/>
              </a:rPr>
              <a:t> часа.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54460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Форсайт-сессия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762000"/>
            <a:ext cx="8064500" cy="615553"/>
          </a:xfrm>
        </p:spPr>
        <p:txBody>
          <a:bodyPr/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 err="1" smtClean="0"/>
              <a:t>форсайт</a:t>
            </a:r>
            <a:r>
              <a:rPr lang="ru-RU" dirty="0" smtClean="0"/>
              <a:t> сессии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496299" cy="3693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Ответственность за процесс и результат несут ведущий и модераторы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Продолжительность-2-4 часа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Количество участников -оптимально от 5 до 15 человек . При этом количестве участники способны порождать новые идеи.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Если участников больше, то они делятся на группы, и выполняют задачи самостоятельно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Затем результаты собираются и рисуется общая карта.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744"/>
            <a:ext cx="8382000" cy="60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33400" y="228599"/>
              <a:ext cx="8610600" cy="91440"/>
            </a:xfrm>
            <a:custGeom>
              <a:avLst/>
              <a:gdLst/>
              <a:ahLst/>
              <a:cxnLst/>
              <a:rect l="l" t="t" r="r" b="b"/>
              <a:pathLst>
                <a:path w="8610600" h="91439">
                  <a:moveTo>
                    <a:pt x="0" y="91440"/>
                  </a:moveTo>
                  <a:lnTo>
                    <a:pt x="8610600" y="9144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400" y="0"/>
              <a:ext cx="8610600" cy="228600"/>
            </a:xfrm>
            <a:custGeom>
              <a:avLst/>
              <a:gdLst/>
              <a:ahLst/>
              <a:cxnLst/>
              <a:rect l="l" t="t" r="r" b="b"/>
              <a:pathLst>
                <a:path w="8610600" h="228600">
                  <a:moveTo>
                    <a:pt x="861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610600" y="2286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775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912" y="692746"/>
              <a:ext cx="7326427" cy="5327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80872"/>
            <a:ext cx="8341624" cy="625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33400" y="228599"/>
              <a:ext cx="8610600" cy="91440"/>
            </a:xfrm>
            <a:custGeom>
              <a:avLst/>
              <a:gdLst/>
              <a:ahLst/>
              <a:cxnLst/>
              <a:rect l="l" t="t" r="r" b="b"/>
              <a:pathLst>
                <a:path w="8610600" h="91439">
                  <a:moveTo>
                    <a:pt x="0" y="91440"/>
                  </a:moveTo>
                  <a:lnTo>
                    <a:pt x="8610600" y="9144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400" y="0"/>
              <a:ext cx="8610600" cy="228600"/>
            </a:xfrm>
            <a:custGeom>
              <a:avLst/>
              <a:gdLst/>
              <a:ahLst/>
              <a:cxnLst/>
              <a:rect l="l" t="t" r="r" b="b"/>
              <a:pathLst>
                <a:path w="8610600" h="228600">
                  <a:moveTo>
                    <a:pt x="861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610600" y="2286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775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132" y="668650"/>
              <a:ext cx="5372423" cy="59293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064500" cy="1930322"/>
          </a:xfrm>
          <a:prstGeom prst="rect">
            <a:avLst/>
          </a:prstGeom>
        </p:spPr>
        <p:txBody>
          <a:bodyPr vert="horz" wrap="square" lIns="0" tIns="570534" rIns="0" bIns="0" rtlCol="0">
            <a:spAutoFit/>
          </a:bodyPr>
          <a:lstStyle/>
          <a:p>
            <a:pPr marL="50673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B85B21"/>
                </a:solidFill>
                <a:latin typeface="Georgia"/>
                <a:cs typeface="Georgia"/>
              </a:rPr>
              <a:t>Форсайт</a:t>
            </a:r>
            <a:endParaRPr sz="3200" dirty="0">
              <a:latin typeface="Georgia"/>
              <a:cs typeface="Georgia"/>
            </a:endParaRPr>
          </a:p>
          <a:p>
            <a:pPr marL="502284" algn="ctr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</a:rPr>
              <a:t>(от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англ.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Foresight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—</a:t>
            </a:r>
            <a:r>
              <a:rPr sz="2800" spc="-5" dirty="0">
                <a:solidFill>
                  <a:srgbClr val="000000"/>
                </a:solidFill>
              </a:rPr>
              <a:t> взгляд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в </a:t>
            </a:r>
            <a:r>
              <a:rPr sz="2800" spc="-5" dirty="0">
                <a:solidFill>
                  <a:srgbClr val="000000"/>
                </a:solidFill>
              </a:rPr>
              <a:t>будущее,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предвидение)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998"/>
            <a:ext cx="7391400" cy="55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087" b="1"/>
          <a:stretch/>
        </p:blipFill>
        <p:spPr bwMode="auto">
          <a:xfrm>
            <a:off x="838200" y="1066800"/>
            <a:ext cx="7696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9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912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33400" y="228599"/>
              <a:ext cx="8610600" cy="91440"/>
            </a:xfrm>
            <a:custGeom>
              <a:avLst/>
              <a:gdLst/>
              <a:ahLst/>
              <a:cxnLst/>
              <a:rect l="l" t="t" r="r" b="b"/>
              <a:pathLst>
                <a:path w="8610600" h="91439">
                  <a:moveTo>
                    <a:pt x="0" y="91440"/>
                  </a:moveTo>
                  <a:lnTo>
                    <a:pt x="8610600" y="9144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400" y="0"/>
              <a:ext cx="8610600" cy="228600"/>
            </a:xfrm>
            <a:custGeom>
              <a:avLst/>
              <a:gdLst/>
              <a:ahLst/>
              <a:cxnLst/>
              <a:rect l="l" t="t" r="r" b="b"/>
              <a:pathLst>
                <a:path w="8610600" h="228600">
                  <a:moveTo>
                    <a:pt x="861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610600" y="2286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775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 rotWithShape="1">
            <a:blip r:embed="rId3" cstate="print"/>
            <a:srcRect b="25924"/>
            <a:stretch/>
          </p:blipFill>
          <p:spPr>
            <a:xfrm>
              <a:off x="553059" y="692652"/>
              <a:ext cx="8036029" cy="451389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82286" y="4472535"/>
            <a:ext cx="810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условиям игры «проснувшись в 2025 году», студенты должны определить каким бизнесом им следует заняться. Для этого за короткое время нужно понять по готовым картам будущего, что изменилось в мире и в стране за указанный период и какие события произошли и какие новшества были внедрены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296363"/>
            <a:ext cx="8332580" cy="623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41023"/>
            <a:ext cx="8628231" cy="65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16570"/>
            <a:ext cx="8618272" cy="645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45925"/>
            <a:ext cx="8691797" cy="648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8064500" cy="1107996"/>
          </a:xfrm>
        </p:spPr>
        <p:txBody>
          <a:bodyPr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Е.Л.Крутий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рассматривает технологию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форсайта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8210549" cy="2954655"/>
          </a:xfrm>
        </p:spPr>
        <p:txBody>
          <a:bodyPr/>
          <a:lstStyle/>
          <a:p>
            <a:pPr algn="just"/>
            <a:endParaRPr lang="ru-RU" sz="3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«Технология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интерактивного взаимодействия в обучении, которая обеспечивает возможность развития у учащихся способности решать будущие профессиональные задачи».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2390" y="146137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334" y="898016"/>
            <a:ext cx="8467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Реагировать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7A3C17"/>
                </a:solidFill>
                <a:latin typeface="Georgia"/>
                <a:cs typeface="Georgia"/>
              </a:rPr>
              <a:t>проактивно</a:t>
            </a:r>
            <a:r>
              <a:rPr sz="1800" b="1" spc="20" dirty="0">
                <a:solidFill>
                  <a:srgbClr val="7A3C17"/>
                </a:solidFill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–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это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когда </a:t>
            </a:r>
            <a:r>
              <a:rPr sz="1800" dirty="0">
                <a:latin typeface="Georgia"/>
                <a:cs typeface="Georgia"/>
              </a:rPr>
              <a:t>ты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предвидишь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то,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что</a:t>
            </a:r>
            <a:r>
              <a:rPr sz="1800" dirty="0">
                <a:latin typeface="Georgia"/>
                <a:cs typeface="Georgia"/>
              </a:rPr>
              <a:t> будет.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заранее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предпримешь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шаги, чтобы </a:t>
            </a:r>
            <a:r>
              <a:rPr sz="1800" dirty="0">
                <a:latin typeface="Georgia"/>
                <a:cs typeface="Georgia"/>
              </a:rPr>
              <a:t>быть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готовым, </a:t>
            </a:r>
            <a:r>
              <a:rPr sz="1800" spc="-5" dirty="0">
                <a:latin typeface="Georgia"/>
                <a:cs typeface="Georgia"/>
              </a:rPr>
              <a:t>когда окно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возможностей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откроется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8677" y="211073"/>
            <a:ext cx="7690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7A3C17"/>
                </a:solidFill>
                <a:latin typeface="Georgia"/>
                <a:cs typeface="Georgia"/>
              </a:rPr>
              <a:t>Технология</a:t>
            </a:r>
            <a:r>
              <a:rPr sz="2800" b="1" spc="20" dirty="0">
                <a:solidFill>
                  <a:srgbClr val="7A3C17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7A3C17"/>
                </a:solidFill>
                <a:latin typeface="Georgia"/>
                <a:cs typeface="Georgia"/>
              </a:rPr>
              <a:t>прогнозирования</a:t>
            </a:r>
            <a:r>
              <a:rPr sz="2800" b="1" spc="55" dirty="0">
                <a:solidFill>
                  <a:srgbClr val="7A3C17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7A3C17"/>
                </a:solidFill>
                <a:latin typeface="Georgia"/>
                <a:cs typeface="Georgia"/>
              </a:rPr>
              <a:t>будущего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14894" y="2516632"/>
            <a:ext cx="1631314" cy="3471545"/>
            <a:chOff x="7414894" y="2516632"/>
            <a:chExt cx="1631314" cy="3471545"/>
          </a:xfrm>
        </p:grpSpPr>
        <p:sp>
          <p:nvSpPr>
            <p:cNvPr id="6" name="object 6"/>
            <p:cNvSpPr/>
            <p:nvPr/>
          </p:nvSpPr>
          <p:spPr>
            <a:xfrm>
              <a:off x="7424419" y="2526157"/>
              <a:ext cx="1612265" cy="3452495"/>
            </a:xfrm>
            <a:custGeom>
              <a:avLst/>
              <a:gdLst/>
              <a:ahLst/>
              <a:cxnLst/>
              <a:rect l="l" t="t" r="r" b="b"/>
              <a:pathLst>
                <a:path w="1612265" h="3452495">
                  <a:moveTo>
                    <a:pt x="261747" y="0"/>
                  </a:moveTo>
                  <a:lnTo>
                    <a:pt x="109093" y="1860930"/>
                  </a:lnTo>
                  <a:lnTo>
                    <a:pt x="43560" y="2658491"/>
                  </a:lnTo>
                  <a:lnTo>
                    <a:pt x="0" y="3190201"/>
                  </a:lnTo>
                  <a:lnTo>
                    <a:pt x="225044" y="3208667"/>
                  </a:lnTo>
                  <a:lnTo>
                    <a:pt x="53594" y="3452075"/>
                  </a:lnTo>
                  <a:lnTo>
                    <a:pt x="562609" y="3236366"/>
                  </a:lnTo>
                  <a:lnTo>
                    <a:pt x="1355574" y="3236366"/>
                  </a:lnTo>
                  <a:lnTo>
                    <a:pt x="1393952" y="2769234"/>
                  </a:lnTo>
                  <a:lnTo>
                    <a:pt x="1459356" y="1971674"/>
                  </a:lnTo>
                  <a:lnTo>
                    <a:pt x="1612137" y="110743"/>
                  </a:lnTo>
                  <a:lnTo>
                    <a:pt x="261747" y="0"/>
                  </a:lnTo>
                  <a:close/>
                </a:path>
                <a:path w="1612265" h="3452495">
                  <a:moveTo>
                    <a:pt x="1355574" y="3236366"/>
                  </a:moveTo>
                  <a:lnTo>
                    <a:pt x="562609" y="3236366"/>
                  </a:lnTo>
                  <a:lnTo>
                    <a:pt x="1350263" y="3301009"/>
                  </a:lnTo>
                  <a:lnTo>
                    <a:pt x="1355574" y="3236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4419" y="2526157"/>
              <a:ext cx="1612265" cy="3452495"/>
            </a:xfrm>
            <a:custGeom>
              <a:avLst/>
              <a:gdLst/>
              <a:ahLst/>
              <a:cxnLst/>
              <a:rect l="l" t="t" r="r" b="b"/>
              <a:pathLst>
                <a:path w="1612265" h="3452495">
                  <a:moveTo>
                    <a:pt x="261747" y="0"/>
                  </a:moveTo>
                  <a:lnTo>
                    <a:pt x="486790" y="18414"/>
                  </a:lnTo>
                  <a:lnTo>
                    <a:pt x="824356" y="46100"/>
                  </a:lnTo>
                  <a:lnTo>
                    <a:pt x="1612137" y="110743"/>
                  </a:lnTo>
                  <a:lnTo>
                    <a:pt x="1459356" y="1971674"/>
                  </a:lnTo>
                  <a:lnTo>
                    <a:pt x="1393952" y="2769234"/>
                  </a:lnTo>
                  <a:lnTo>
                    <a:pt x="1350263" y="3301009"/>
                  </a:lnTo>
                  <a:lnTo>
                    <a:pt x="562609" y="3236366"/>
                  </a:lnTo>
                  <a:lnTo>
                    <a:pt x="53594" y="3452075"/>
                  </a:lnTo>
                  <a:lnTo>
                    <a:pt x="225044" y="3208667"/>
                  </a:lnTo>
                  <a:lnTo>
                    <a:pt x="0" y="3190201"/>
                  </a:lnTo>
                  <a:lnTo>
                    <a:pt x="43560" y="2658491"/>
                  </a:lnTo>
                  <a:lnTo>
                    <a:pt x="109093" y="1860930"/>
                  </a:lnTo>
                  <a:lnTo>
                    <a:pt x="261747" y="0"/>
                  </a:lnTo>
                  <a:close/>
                </a:path>
              </a:pathLst>
            </a:custGeom>
            <a:ln w="19050">
              <a:solidFill>
                <a:srgbClr val="D7B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548" y="2921127"/>
              <a:ext cx="742696" cy="1811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0870" y="3156331"/>
              <a:ext cx="1118870" cy="5958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9656" y="3781171"/>
              <a:ext cx="1069387" cy="1852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7672" y="4014216"/>
              <a:ext cx="884301" cy="1560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4710" y="4242816"/>
              <a:ext cx="490220" cy="1253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4624" y="4442079"/>
              <a:ext cx="810386" cy="1496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1617" y="4641214"/>
              <a:ext cx="1142526" cy="178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4965" y="4872736"/>
              <a:ext cx="1128504" cy="3716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7461" y="5306060"/>
              <a:ext cx="488442" cy="14350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22498" y="1554761"/>
            <a:ext cx="7223759" cy="4794250"/>
            <a:chOff x="122498" y="1554761"/>
            <a:chExt cx="7223759" cy="479425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498" y="1554761"/>
              <a:ext cx="1986277" cy="24547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3540" y="3250692"/>
              <a:ext cx="5692140" cy="30982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" y="333756"/>
            <a:ext cx="3531108" cy="3531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4657" y="398729"/>
            <a:ext cx="36931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  <a:tabLst>
                <a:tab pos="2660015" algn="l"/>
              </a:tabLst>
            </a:pPr>
            <a:r>
              <a:rPr spc="-10" dirty="0"/>
              <a:t>Построи</a:t>
            </a:r>
            <a:r>
              <a:rPr spc="-5" dirty="0"/>
              <a:t>м</a:t>
            </a:r>
            <a:r>
              <a:rPr dirty="0"/>
              <a:t>	</a:t>
            </a:r>
            <a:r>
              <a:rPr spc="-10" dirty="0"/>
              <a:t>свое  </a:t>
            </a:r>
            <a:r>
              <a:rPr spc="-5" dirty="0"/>
              <a:t>будущее</a:t>
            </a:r>
            <a:r>
              <a:rPr spc="-45" dirty="0"/>
              <a:t> </a:t>
            </a:r>
            <a:r>
              <a:rPr spc="-10" dirty="0"/>
              <a:t>САМИ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7410" y="2538730"/>
            <a:ext cx="4805045" cy="285559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450"/>
              </a:spcBef>
            </a:pPr>
            <a:r>
              <a:rPr sz="2900" spc="-5" dirty="0">
                <a:latin typeface="Georgia"/>
                <a:cs typeface="Georgia"/>
              </a:rPr>
              <a:t>Задача форсайта— </a:t>
            </a:r>
            <a:r>
              <a:rPr sz="2900" dirty="0">
                <a:latin typeface="Georgia"/>
                <a:cs typeface="Georgia"/>
              </a:rPr>
              <a:t>не </a:t>
            </a:r>
            <a:r>
              <a:rPr sz="2900" spc="5" dirty="0">
                <a:latin typeface="Georgia"/>
                <a:cs typeface="Georgia"/>
              </a:rPr>
              <a:t> </a:t>
            </a:r>
            <a:r>
              <a:rPr sz="2900" dirty="0">
                <a:latin typeface="Georgia"/>
                <a:cs typeface="Georgia"/>
              </a:rPr>
              <a:t>предсказать будущее, а </a:t>
            </a:r>
            <a:r>
              <a:rPr sz="2900" spc="5" dirty="0">
                <a:latin typeface="Georgia"/>
                <a:cs typeface="Georgia"/>
              </a:rPr>
              <a:t> </a:t>
            </a:r>
            <a:r>
              <a:rPr sz="2900" b="1" spc="-5" dirty="0">
                <a:latin typeface="Georgia"/>
                <a:cs typeface="Georgia"/>
              </a:rPr>
              <a:t>совместными </a:t>
            </a:r>
            <a:r>
              <a:rPr sz="2900" b="1" spc="-10" dirty="0">
                <a:latin typeface="Georgia"/>
                <a:cs typeface="Georgia"/>
              </a:rPr>
              <a:t>усилиями </a:t>
            </a:r>
            <a:r>
              <a:rPr sz="2900" b="1" spc="-725" dirty="0">
                <a:latin typeface="Georgia"/>
                <a:cs typeface="Georgia"/>
              </a:rPr>
              <a:t> </a:t>
            </a:r>
            <a:r>
              <a:rPr sz="2900" dirty="0">
                <a:latin typeface="Georgia"/>
                <a:cs typeface="Georgia"/>
              </a:rPr>
              <a:t>и с </a:t>
            </a:r>
            <a:r>
              <a:rPr sz="2900" spc="-5" dirty="0">
                <a:latin typeface="Georgia"/>
                <a:cs typeface="Georgia"/>
              </a:rPr>
              <a:t>учетом всех факторов, </a:t>
            </a:r>
            <a:r>
              <a:rPr sz="2900" dirty="0">
                <a:latin typeface="Georgia"/>
                <a:cs typeface="Georgia"/>
              </a:rPr>
              <a:t> </a:t>
            </a:r>
            <a:r>
              <a:rPr sz="2900" spc="-5" dirty="0">
                <a:latin typeface="Georgia"/>
                <a:cs typeface="Georgia"/>
              </a:rPr>
              <a:t>влияющих </a:t>
            </a:r>
            <a:r>
              <a:rPr sz="2900" dirty="0">
                <a:latin typeface="Georgia"/>
                <a:cs typeface="Georgia"/>
              </a:rPr>
              <a:t>на </a:t>
            </a:r>
            <a:r>
              <a:rPr sz="2900" spc="-5" dirty="0">
                <a:latin typeface="Georgia"/>
                <a:cs typeface="Georgia"/>
              </a:rPr>
              <a:t>ситуацию, </a:t>
            </a:r>
            <a:r>
              <a:rPr sz="2900" dirty="0">
                <a:latin typeface="Georgia"/>
                <a:cs typeface="Georgia"/>
              </a:rPr>
              <a:t> </a:t>
            </a:r>
            <a:r>
              <a:rPr sz="2900" b="1" spc="-5" dirty="0">
                <a:latin typeface="Georgia"/>
                <a:cs typeface="Georgia"/>
              </a:rPr>
              <a:t>договориться </a:t>
            </a:r>
            <a:r>
              <a:rPr sz="2900" dirty="0">
                <a:latin typeface="Georgia"/>
                <a:cs typeface="Georgia"/>
              </a:rPr>
              <a:t>о том, </a:t>
            </a:r>
            <a:r>
              <a:rPr sz="2900" spc="5" dirty="0">
                <a:latin typeface="Georgia"/>
                <a:cs typeface="Georgia"/>
              </a:rPr>
              <a:t> </a:t>
            </a:r>
            <a:r>
              <a:rPr sz="2900" spc="-5" dirty="0">
                <a:latin typeface="Georgia"/>
                <a:cs typeface="Georgia"/>
              </a:rPr>
              <a:t>каким</a:t>
            </a:r>
            <a:r>
              <a:rPr sz="2900" spc="-10" dirty="0">
                <a:latin typeface="Georgia"/>
                <a:cs typeface="Georgia"/>
              </a:rPr>
              <a:t> </a:t>
            </a:r>
            <a:r>
              <a:rPr sz="2900" spc="-5" dirty="0">
                <a:latin typeface="Georgia"/>
                <a:cs typeface="Georgia"/>
              </a:rPr>
              <a:t>оно</a:t>
            </a:r>
            <a:r>
              <a:rPr sz="2900" spc="-15" dirty="0">
                <a:latin typeface="Georgia"/>
                <a:cs typeface="Georgia"/>
              </a:rPr>
              <a:t> </a:t>
            </a:r>
            <a:r>
              <a:rPr sz="2900" spc="-5" dirty="0">
                <a:latin typeface="Georgia"/>
                <a:cs typeface="Georgia"/>
              </a:rPr>
              <a:t>будет.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516" y="4097782"/>
            <a:ext cx="2895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Есть </a:t>
            </a:r>
            <a:r>
              <a:rPr sz="1800" dirty="0">
                <a:latin typeface="Georgia"/>
                <a:cs typeface="Georgia"/>
              </a:rPr>
              <a:t>три типа </a:t>
            </a:r>
            <a:r>
              <a:rPr sz="1800" spc="-5" dirty="0">
                <a:latin typeface="Georgia"/>
                <a:cs typeface="Georgia"/>
              </a:rPr>
              <a:t>людей: одни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катят </a:t>
            </a:r>
            <a:r>
              <a:rPr sz="1800" spc="-5" dirty="0">
                <a:latin typeface="Georgia"/>
                <a:cs typeface="Georgia"/>
              </a:rPr>
              <a:t>мир, </a:t>
            </a:r>
            <a:r>
              <a:rPr sz="1800" dirty="0">
                <a:latin typeface="Georgia"/>
                <a:cs typeface="Georgia"/>
              </a:rPr>
              <a:t>другие бегут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рядом </a:t>
            </a:r>
            <a:r>
              <a:rPr sz="1800" dirty="0">
                <a:latin typeface="Georgia"/>
                <a:cs typeface="Georgia"/>
              </a:rPr>
              <a:t>и </a:t>
            </a:r>
            <a:r>
              <a:rPr sz="1800" spc="-5" dirty="0">
                <a:latin typeface="Georgia"/>
                <a:cs typeface="Georgia"/>
              </a:rPr>
              <a:t>кричат: «Боже,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куда катится мир?!», </a:t>
            </a:r>
            <a:r>
              <a:rPr sz="1800" dirty="0">
                <a:latin typeface="Georgia"/>
                <a:cs typeface="Georgia"/>
              </a:rPr>
              <a:t>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третьи бегут быстрее </a:t>
            </a:r>
            <a:r>
              <a:rPr sz="1800" spc="-5" dirty="0">
                <a:latin typeface="Georgia"/>
                <a:cs typeface="Georgia"/>
              </a:rPr>
              <a:t>всех </a:t>
            </a:r>
            <a:r>
              <a:rPr sz="1800" dirty="0">
                <a:latin typeface="Georgia"/>
                <a:cs typeface="Georgia"/>
              </a:rPr>
              <a:t> и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думают: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«Задавят!».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434" y="595324"/>
            <a:ext cx="7553959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>
                <a:solidFill>
                  <a:srgbClr val="252525"/>
                </a:solidFill>
              </a:rPr>
              <a:t>Базовые </a:t>
            </a:r>
            <a:r>
              <a:rPr sz="4300" spc="-5" dirty="0">
                <a:solidFill>
                  <a:srgbClr val="252525"/>
                </a:solidFill>
              </a:rPr>
              <a:t>принципы</a:t>
            </a:r>
            <a:r>
              <a:rPr sz="4300" spc="15" dirty="0">
                <a:solidFill>
                  <a:srgbClr val="252525"/>
                </a:solidFill>
              </a:rPr>
              <a:t> </a:t>
            </a:r>
            <a:r>
              <a:rPr sz="4300" spc="-5" dirty="0">
                <a:solidFill>
                  <a:srgbClr val="252525"/>
                </a:solidFill>
              </a:rPr>
              <a:t>форсайта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840739" y="1576832"/>
            <a:ext cx="7851775" cy="41916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Clr>
                <a:srgbClr val="93B6D2"/>
              </a:buClr>
              <a:buSzPct val="60416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2400" spc="-5" dirty="0">
                <a:latin typeface="Georgia"/>
                <a:cs typeface="Georgia"/>
              </a:rPr>
              <a:t>Будущее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зависит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от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прилагаемых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усилий,</a:t>
            </a:r>
            <a:r>
              <a:rPr sz="2400" spc="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его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можно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создать.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93B6D2"/>
              </a:buClr>
              <a:buFont typeface="Wingdings"/>
              <a:buChar char=""/>
            </a:pPr>
            <a:endParaRPr sz="3750">
              <a:latin typeface="Georgia"/>
              <a:cs typeface="Georgia"/>
            </a:endParaRPr>
          </a:p>
          <a:p>
            <a:pPr marL="299085" indent="-287020">
              <a:lnSpc>
                <a:spcPts val="2735"/>
              </a:lnSpc>
              <a:spcBef>
                <a:spcPts val="5"/>
              </a:spcBef>
              <a:buClr>
                <a:srgbClr val="93B6D2"/>
              </a:buClr>
              <a:buSzPct val="60416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2400" spc="-5" dirty="0">
                <a:latin typeface="Georgia"/>
                <a:cs typeface="Georgia"/>
              </a:rPr>
              <a:t>Будущее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вариативно,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оно</a:t>
            </a:r>
            <a:r>
              <a:rPr sz="2400" dirty="0">
                <a:latin typeface="Georgia"/>
                <a:cs typeface="Georgia"/>
              </a:rPr>
              <a:t> не проистекает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из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ts val="2735"/>
              </a:lnSpc>
            </a:pPr>
            <a:r>
              <a:rPr sz="2400" spc="-5" dirty="0">
                <a:latin typeface="Georgia"/>
                <a:cs typeface="Georgia"/>
              </a:rPr>
              <a:t>прошлого,</a:t>
            </a:r>
            <a:r>
              <a:rPr sz="2400" spc="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а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зависит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от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решения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участников.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Georgia"/>
              <a:cs typeface="Georgia"/>
            </a:endParaRPr>
          </a:p>
          <a:p>
            <a:pPr marL="299085" marR="215265" indent="-287020">
              <a:lnSpc>
                <a:spcPct val="90000"/>
              </a:lnSpc>
              <a:buClr>
                <a:srgbClr val="93B6D2"/>
              </a:buClr>
              <a:buSzPct val="60416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2400" dirty="0">
                <a:latin typeface="Georgia"/>
                <a:cs typeface="Georgia"/>
              </a:rPr>
              <a:t>Есть </a:t>
            </a:r>
            <a:r>
              <a:rPr sz="2400" spc="-5" dirty="0">
                <a:latin typeface="Georgia"/>
                <a:cs typeface="Georgia"/>
              </a:rPr>
              <a:t>области, </a:t>
            </a:r>
            <a:r>
              <a:rPr sz="2400" dirty="0">
                <a:latin typeface="Georgia"/>
                <a:cs typeface="Georgia"/>
              </a:rPr>
              <a:t>по отношению к </a:t>
            </a:r>
            <a:r>
              <a:rPr sz="2400" spc="-5" dirty="0">
                <a:latin typeface="Georgia"/>
                <a:cs typeface="Georgia"/>
              </a:rPr>
              <a:t>которым можно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строить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прогнозы,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но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в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целом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будущее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нельзя </a:t>
            </a:r>
            <a:r>
              <a:rPr sz="2400" dirty="0">
                <a:latin typeface="Georgia"/>
                <a:cs typeface="Georgia"/>
              </a:rPr>
              <a:t> предсказать достоверно: </a:t>
            </a:r>
            <a:r>
              <a:rPr sz="2400" spc="-5" dirty="0">
                <a:latin typeface="Georgia"/>
                <a:cs typeface="Georgia"/>
              </a:rPr>
              <a:t>можно подготовиться или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подготовить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будущее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таким, </a:t>
            </a:r>
            <a:r>
              <a:rPr sz="2400" spc="-5" dirty="0">
                <a:latin typeface="Georgia"/>
                <a:cs typeface="Georgia"/>
              </a:rPr>
              <a:t>каким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мы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его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хотим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видеть.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31089"/>
            <a:ext cx="8064500" cy="615553"/>
          </a:xfrm>
        </p:spPr>
        <p:txBody>
          <a:bodyPr/>
          <a:lstStyle/>
          <a:p>
            <a:r>
              <a:rPr lang="ru-RU" dirty="0" smtClean="0"/>
              <a:t>Основа технологии: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78330"/>
            <a:ext cx="8210549" cy="3508653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Совместная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работа (авторы -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всегда несколько человек)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Ставки участников (вероятность наступления события оценивают несколько человек)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Проверка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реальностью (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корректировка «на ходу»)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Карта будущего(не директива, а перспектива)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3400" y="533400"/>
            <a:ext cx="8153400" cy="517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59385" algn="l"/>
              </a:tabLst>
            </a:pPr>
            <a:r>
              <a:rPr lang="ru-RU" sz="2800" b="1" spc="-5" dirty="0" smtClean="0">
                <a:latin typeface="Georgia"/>
                <a:cs typeface="Georgia"/>
              </a:rPr>
              <a:t>Методология использования </a:t>
            </a:r>
            <a:r>
              <a:rPr lang="ru-RU" sz="2800" b="1" spc="-5" dirty="0" err="1" smtClean="0">
                <a:latin typeface="Georgia"/>
                <a:cs typeface="Georgia"/>
              </a:rPr>
              <a:t>форсайт</a:t>
            </a:r>
            <a:r>
              <a:rPr lang="ru-RU" sz="2800" b="1" spc="-5" dirty="0" smtClean="0">
                <a:latin typeface="Georgia"/>
                <a:cs typeface="Georgia"/>
              </a:rPr>
              <a:t> технологии включает четыре уровня деятельности </a:t>
            </a:r>
            <a:r>
              <a:rPr lang="ru-RU" sz="2800" b="1" spc="-5" dirty="0" smtClean="0">
                <a:latin typeface="Georgia"/>
                <a:cs typeface="Georgia"/>
              </a:rPr>
              <a:t>преподавателя</a:t>
            </a:r>
            <a:endParaRPr lang="ru-RU" sz="2800" b="1" spc="-5" dirty="0" smtClean="0">
              <a:latin typeface="Georgia"/>
              <a:cs typeface="Georgia"/>
            </a:endParaRPr>
          </a:p>
          <a:p>
            <a:pPr marL="158750" indent="-146685">
              <a:lnSpc>
                <a:spcPct val="100000"/>
              </a:lnSpc>
              <a:spcBef>
                <a:spcPts val="1200"/>
              </a:spcBef>
              <a:buFont typeface="Georgia"/>
              <a:buChar char="•"/>
              <a:tabLst>
                <a:tab pos="159385" algn="l"/>
              </a:tabLst>
            </a:pPr>
            <a:endParaRPr lang="ru-RU" sz="2400" b="1" spc="-5" dirty="0" smtClean="0">
              <a:latin typeface="Georgia"/>
              <a:cs typeface="Georgia"/>
            </a:endParaRPr>
          </a:p>
          <a:p>
            <a:pPr marL="361950" indent="-361950" algn="just">
              <a:lnSpc>
                <a:spcPct val="100000"/>
              </a:lnSpc>
              <a:spcBef>
                <a:spcPts val="1200"/>
              </a:spcBef>
              <a:buFont typeface="Georgia"/>
              <a:buChar char="•"/>
              <a:tabLst>
                <a:tab pos="361950" algn="l"/>
              </a:tabLst>
            </a:pPr>
            <a:r>
              <a:rPr lang="ru-RU" sz="2400" b="1" spc="-5" dirty="0" smtClean="0">
                <a:latin typeface="Georgia"/>
                <a:cs typeface="Georgia"/>
              </a:rPr>
              <a:t>Настоящее</a:t>
            </a:r>
            <a:r>
              <a:rPr lang="ru-RU" sz="2400" spc="-5" dirty="0" smtClean="0">
                <a:latin typeface="Georgia"/>
                <a:cs typeface="Georgia"/>
              </a:rPr>
              <a:t> (высказывания участников, </a:t>
            </a:r>
            <a:r>
              <a:rPr lang="ru-RU" sz="2400" spc="-5" dirty="0" err="1" smtClean="0">
                <a:latin typeface="Georgia"/>
                <a:cs typeface="Georgia"/>
              </a:rPr>
              <a:t>моддерация</a:t>
            </a:r>
            <a:r>
              <a:rPr lang="ru-RU" sz="2400" spc="-5" dirty="0" smtClean="0">
                <a:latin typeface="Georgia"/>
                <a:cs typeface="Georgia"/>
              </a:rPr>
              <a:t>)</a:t>
            </a:r>
          </a:p>
          <a:p>
            <a:pPr marL="361950" indent="-361950" algn="just">
              <a:lnSpc>
                <a:spcPct val="100000"/>
              </a:lnSpc>
              <a:spcBef>
                <a:spcPts val="1200"/>
              </a:spcBef>
              <a:buFont typeface="Georgia"/>
              <a:buChar char="•"/>
              <a:tabLst>
                <a:tab pos="361950" algn="l"/>
              </a:tabLst>
            </a:pPr>
            <a:r>
              <a:rPr sz="2400" b="1" spc="-5" dirty="0" err="1" smtClean="0">
                <a:latin typeface="Georgia"/>
                <a:cs typeface="Georgia"/>
              </a:rPr>
              <a:t>Будущее</a:t>
            </a:r>
            <a:r>
              <a:rPr sz="2400" b="1" spc="-5" dirty="0" smtClean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(предсказательные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методы,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работа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с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перспективами </a:t>
            </a:r>
            <a:r>
              <a:rPr sz="2400" dirty="0">
                <a:latin typeface="Georgia"/>
                <a:cs typeface="Georgia"/>
              </a:rPr>
              <a:t>и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т.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д</a:t>
            </a:r>
            <a:r>
              <a:rPr sz="2400" dirty="0" smtClean="0">
                <a:latin typeface="Georgia"/>
                <a:cs typeface="Georgia"/>
              </a:rPr>
              <a:t>.)</a:t>
            </a:r>
            <a:endParaRPr lang="ru-RU" sz="2400" dirty="0" smtClean="0">
              <a:latin typeface="Georgia"/>
              <a:cs typeface="Georgia"/>
            </a:endParaRPr>
          </a:p>
          <a:p>
            <a:pPr marL="361950" indent="-361950" algn="just">
              <a:lnSpc>
                <a:spcPct val="100000"/>
              </a:lnSpc>
              <a:spcBef>
                <a:spcPts val="1200"/>
              </a:spcBef>
              <a:buFont typeface="Georgia"/>
              <a:buChar char="•"/>
              <a:tabLst>
                <a:tab pos="361950" algn="l"/>
              </a:tabLst>
            </a:pPr>
            <a:r>
              <a:rPr sz="2400" b="1" spc="-5" dirty="0" err="1" smtClean="0">
                <a:latin typeface="Georgia"/>
                <a:cs typeface="Georgia"/>
              </a:rPr>
              <a:t>Планирование</a:t>
            </a:r>
            <a:r>
              <a:rPr sz="2400" b="1" spc="30" dirty="0" smtClean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(стратегический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анализ,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определение</a:t>
            </a:r>
            <a:r>
              <a:rPr sz="2400" spc="40" dirty="0">
                <a:latin typeface="Georgia"/>
                <a:cs typeface="Georgia"/>
              </a:rPr>
              <a:t> </a:t>
            </a:r>
            <a:r>
              <a:rPr sz="2400" dirty="0" err="1">
                <a:latin typeface="Georgia"/>
                <a:cs typeface="Georgia"/>
              </a:rPr>
              <a:t>приоритетов</a:t>
            </a:r>
            <a:r>
              <a:rPr sz="2400" dirty="0" smtClean="0">
                <a:latin typeface="Georgia"/>
                <a:cs typeface="Georgia"/>
              </a:rPr>
              <a:t>)</a:t>
            </a:r>
            <a:endParaRPr sz="2400" dirty="0">
              <a:latin typeface="Georgia"/>
              <a:cs typeface="Georgia"/>
            </a:endParaRPr>
          </a:p>
          <a:p>
            <a:pPr marL="361950" marR="356870" indent="-361950" algn="just">
              <a:lnSpc>
                <a:spcPct val="80000"/>
              </a:lnSpc>
              <a:spcBef>
                <a:spcPts val="1200"/>
              </a:spcBef>
              <a:buFont typeface="Georgia"/>
              <a:buChar char="•"/>
              <a:tabLst>
                <a:tab pos="361950" algn="l"/>
              </a:tabLst>
            </a:pPr>
            <a:r>
              <a:rPr sz="2400" b="1" spc="-5" dirty="0">
                <a:latin typeface="Georgia"/>
                <a:cs typeface="Georgia"/>
              </a:rPr>
              <a:t>Нетворкинг </a:t>
            </a:r>
            <a:r>
              <a:rPr sz="2400" spc="-5" dirty="0">
                <a:latin typeface="Georgia"/>
                <a:cs typeface="Georgia"/>
              </a:rPr>
              <a:t>(инструменты,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направленные</a:t>
            </a:r>
            <a:r>
              <a:rPr sz="2400" spc="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на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создание</a:t>
            </a:r>
            <a:r>
              <a:rPr sz="2400" spc="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диалога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и </a:t>
            </a:r>
            <a:r>
              <a:rPr sz="2400" spc="-4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взаимодействия участников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форсайта).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71600"/>
            <a:ext cx="91503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702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Arial</vt:lpstr>
      <vt:lpstr>Office Theme</vt:lpstr>
      <vt:lpstr>Презентация PowerPoint</vt:lpstr>
      <vt:lpstr>Форсайт (от англ. Foresight — взгляд в будущее, предвидение)</vt:lpstr>
      <vt:lpstr>Е.Л.Крутий рассматривает технологию форсайта как</vt:lpstr>
      <vt:lpstr>Технология прогнозирования будущего</vt:lpstr>
      <vt:lpstr>Построим свое  будущее САМИ</vt:lpstr>
      <vt:lpstr>Базовые принципы форсайта</vt:lpstr>
      <vt:lpstr>Основа технологии:</vt:lpstr>
      <vt:lpstr>Презентация PowerPoint</vt:lpstr>
      <vt:lpstr>Презентация PowerPoint</vt:lpstr>
      <vt:lpstr>Терминология форсайта</vt:lpstr>
      <vt:lpstr>ВАЖНО!</vt:lpstr>
      <vt:lpstr>Особенности учебного занятия с использованием форсайт технологии</vt:lpstr>
      <vt:lpstr>Презентация PowerPoint</vt:lpstr>
      <vt:lpstr>Форсайт-сессия</vt:lpstr>
      <vt:lpstr>Организация форсайт сессии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Форсайт – инновационный инструмент моделирования будущего</dc:title>
  <dc:creator>Мирчук Марина Валентиновна</dc:creator>
  <cp:lastModifiedBy>Ludmila Kucenkova</cp:lastModifiedBy>
  <cp:revision>19</cp:revision>
  <dcterms:created xsi:type="dcterms:W3CDTF">2021-05-24T21:45:21Z</dcterms:created>
  <dcterms:modified xsi:type="dcterms:W3CDTF">2021-12-29T09:33:54Z</dcterms:modified>
</cp:coreProperties>
</file>