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85" r:id="rId3"/>
    <p:sldId id="286" r:id="rId4"/>
    <p:sldId id="291" r:id="rId5"/>
    <p:sldId id="288" r:id="rId6"/>
    <p:sldId id="289" r:id="rId7"/>
    <p:sldId id="290" r:id="rId8"/>
  </p:sldIdLst>
  <p:sldSz cx="9144000" cy="6858000" type="screen4x3"/>
  <p:notesSz cx="7102475" cy="89916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A5CA"/>
    <a:srgbClr val="5F5F5F"/>
    <a:srgbClr val="AAC1DA"/>
    <a:srgbClr val="D1DBEB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49" autoAdjust="0"/>
    <p:restoredTop sz="94660" autoAdjust="0"/>
  </p:normalViewPr>
  <p:slideViewPr>
    <p:cSldViewPr showGuides="1">
      <p:cViewPr varScale="1">
        <p:scale>
          <a:sx n="76" d="100"/>
          <a:sy n="76" d="100"/>
        </p:scale>
        <p:origin x="139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3B03C7-B258-4266-98B9-699947BD7DB2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1" name="Group 29"/>
          <p:cNvGrpSpPr>
            <a:grpSpLocks/>
          </p:cNvGrpSpPr>
          <p:nvPr/>
        </p:nvGrpSpPr>
        <p:grpSpPr bwMode="auto">
          <a:xfrm>
            <a:off x="1143000" y="628650"/>
            <a:ext cx="8012113" cy="2571750"/>
            <a:chOff x="720" y="396"/>
            <a:chExt cx="5047" cy="1620"/>
          </a:xfrm>
        </p:grpSpPr>
        <p:sp>
          <p:nvSpPr>
            <p:cNvPr id="3090" name="Rectangle 18"/>
            <p:cNvSpPr>
              <a:spLocks noChangeArrowheads="1"/>
            </p:cNvSpPr>
            <p:nvPr userDrawn="1"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89" name="Rectangle 17"/>
          <p:cNvSpPr>
            <a:spLocks noChangeArrowheads="1"/>
          </p:cNvSpPr>
          <p:nvPr/>
        </p:nvSpPr>
        <p:spPr bwMode="gray">
          <a:xfrm>
            <a:off x="1130300" y="3141663"/>
            <a:ext cx="8013700" cy="574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gray">
          <a:xfrm>
            <a:off x="573088" y="2520950"/>
            <a:ext cx="576262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gray">
          <a:xfrm>
            <a:off x="1716088" y="628650"/>
            <a:ext cx="566737" cy="6365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gray">
          <a:xfrm>
            <a:off x="2278063" y="0"/>
            <a:ext cx="585787" cy="6350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gray">
          <a:xfrm>
            <a:off x="2281238" y="628650"/>
            <a:ext cx="585787" cy="631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gray">
          <a:xfrm>
            <a:off x="1141413" y="1262063"/>
            <a:ext cx="574675" cy="6254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gray">
          <a:xfrm>
            <a:off x="1716088" y="1263650"/>
            <a:ext cx="566737" cy="6223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gray">
          <a:xfrm>
            <a:off x="573088" y="1885950"/>
            <a:ext cx="576262" cy="644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gray">
          <a:xfrm>
            <a:off x="1141413" y="1885950"/>
            <a:ext cx="576262" cy="6445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gray">
          <a:xfrm>
            <a:off x="0" y="2528888"/>
            <a:ext cx="574675" cy="633412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752600" y="1800225"/>
            <a:ext cx="6629400" cy="1012825"/>
          </a:xfrm>
        </p:spPr>
        <p:txBody>
          <a:bodyPr/>
          <a:lstStyle>
            <a:lvl1pPr algn="ctr">
              <a:defRPr sz="3600" i="1">
                <a:latin typeface="Verdana" panose="020B0604030504040204" pitchFamily="34" charset="0"/>
              </a:defRPr>
            </a:lvl1pPr>
          </a:lstStyle>
          <a:p>
            <a:pPr lvl="0"/>
            <a:r>
              <a:rPr lang="en-US" altLang="ru-RU" noProof="0" smtClean="0"/>
              <a:t>Click to edit Master </a:t>
            </a:r>
            <a:br>
              <a:rPr lang="en-US" altLang="ru-RU" noProof="0" smtClean="0"/>
            </a:br>
            <a:r>
              <a:rPr lang="en-US" altLang="ru-RU" noProof="0" smtClean="0"/>
              <a:t>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600200" y="3276600"/>
            <a:ext cx="6324600" cy="381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Click to edit Master subtitle style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BF501E-B597-4ECC-A937-ED7F8482B39A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618880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8552C4-E577-4BA8-8A8B-DCB235F52F39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188237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24827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5943600" y="65373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2971800" y="65373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FFF39D10-C57D-4CB9-B3D8-6E37B7E4B4E3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5943600" y="68263"/>
            <a:ext cx="2590800" cy="236537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479105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983BF7-AB73-4814-B6A4-82716E4F710A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028814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795EB7-C8F7-45BC-8F66-A63D912517B1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921665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74FCAC-C5BA-4AF2-88C6-715E27715586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254091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59D343-9439-4D48-B3B1-C42E7DF6055A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790423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C8FED8-9050-4009-BF9A-338E681C980C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211370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950E27-8D05-4601-B4DD-854CF1D16F02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846441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952D77-E2EE-4BC1-9FA9-697FD992836E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806653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668734-E644-44A9-8A26-2C3AC55AAC8F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067911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655638" y="360363"/>
            <a:ext cx="8497887" cy="719137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37325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 altLang="ru-RU"/>
              <a:t>Company name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373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805227F-D436-4818-B2AA-2E0305F75D76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457200"/>
            <a:ext cx="73914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gray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gray">
          <a:xfrm>
            <a:off x="328613" y="357188"/>
            <a:ext cx="328612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gray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328613" y="719138"/>
            <a:ext cx="328612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0" y="68263"/>
            <a:ext cx="25908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r>
              <a:rPr lang="en-US" altLang="ru-RU"/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hf sldNum="0" hdr="0"/>
  <p:txStyles>
    <p:titleStyle>
      <a:lvl1pPr algn="l" rtl="0" fontAlgn="base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676400"/>
            <a:ext cx="7620000" cy="1012825"/>
          </a:xfrm>
        </p:spPr>
        <p:txBody>
          <a:bodyPr/>
          <a:lstStyle/>
          <a:p>
            <a:r>
              <a:rPr lang="ru-RU" altLang="ru-RU" sz="55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ПУБЛИЦИСТИЧЕСКИЙ СТИЛЬ</a:t>
            </a:r>
            <a:endParaRPr lang="en-US" altLang="ru-RU" sz="550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200400"/>
            <a:ext cx="6324600" cy="381000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класс</a:t>
            </a:r>
            <a:endParaRPr lang="en-US" alt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gray">
          <a:xfrm>
            <a:off x="1066800" y="4495800"/>
            <a:ext cx="70104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320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Основные признаки</a:t>
            </a:r>
          </a:p>
          <a:p>
            <a:r>
              <a:rPr lang="ru-RU" altLang="ru-RU" sz="320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Жанры</a:t>
            </a:r>
          </a:p>
          <a:p>
            <a:r>
              <a:rPr lang="ru-RU" altLang="ru-RU" sz="320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Языковые особенности</a:t>
            </a:r>
          </a:p>
          <a:p>
            <a:endParaRPr lang="ru-RU" altLang="ru-RU" sz="320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  <a:p>
            <a:pPr algn="r"/>
            <a:r>
              <a:rPr lang="ru-RU" altLang="ru-RU" sz="320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endParaRPr lang="ru-RU" altLang="ru-RU" sz="320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76200"/>
            <a:ext cx="8001000" cy="12160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8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СФЕРА ИСПОЛЬЗОВАНИЯ</a:t>
            </a:r>
            <a:endParaRPr lang="ru-RU" altLang="ru-RU" sz="48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anose="020F050202020403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57200" y="1752600"/>
            <a:ext cx="8610600" cy="4495800"/>
            <a:chOff x="381000" y="1600200"/>
            <a:chExt cx="8610600" cy="4495800"/>
          </a:xfrm>
        </p:grpSpPr>
        <p:sp>
          <p:nvSpPr>
            <p:cNvPr id="4" name="AutoShape 3"/>
            <p:cNvSpPr>
              <a:spLocks noChangeArrowheads="1"/>
            </p:cNvSpPr>
            <p:nvPr/>
          </p:nvSpPr>
          <p:spPr bwMode="ltGray">
            <a:xfrm>
              <a:off x="381000" y="1600200"/>
              <a:ext cx="5880100" cy="4495800"/>
            </a:xfrm>
            <a:prstGeom prst="rightArrow">
              <a:avLst>
                <a:gd name="adj1" fmla="val 79306"/>
                <a:gd name="adj2" fmla="val 32395"/>
              </a:avLst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" name="AutoShape 4"/>
            <p:cNvSpPr>
              <a:spLocks noChangeArrowheads="1"/>
            </p:cNvSpPr>
            <p:nvPr/>
          </p:nvSpPr>
          <p:spPr bwMode="gray">
            <a:xfrm>
              <a:off x="762000" y="2209800"/>
              <a:ext cx="4038600" cy="990600"/>
            </a:xfrm>
            <a:prstGeom prst="roundRect">
              <a:avLst>
                <a:gd name="adj" fmla="val 9106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69804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254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ru-RU" altLang="ru-RU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Средства массовой </a:t>
              </a:r>
            </a:p>
            <a:p>
              <a:pPr eaLnBrk="1" hangingPunct="1"/>
              <a:r>
                <a:rPr lang="ru-RU" altLang="ru-RU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информации</a:t>
              </a:r>
              <a:endPara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gray">
            <a:xfrm>
              <a:off x="762000" y="3352800"/>
              <a:ext cx="4038600" cy="990600"/>
            </a:xfrm>
            <a:prstGeom prst="roundRect">
              <a:avLst>
                <a:gd name="adj" fmla="val 9106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69804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254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altLang="ru-RU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Общественная </a:t>
              </a:r>
              <a:r>
                <a:rPr lang="ru-RU" altLang="ru-RU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и </a:t>
              </a:r>
              <a:endParaRPr lang="ru-RU" alt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  <a:p>
              <a:r>
                <a:rPr lang="ru-RU" altLang="ru-RU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политическая деятельность</a:t>
              </a:r>
              <a:endParaRPr lang="ru-RU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gray">
            <a:xfrm>
              <a:off x="762000" y="4495800"/>
              <a:ext cx="4038600" cy="990600"/>
            </a:xfrm>
            <a:prstGeom prst="roundRect">
              <a:avLst>
                <a:gd name="adj" fmla="val 9106"/>
              </a:avLst>
            </a:prstGeom>
            <a:gradFill rotWithShape="1">
              <a:gsLst>
                <a:gs pos="0">
                  <a:schemeClr val="tx2"/>
                </a:gs>
                <a:gs pos="50000">
                  <a:schemeClr val="tx2">
                    <a:gamma/>
                    <a:tint val="69804"/>
                    <a:invGamma/>
                  </a:schemeClr>
                </a:gs>
                <a:gs pos="100000">
                  <a:schemeClr val="tx2"/>
                </a:gs>
              </a:gsLst>
              <a:lin ang="2700000" scaled="1"/>
            </a:gradFill>
            <a:ln w="254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ru-RU" altLang="ru-RU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Культурные </a:t>
              </a:r>
              <a:r>
                <a:rPr lang="ru-RU" altLang="ru-RU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отношения</a:t>
              </a:r>
              <a:endParaRPr lang="en-US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6172200" y="3048000"/>
              <a:ext cx="2819400" cy="1295400"/>
            </a:xfrm>
            <a:prstGeom prst="roundRect">
              <a:avLst>
                <a:gd name="adj" fmla="val 9106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ACDD4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r>
                <a:rPr lang="ru-RU" altLang="ru-RU" sz="24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Сфера использования</a:t>
              </a:r>
              <a:endParaRPr lang="ru-RU" altLang="ru-RU" sz="2400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7372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94209" y="457200"/>
            <a:ext cx="7391400" cy="48736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altLang="ru-RU" sz="48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ОСНОВНЫЕ ОСОБЕННОСТИ</a:t>
            </a:r>
            <a:endParaRPr lang="ru-RU" altLang="ru-RU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anose="020F0502020204030204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600200" y="1828800"/>
            <a:ext cx="6415087" cy="4283251"/>
            <a:chOff x="1966913" y="1895474"/>
            <a:chExt cx="5043487" cy="4206878"/>
          </a:xfrm>
        </p:grpSpPr>
        <p:sp>
          <p:nvSpPr>
            <p:cNvPr id="4" name="Line 46"/>
            <p:cNvSpPr>
              <a:spLocks noChangeShapeType="1"/>
            </p:cNvSpPr>
            <p:nvPr/>
          </p:nvSpPr>
          <p:spPr bwMode="auto">
            <a:xfrm>
              <a:off x="2209800" y="2359025"/>
              <a:ext cx="4800600" cy="0"/>
            </a:xfrm>
            <a:prstGeom prst="line">
              <a:avLst/>
            </a:prstGeom>
            <a:noFill/>
            <a:ln w="25400">
              <a:solidFill>
                <a:srgbClr val="5F5F5F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/>
              <a:endParaRPr lang="ru-RU" sz="2800" b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grpSp>
          <p:nvGrpSpPr>
            <p:cNvPr id="5" name="Group 47"/>
            <p:cNvGrpSpPr>
              <a:grpSpLocks/>
            </p:cNvGrpSpPr>
            <p:nvPr/>
          </p:nvGrpSpPr>
          <p:grpSpPr bwMode="auto">
            <a:xfrm>
              <a:off x="1966913" y="2252663"/>
              <a:ext cx="182562" cy="182562"/>
              <a:chOff x="1239" y="1515"/>
              <a:chExt cx="115" cy="115"/>
            </a:xfrm>
          </p:grpSpPr>
          <p:sp>
            <p:nvSpPr>
              <p:cNvPr id="6" name="AutoShape 48"/>
              <p:cNvSpPr>
                <a:spLocks noChangeArrowheads="1"/>
              </p:cNvSpPr>
              <p:nvPr/>
            </p:nvSpPr>
            <p:spPr bwMode="gray">
              <a:xfrm rot="2700000">
                <a:off x="1239" y="1515"/>
                <a:ext cx="115" cy="115"/>
              </a:xfrm>
              <a:prstGeom prst="rtTriangle">
                <a:avLst/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ru-RU" sz="2800" b="1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  <p:sp>
            <p:nvSpPr>
              <p:cNvPr id="7" name="AutoShape 49"/>
              <p:cNvSpPr>
                <a:spLocks noChangeArrowheads="1"/>
              </p:cNvSpPr>
              <p:nvPr/>
            </p:nvSpPr>
            <p:spPr bwMode="gray">
              <a:xfrm rot="18900000" flipH="1">
                <a:off x="1239" y="1515"/>
                <a:ext cx="115" cy="115"/>
              </a:xfrm>
              <a:prstGeom prst="rtTriangle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ru-RU" sz="2800" b="1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8" name="Text Box 50"/>
            <p:cNvSpPr txBox="1">
              <a:spLocks noChangeArrowheads="1"/>
            </p:cNvSpPr>
            <p:nvPr/>
          </p:nvSpPr>
          <p:spPr bwMode="auto">
            <a:xfrm>
              <a:off x="2517315" y="1895474"/>
              <a:ext cx="2093607" cy="5138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ru-RU" sz="2800" b="1" dirty="0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1. </a:t>
              </a:r>
              <a:r>
                <a:rPr lang="ru-RU" altLang="ru-RU" sz="2800" b="1" dirty="0" smtClean="0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Логичность</a:t>
              </a:r>
            </a:p>
          </p:txBody>
        </p:sp>
        <p:grpSp>
          <p:nvGrpSpPr>
            <p:cNvPr id="9" name="Group 51"/>
            <p:cNvGrpSpPr>
              <a:grpSpLocks/>
            </p:cNvGrpSpPr>
            <p:nvPr/>
          </p:nvGrpSpPr>
          <p:grpSpPr bwMode="auto">
            <a:xfrm>
              <a:off x="1966913" y="2801939"/>
              <a:ext cx="5043487" cy="547688"/>
              <a:chOff x="1239" y="1285"/>
              <a:chExt cx="3177" cy="345"/>
            </a:xfrm>
          </p:grpSpPr>
          <p:sp>
            <p:nvSpPr>
              <p:cNvPr id="10" name="Line 52"/>
              <p:cNvSpPr>
                <a:spLocks noChangeShapeType="1"/>
              </p:cNvSpPr>
              <p:nvPr/>
            </p:nvSpPr>
            <p:spPr bwMode="auto">
              <a:xfrm>
                <a:off x="1392" y="1582"/>
                <a:ext cx="3024" cy="0"/>
              </a:xfrm>
              <a:prstGeom prst="line">
                <a:avLst/>
              </a:prstGeom>
              <a:noFill/>
              <a:ln w="25400">
                <a:solidFill>
                  <a:srgbClr val="5F5F5F"/>
                </a:solidFill>
                <a:prstDash val="sysDot"/>
                <a:round/>
                <a:headEnd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ru-RU" sz="2800" b="1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  <p:grpSp>
            <p:nvGrpSpPr>
              <p:cNvPr id="11" name="Group 53"/>
              <p:cNvGrpSpPr>
                <a:grpSpLocks/>
              </p:cNvGrpSpPr>
              <p:nvPr/>
            </p:nvGrpSpPr>
            <p:grpSpPr bwMode="auto">
              <a:xfrm>
                <a:off x="1239" y="1515"/>
                <a:ext cx="115" cy="115"/>
                <a:chOff x="1239" y="1515"/>
                <a:chExt cx="115" cy="115"/>
              </a:xfrm>
            </p:grpSpPr>
            <p:sp>
              <p:nvSpPr>
                <p:cNvPr id="13" name="AutoShape 54"/>
                <p:cNvSpPr>
                  <a:spLocks noChangeArrowheads="1"/>
                </p:cNvSpPr>
                <p:nvPr/>
              </p:nvSpPr>
              <p:spPr bwMode="gray">
                <a:xfrm rot="2700000">
                  <a:off x="1239" y="1515"/>
                  <a:ext cx="115" cy="115"/>
                </a:xfrm>
                <a:prstGeom prst="rtTriangle">
                  <a:avLst/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/>
                  <a:endParaRPr lang="ru-RU" sz="2800" b="1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4" name="AutoShape 55"/>
                <p:cNvSpPr>
                  <a:spLocks noChangeArrowheads="1"/>
                </p:cNvSpPr>
                <p:nvPr/>
              </p:nvSpPr>
              <p:spPr bwMode="gray">
                <a:xfrm rot="18900000" flipH="1">
                  <a:off x="1239" y="1515"/>
                  <a:ext cx="115" cy="115"/>
                </a:xfrm>
                <a:prstGeom prst="rtTriangl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/>
                  <a:endParaRPr lang="ru-RU" sz="2800" b="1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12" name="Text Box 56"/>
              <p:cNvSpPr txBox="1">
                <a:spLocks noChangeArrowheads="1"/>
              </p:cNvSpPr>
              <p:nvPr/>
            </p:nvSpPr>
            <p:spPr bwMode="auto">
              <a:xfrm>
                <a:off x="1602" y="1285"/>
                <a:ext cx="1345" cy="3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ru-RU" sz="2800" b="1" dirty="0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2. </a:t>
                </a:r>
                <a:r>
                  <a:rPr lang="ru-RU" altLang="ru-RU" sz="2800" b="1" dirty="0" smtClean="0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Образность</a:t>
                </a:r>
                <a:endParaRPr lang="ru-RU" altLang="ru-RU" sz="2800" b="1" dirty="0" smtClean="0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5" name="Group 57"/>
            <p:cNvGrpSpPr>
              <a:grpSpLocks/>
            </p:cNvGrpSpPr>
            <p:nvPr/>
          </p:nvGrpSpPr>
          <p:grpSpPr bwMode="auto">
            <a:xfrm>
              <a:off x="1966913" y="3719514"/>
              <a:ext cx="5043487" cy="547688"/>
              <a:chOff x="1239" y="1285"/>
              <a:chExt cx="3177" cy="345"/>
            </a:xfrm>
          </p:grpSpPr>
          <p:sp>
            <p:nvSpPr>
              <p:cNvPr id="16" name="Line 58"/>
              <p:cNvSpPr>
                <a:spLocks noChangeShapeType="1"/>
              </p:cNvSpPr>
              <p:nvPr/>
            </p:nvSpPr>
            <p:spPr bwMode="auto">
              <a:xfrm>
                <a:off x="1392" y="1582"/>
                <a:ext cx="3024" cy="0"/>
              </a:xfrm>
              <a:prstGeom prst="line">
                <a:avLst/>
              </a:prstGeom>
              <a:noFill/>
              <a:ln w="25400">
                <a:solidFill>
                  <a:srgbClr val="5F5F5F"/>
                </a:solidFill>
                <a:prstDash val="sysDot"/>
                <a:round/>
                <a:headEnd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ru-RU" sz="2800" b="1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  <p:grpSp>
            <p:nvGrpSpPr>
              <p:cNvPr id="17" name="Group 59"/>
              <p:cNvGrpSpPr>
                <a:grpSpLocks/>
              </p:cNvGrpSpPr>
              <p:nvPr/>
            </p:nvGrpSpPr>
            <p:grpSpPr bwMode="auto">
              <a:xfrm>
                <a:off x="1239" y="1515"/>
                <a:ext cx="115" cy="115"/>
                <a:chOff x="1239" y="1515"/>
                <a:chExt cx="115" cy="115"/>
              </a:xfrm>
            </p:grpSpPr>
            <p:sp>
              <p:nvSpPr>
                <p:cNvPr id="19" name="AutoShape 60"/>
                <p:cNvSpPr>
                  <a:spLocks noChangeArrowheads="1"/>
                </p:cNvSpPr>
                <p:nvPr/>
              </p:nvSpPr>
              <p:spPr bwMode="gray">
                <a:xfrm rot="2700000">
                  <a:off x="1239" y="1515"/>
                  <a:ext cx="115" cy="115"/>
                </a:xfrm>
                <a:prstGeom prst="rtTriangle">
                  <a:avLst/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/>
                  <a:endParaRPr lang="ru-RU" sz="2800" b="1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0" name="AutoShape 61"/>
                <p:cNvSpPr>
                  <a:spLocks noChangeArrowheads="1"/>
                </p:cNvSpPr>
                <p:nvPr/>
              </p:nvSpPr>
              <p:spPr bwMode="gray">
                <a:xfrm rot="18900000" flipH="1">
                  <a:off x="1239" y="1515"/>
                  <a:ext cx="115" cy="115"/>
                </a:xfrm>
                <a:prstGeom prst="rtTriangl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/>
                  <a:endParaRPr lang="ru-RU" sz="2800" b="1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18" name="Text Box 62"/>
              <p:cNvSpPr txBox="1">
                <a:spLocks noChangeArrowheads="1"/>
              </p:cNvSpPr>
              <p:nvPr/>
            </p:nvSpPr>
            <p:spPr bwMode="auto">
              <a:xfrm>
                <a:off x="1602" y="1285"/>
                <a:ext cx="1920" cy="3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ru-RU" sz="2800" b="1" dirty="0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3. </a:t>
                </a:r>
                <a:r>
                  <a:rPr lang="ru-RU" altLang="ru-RU" sz="2800" b="1" dirty="0" smtClean="0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Эмоциональность</a:t>
                </a:r>
                <a:endParaRPr lang="ru-RU" altLang="ru-RU" sz="2800" b="1" dirty="0" smtClean="0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21" name="Group 63"/>
            <p:cNvGrpSpPr>
              <a:grpSpLocks/>
            </p:cNvGrpSpPr>
            <p:nvPr/>
          </p:nvGrpSpPr>
          <p:grpSpPr bwMode="auto">
            <a:xfrm>
              <a:off x="1966913" y="4619625"/>
              <a:ext cx="5043487" cy="558800"/>
              <a:chOff x="1239" y="1278"/>
              <a:chExt cx="3177" cy="352"/>
            </a:xfrm>
          </p:grpSpPr>
          <p:sp>
            <p:nvSpPr>
              <p:cNvPr id="22" name="Line 64"/>
              <p:cNvSpPr>
                <a:spLocks noChangeShapeType="1"/>
              </p:cNvSpPr>
              <p:nvPr/>
            </p:nvSpPr>
            <p:spPr bwMode="auto">
              <a:xfrm>
                <a:off x="1392" y="1582"/>
                <a:ext cx="3024" cy="0"/>
              </a:xfrm>
              <a:prstGeom prst="line">
                <a:avLst/>
              </a:prstGeom>
              <a:noFill/>
              <a:ln w="25400">
                <a:solidFill>
                  <a:srgbClr val="5F5F5F"/>
                </a:solidFill>
                <a:prstDash val="sysDot"/>
                <a:round/>
                <a:headEnd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ru-RU" sz="2800" b="1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  <p:grpSp>
            <p:nvGrpSpPr>
              <p:cNvPr id="23" name="Group 65"/>
              <p:cNvGrpSpPr>
                <a:grpSpLocks/>
              </p:cNvGrpSpPr>
              <p:nvPr/>
            </p:nvGrpSpPr>
            <p:grpSpPr bwMode="auto">
              <a:xfrm>
                <a:off x="1239" y="1515"/>
                <a:ext cx="115" cy="115"/>
                <a:chOff x="1239" y="1515"/>
                <a:chExt cx="115" cy="115"/>
              </a:xfrm>
            </p:grpSpPr>
            <p:sp>
              <p:nvSpPr>
                <p:cNvPr id="25" name="AutoShape 66"/>
                <p:cNvSpPr>
                  <a:spLocks noChangeArrowheads="1"/>
                </p:cNvSpPr>
                <p:nvPr/>
              </p:nvSpPr>
              <p:spPr bwMode="gray">
                <a:xfrm rot="2700000">
                  <a:off x="1239" y="1515"/>
                  <a:ext cx="115" cy="115"/>
                </a:xfrm>
                <a:prstGeom prst="rtTriangle">
                  <a:avLst/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/>
                  <a:endParaRPr lang="ru-RU" sz="2800" b="1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6" name="AutoShape 67"/>
                <p:cNvSpPr>
                  <a:spLocks noChangeArrowheads="1"/>
                </p:cNvSpPr>
                <p:nvPr/>
              </p:nvSpPr>
              <p:spPr bwMode="gray">
                <a:xfrm rot="18900000" flipH="1">
                  <a:off x="1239" y="1515"/>
                  <a:ext cx="115" cy="115"/>
                </a:xfrm>
                <a:prstGeom prst="rtTriangl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/>
                  <a:endParaRPr lang="ru-RU" sz="2800" b="1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24" name="Text Box 68"/>
              <p:cNvSpPr txBox="1">
                <a:spLocks noChangeArrowheads="1"/>
              </p:cNvSpPr>
              <p:nvPr/>
            </p:nvSpPr>
            <p:spPr bwMode="auto">
              <a:xfrm>
                <a:off x="1612" y="1278"/>
                <a:ext cx="1460" cy="3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ru-RU" sz="2800" b="1" dirty="0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4. </a:t>
                </a:r>
                <a:r>
                  <a:rPr lang="ru-RU" altLang="ru-RU" sz="2800" b="1" dirty="0" err="1" smtClean="0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Оценочность</a:t>
                </a:r>
                <a:endParaRPr lang="ru-RU" altLang="ru-RU" sz="2800" b="1" dirty="0" smtClean="0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27" name="Group 63"/>
            <p:cNvGrpSpPr>
              <a:grpSpLocks/>
            </p:cNvGrpSpPr>
            <p:nvPr/>
          </p:nvGrpSpPr>
          <p:grpSpPr bwMode="auto">
            <a:xfrm>
              <a:off x="1966913" y="5556252"/>
              <a:ext cx="5043487" cy="546100"/>
              <a:chOff x="1239" y="1286"/>
              <a:chExt cx="3177" cy="344"/>
            </a:xfrm>
          </p:grpSpPr>
          <p:sp>
            <p:nvSpPr>
              <p:cNvPr id="28" name="Line 64"/>
              <p:cNvSpPr>
                <a:spLocks noChangeShapeType="1"/>
              </p:cNvSpPr>
              <p:nvPr/>
            </p:nvSpPr>
            <p:spPr bwMode="auto">
              <a:xfrm>
                <a:off x="1392" y="1582"/>
                <a:ext cx="3024" cy="0"/>
              </a:xfrm>
              <a:prstGeom prst="line">
                <a:avLst/>
              </a:prstGeom>
              <a:noFill/>
              <a:ln w="25400">
                <a:solidFill>
                  <a:srgbClr val="5F5F5F"/>
                </a:solidFill>
                <a:prstDash val="sysDot"/>
                <a:round/>
                <a:headEnd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l"/>
                <a:endParaRPr lang="ru-RU" sz="2800" b="1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  <p:grpSp>
            <p:nvGrpSpPr>
              <p:cNvPr id="29" name="Group 65"/>
              <p:cNvGrpSpPr>
                <a:grpSpLocks/>
              </p:cNvGrpSpPr>
              <p:nvPr/>
            </p:nvGrpSpPr>
            <p:grpSpPr bwMode="auto">
              <a:xfrm>
                <a:off x="1239" y="1515"/>
                <a:ext cx="115" cy="115"/>
                <a:chOff x="1239" y="1515"/>
                <a:chExt cx="115" cy="115"/>
              </a:xfrm>
            </p:grpSpPr>
            <p:sp>
              <p:nvSpPr>
                <p:cNvPr id="31" name="AutoShape 66"/>
                <p:cNvSpPr>
                  <a:spLocks noChangeArrowheads="1"/>
                </p:cNvSpPr>
                <p:nvPr/>
              </p:nvSpPr>
              <p:spPr bwMode="gray">
                <a:xfrm rot="2700000">
                  <a:off x="1239" y="1515"/>
                  <a:ext cx="115" cy="115"/>
                </a:xfrm>
                <a:prstGeom prst="rtTriangle">
                  <a:avLst/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/>
                  <a:endParaRPr lang="ru-RU" sz="2800" b="1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32" name="AutoShape 67"/>
                <p:cNvSpPr>
                  <a:spLocks noChangeArrowheads="1"/>
                </p:cNvSpPr>
                <p:nvPr/>
              </p:nvSpPr>
              <p:spPr bwMode="gray">
                <a:xfrm rot="18900000" flipH="1">
                  <a:off x="1239" y="1515"/>
                  <a:ext cx="115" cy="115"/>
                </a:xfrm>
                <a:prstGeom prst="rtTriangle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l"/>
                  <a:endParaRPr lang="ru-RU" sz="2800" b="1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30" name="Text Box 68"/>
              <p:cNvSpPr txBox="1">
                <a:spLocks noChangeArrowheads="1"/>
              </p:cNvSpPr>
              <p:nvPr/>
            </p:nvSpPr>
            <p:spPr bwMode="auto">
              <a:xfrm>
                <a:off x="1612" y="1286"/>
                <a:ext cx="1494" cy="3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ru-RU" altLang="ru-RU" sz="2800" b="1" dirty="0" smtClean="0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5</a:t>
                </a:r>
                <a:r>
                  <a:rPr lang="en-US" altLang="ru-RU" sz="2800" b="1" dirty="0" smtClean="0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. </a:t>
                </a:r>
                <a:r>
                  <a:rPr lang="ru-RU" altLang="ru-RU" sz="2800" b="1" dirty="0" err="1" smtClean="0">
                    <a:ln w="0"/>
                    <a:solidFill>
                      <a:srgbClr val="0070C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Призывность</a:t>
                </a:r>
                <a:endParaRPr lang="ru-RU" altLang="ru-RU" sz="2800" b="1" dirty="0" smtClean="0">
                  <a:ln w="0"/>
                  <a:solidFill>
                    <a:srgbClr val="0070C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83476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8001000" cy="1216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altLang="ru-RU" sz="48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ОТЛИЧИЯ ОТ ДРУГИХ СТИЛЕЙ</a:t>
            </a:r>
            <a:endParaRPr lang="ru-RU" altLang="ru-RU" sz="48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anose="020F0502020204030204" pitchFamily="34" charset="0"/>
            </a:endParaRPr>
          </a:p>
        </p:txBody>
      </p:sp>
      <p:sp>
        <p:nvSpPr>
          <p:cNvPr id="20" name="AutoShape 36"/>
          <p:cNvSpPr>
            <a:spLocks noChangeArrowheads="1"/>
          </p:cNvSpPr>
          <p:nvPr/>
        </p:nvSpPr>
        <p:spPr bwMode="gray">
          <a:xfrm>
            <a:off x="647700" y="2133600"/>
            <a:ext cx="7848600" cy="167987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" name="Group 37"/>
          <p:cNvGrpSpPr>
            <a:grpSpLocks/>
          </p:cNvGrpSpPr>
          <p:nvPr/>
        </p:nvGrpSpPr>
        <p:grpSpPr bwMode="auto">
          <a:xfrm>
            <a:off x="819093" y="2288325"/>
            <a:ext cx="1512983" cy="1374104"/>
            <a:chOff x="999" y="1092"/>
            <a:chExt cx="768" cy="746"/>
          </a:xfrm>
        </p:grpSpPr>
        <p:sp>
          <p:nvSpPr>
            <p:cNvPr id="23" name="AutoShape 38"/>
            <p:cNvSpPr>
              <a:spLocks noChangeArrowheads="1"/>
            </p:cNvSpPr>
            <p:nvPr/>
          </p:nvSpPr>
          <p:spPr bwMode="gray">
            <a:xfrm>
              <a:off x="999" y="1092"/>
              <a:ext cx="768" cy="746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Freeform 39"/>
            <p:cNvSpPr>
              <a:spLocks/>
            </p:cNvSpPr>
            <p:nvPr/>
          </p:nvSpPr>
          <p:spPr bwMode="gray">
            <a:xfrm>
              <a:off x="1047" y="1140"/>
              <a:ext cx="383" cy="373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Text Box 40"/>
            <p:cNvSpPr txBox="1">
              <a:spLocks noChangeArrowheads="1"/>
            </p:cNvSpPr>
            <p:nvPr/>
          </p:nvSpPr>
          <p:spPr bwMode="gray">
            <a:xfrm>
              <a:off x="1278" y="1295"/>
              <a:ext cx="195" cy="28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altLang="ru-RU" sz="280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en-US" altLang="ru-RU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22" name="Text Box 41"/>
          <p:cNvSpPr txBox="1">
            <a:spLocks noChangeArrowheads="1"/>
          </p:cNvSpPr>
          <p:nvPr/>
        </p:nvSpPr>
        <p:spPr bwMode="gray">
          <a:xfrm>
            <a:off x="2538929" y="2393317"/>
            <a:ext cx="576824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>
              <a:spcBef>
                <a:spcPts val="1200"/>
              </a:spcBef>
            </a:pPr>
            <a:r>
              <a:rPr lang="ru-RU" altLang="ru-RU" sz="2400" b="1" dirty="0" smtClean="0">
                <a:latin typeface="Calibri" panose="020F0502020204030204" pitchFamily="34" charset="0"/>
              </a:rPr>
              <a:t>Сочетание в его рамках двух функций языка функции сообщения  и функции воздействия.  </a:t>
            </a:r>
            <a:endParaRPr lang="ru-RU" altLang="ru-RU" sz="2400" b="1" dirty="0" smtClean="0">
              <a:latin typeface="Calibri" panose="020F0502020204030204" pitchFamily="34" charset="0"/>
            </a:endParaRPr>
          </a:p>
        </p:txBody>
      </p:sp>
      <p:sp>
        <p:nvSpPr>
          <p:cNvPr id="14" name="AutoShape 43"/>
          <p:cNvSpPr>
            <a:spLocks noChangeArrowheads="1"/>
          </p:cNvSpPr>
          <p:nvPr/>
        </p:nvSpPr>
        <p:spPr bwMode="gray">
          <a:xfrm>
            <a:off x="647700" y="4342062"/>
            <a:ext cx="7848600" cy="167987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9216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819093" y="4496787"/>
            <a:ext cx="1512983" cy="1374104"/>
            <a:chOff x="999" y="2100"/>
            <a:chExt cx="768" cy="746"/>
          </a:xfrm>
        </p:grpSpPr>
        <p:sp>
          <p:nvSpPr>
            <p:cNvPr id="17" name="AutoShape 45"/>
            <p:cNvSpPr>
              <a:spLocks noChangeArrowheads="1"/>
            </p:cNvSpPr>
            <p:nvPr/>
          </p:nvSpPr>
          <p:spPr bwMode="gray">
            <a:xfrm>
              <a:off x="999" y="2100"/>
              <a:ext cx="768" cy="746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hlink">
                    <a:gamma/>
                    <a:tint val="72549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Freeform 46"/>
            <p:cNvSpPr>
              <a:spLocks/>
            </p:cNvSpPr>
            <p:nvPr/>
          </p:nvSpPr>
          <p:spPr bwMode="gray">
            <a:xfrm>
              <a:off x="1047" y="2148"/>
              <a:ext cx="383" cy="373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Text Box 47"/>
            <p:cNvSpPr txBox="1">
              <a:spLocks noChangeArrowheads="1"/>
            </p:cNvSpPr>
            <p:nvPr/>
          </p:nvSpPr>
          <p:spPr bwMode="gray">
            <a:xfrm>
              <a:off x="1278" y="2304"/>
              <a:ext cx="195" cy="28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altLang="ru-RU" sz="280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endParaRPr lang="en-US" altLang="ru-RU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16" name="Text Box 48"/>
          <p:cNvSpPr txBox="1">
            <a:spLocks noChangeArrowheads="1"/>
          </p:cNvSpPr>
          <p:nvPr/>
        </p:nvSpPr>
        <p:spPr bwMode="gray">
          <a:xfrm>
            <a:off x="2538929" y="4459255"/>
            <a:ext cx="576824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altLang="ru-RU" sz="2400" b="1" dirty="0">
                <a:latin typeface="Calibri" panose="020F0502020204030204" pitchFamily="34" charset="0"/>
              </a:rPr>
              <a:t>Лаконичность сжатой формы, точность, логичность, неординарность суждений в сочетании с остротой формулировок и оценочным содержанием .</a:t>
            </a:r>
          </a:p>
        </p:txBody>
      </p:sp>
    </p:spTree>
    <p:extLst>
      <p:ext uri="{BB962C8B-B14F-4D97-AF65-F5344CB8AC3E}">
        <p14:creationId xmlns:p14="http://schemas.microsoft.com/office/powerpoint/2010/main" val="4014208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altLang="ru-RU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ОСНОВНЫЕ ЖАНРЫ</a:t>
            </a:r>
            <a:endParaRPr lang="ru-RU" altLang="ru-RU" sz="44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anose="020F0502020204030204" pitchFamily="34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8725"/>
            <a:ext cx="8458200" cy="5248275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Хроника</a:t>
            </a:r>
            <a:r>
              <a:rPr lang="ru-RU" altLang="ru-RU" sz="2400" dirty="0" smtClean="0">
                <a:latin typeface="Calibri" panose="020F0502020204030204" pitchFamily="34" charset="0"/>
              </a:rPr>
              <a:t> – жанр новостной журналистики, вторичный текст, представляющий собой подборку сообщений, констатирующих наличие события в настоящем, ближайшем прошлом или ближайшем будущем.</a:t>
            </a: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Репортаж</a:t>
            </a:r>
            <a:r>
              <a:rPr lang="ru-RU" altLang="ru-RU" sz="2400" dirty="0" smtClean="0">
                <a:latin typeface="Calibri" panose="020F0502020204030204" pitchFamily="34" charset="0"/>
              </a:rPr>
              <a:t> – в узком смысле слова это жанр новостной журналистики, в котором рассказ о событии ведется (в электронных СМИ) или как бы ведется (в прессе) одновременно с развертыванием действия.</a:t>
            </a: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Статья</a:t>
            </a:r>
            <a:r>
              <a:rPr lang="ru-RU" altLang="ru-RU" sz="2400" dirty="0" smtClean="0">
                <a:latin typeface="Calibri" panose="020F0502020204030204" pitchFamily="34" charset="0"/>
              </a:rPr>
              <a:t> – аналитический жанр, в котором представлены результаты исследования события или проблемы. </a:t>
            </a:r>
          </a:p>
          <a:p>
            <a:pPr algn="just" eaLnBrk="1" hangingPunct="1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Очерк</a:t>
            </a:r>
            <a:r>
              <a:rPr lang="ru-RU" altLang="ru-RU" sz="2400" dirty="0" smtClean="0">
                <a:latin typeface="Calibri" panose="020F0502020204030204" pitchFamily="34" charset="0"/>
              </a:rPr>
              <a:t> – художественно-публицистический жанр, требующий образного, конкретно-чувственного представления факта и проблемы.</a:t>
            </a:r>
          </a:p>
        </p:txBody>
      </p:sp>
    </p:spTree>
    <p:extLst>
      <p:ext uri="{BB962C8B-B14F-4D97-AF65-F5344CB8AC3E}">
        <p14:creationId xmlns:p14="http://schemas.microsoft.com/office/powerpoint/2010/main" val="733227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altLang="ru-RU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ОСНОВНЫЕ ЖАНРЫ</a:t>
            </a:r>
            <a:endParaRPr lang="ru-RU" altLang="ru-RU" sz="44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anose="020F0502020204030204" pitchFamily="34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marL="452438" indent="-452438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Заметка-</a:t>
            </a:r>
            <a:r>
              <a:rPr lang="ru-RU" altLang="ru-RU" sz="2400" dirty="0" smtClean="0">
                <a:latin typeface="Calibri" panose="020F0502020204030204" pitchFamily="34" charset="0"/>
              </a:rPr>
              <a:t>событие – отрывок о каком-либо происшествии.</a:t>
            </a:r>
          </a:p>
          <a:p>
            <a:pPr marL="452438" indent="-452438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Анонс</a:t>
            </a:r>
            <a:r>
              <a:rPr lang="ru-RU" altLang="ru-RU" sz="2400" dirty="0" smtClean="0">
                <a:latin typeface="Calibri" panose="020F0502020204030204" pitchFamily="34" charset="0"/>
              </a:rPr>
              <a:t> – реклама, сообщающая о предстоящем событии.</a:t>
            </a:r>
          </a:p>
          <a:p>
            <a:pPr marL="452438" indent="-452438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Аннотация</a:t>
            </a:r>
            <a:r>
              <a:rPr lang="ru-RU" altLang="ru-RU" sz="2400" dirty="0" smtClean="0">
                <a:latin typeface="Calibri" panose="020F0502020204030204" pitchFamily="34" charset="0"/>
              </a:rPr>
              <a:t> – краткое описание новой книги, статьи.</a:t>
            </a:r>
          </a:p>
          <a:p>
            <a:pPr marL="452438" indent="-452438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Рецензия </a:t>
            </a:r>
            <a:r>
              <a:rPr lang="ru-RU" altLang="ru-RU" sz="2400" dirty="0" smtClean="0">
                <a:latin typeface="Calibri" panose="020F0502020204030204" pitchFamily="34" charset="0"/>
              </a:rPr>
              <a:t>– отзыв о каком-либо объекте массовой информации.</a:t>
            </a:r>
          </a:p>
          <a:p>
            <a:pPr marL="452438" indent="-452438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Обозрение</a:t>
            </a:r>
            <a:r>
              <a:rPr lang="ru-RU" altLang="ru-RU" sz="2400" dirty="0" smtClean="0">
                <a:latin typeface="Calibri" panose="020F0502020204030204" pitchFamily="34" charset="0"/>
              </a:rPr>
              <a:t> – это небольшой текст, совокупность нескольких событий, связанных между собой.</a:t>
            </a:r>
          </a:p>
          <a:p>
            <a:pPr marL="452438" indent="-452438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Интервью</a:t>
            </a:r>
            <a:r>
              <a:rPr lang="ru-RU" altLang="ru-RU" sz="2400" dirty="0" smtClean="0">
                <a:latin typeface="Calibri" panose="020F0502020204030204" pitchFamily="34" charset="0"/>
              </a:rPr>
              <a:t> – это небольшая зарисовка, текст в газете, журнале, </a:t>
            </a:r>
            <a:r>
              <a:rPr lang="ru-RU" altLang="ru-RU" sz="2400" dirty="0" err="1" smtClean="0">
                <a:latin typeface="Calibri" panose="020F0502020204030204" pitchFamily="34" charset="0"/>
              </a:rPr>
              <a:t>интернет-ресурсе</a:t>
            </a:r>
            <a:r>
              <a:rPr lang="ru-RU" altLang="ru-RU" sz="2400" dirty="0" smtClean="0">
                <a:latin typeface="Calibri" panose="020F0502020204030204" pitchFamily="34" charset="0"/>
              </a:rPr>
              <a:t> или на телевидении, созданный с целью сообщить читателям мнение какого-либо лица об определенном факте, объекте, событии.</a:t>
            </a:r>
          </a:p>
        </p:txBody>
      </p:sp>
    </p:spTree>
    <p:extLst>
      <p:ext uri="{BB962C8B-B14F-4D97-AF65-F5344CB8AC3E}">
        <p14:creationId xmlns:p14="http://schemas.microsoft.com/office/powerpoint/2010/main" val="204367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5657" y="76200"/>
            <a:ext cx="8001000" cy="12160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ЯЗЫКОВЫЕ ОСОБЕННОСТИ  </a:t>
            </a:r>
            <a:endParaRPr lang="ru-RU" altLang="ru-RU" sz="44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anose="020F0502020204030204" pitchFamily="34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4803775"/>
          </a:xfrm>
        </p:spPr>
        <p:txBody>
          <a:bodyPr/>
          <a:lstStyle/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ru-RU" altLang="ru-RU" sz="2400" dirty="0" smtClean="0">
                <a:latin typeface="Calibri" panose="020F0502020204030204" pitchFamily="34" charset="0"/>
              </a:rPr>
              <a:t>Общественно-политическая лексика.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ru-RU" altLang="ru-RU" sz="2400" dirty="0" smtClean="0">
                <a:latin typeface="Calibri" panose="020F0502020204030204" pitchFamily="34" charset="0"/>
              </a:rPr>
              <a:t>Вкрапления разговорной, просторечной лексики, лексики, стоящей вне литературного языка.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ru-RU" altLang="ru-RU" sz="2400" dirty="0" smtClean="0">
                <a:latin typeface="Calibri" panose="020F0502020204030204" pitchFamily="34" charset="0"/>
              </a:rPr>
              <a:t>Неологизмы или новые  авторские словообразования.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ru-RU" altLang="ru-RU" sz="2400" dirty="0" smtClean="0">
                <a:latin typeface="Calibri" panose="020F0502020204030204" pitchFamily="34" charset="0"/>
              </a:rPr>
              <a:t>Стандартные конструкции.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ru-RU" altLang="ru-RU" sz="2400" dirty="0" smtClean="0">
                <a:latin typeface="Calibri" panose="020F0502020204030204" pitchFamily="34" charset="0"/>
              </a:rPr>
              <a:t>Многозначные слова, омонимы, антонимы, паронимы как средства выразительности.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ru-RU" altLang="ru-RU" sz="2400" dirty="0" smtClean="0">
                <a:latin typeface="Calibri" panose="020F0502020204030204" pitchFamily="34" charset="0"/>
              </a:rPr>
              <a:t>Аббревиатуры.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ru-RU" altLang="ru-RU" sz="2400" dirty="0" smtClean="0">
                <a:latin typeface="Calibri" panose="020F0502020204030204" pitchFamily="34" charset="0"/>
              </a:rPr>
              <a:t>Средства словесной образности. 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ru-RU" altLang="ru-RU" sz="2400" dirty="0" smtClean="0">
                <a:latin typeface="Calibri" panose="020F0502020204030204" pitchFamily="34" charset="0"/>
              </a:rPr>
              <a:t> Использование стилистических фигур.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ru-RU" altLang="ru-RU" sz="2400" dirty="0" smtClean="0">
                <a:latin typeface="Calibri" panose="020F0502020204030204" pitchFamily="34" charset="0"/>
              </a:rPr>
              <a:t>Разнообразие синтаксических конструкций.</a:t>
            </a:r>
          </a:p>
          <a:p>
            <a:pPr marL="571500" indent="-571500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endParaRPr lang="ru-RU" altLang="ru-RU" dirty="0" smtClean="0"/>
          </a:p>
          <a:p>
            <a:pPr marL="571500" indent="-571500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endParaRPr lang="ru-RU" altLang="ru-RU" sz="2400" dirty="0" smtClean="0"/>
          </a:p>
          <a:p>
            <a:pPr marL="571500" indent="-571500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endParaRPr lang="ru-RU" altLang="ru-RU" sz="2400" dirty="0" smtClean="0"/>
          </a:p>
          <a:p>
            <a:pPr marL="571500" indent="-571500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endParaRPr lang="ru-RU" altLang="ru-RU" sz="2400" dirty="0" smtClean="0"/>
          </a:p>
          <a:p>
            <a:pPr marL="571500" indent="-571500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endParaRPr lang="ru-RU" altLang="ru-RU" sz="2400" dirty="0" smtClean="0"/>
          </a:p>
          <a:p>
            <a:pPr marL="571500" indent="-571500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endParaRPr lang="ru-RU" altLang="ru-RU" sz="2400" dirty="0" smtClean="0"/>
          </a:p>
          <a:p>
            <a:pPr marL="571500" indent="-57150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ru-RU" altLang="ru-RU" sz="2400" dirty="0" smtClean="0"/>
              <a:t>       </a:t>
            </a:r>
          </a:p>
          <a:p>
            <a:pPr marL="571500" indent="-57150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ru-RU" altLang="ru-RU" sz="2400" dirty="0" smtClean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2545185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17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mple">
  <a:themeElements>
    <a:clrScheme name="sample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ample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184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Verdana</vt:lpstr>
      <vt:lpstr>Wingdings</vt:lpstr>
      <vt:lpstr>sample</vt:lpstr>
      <vt:lpstr>ПУБЛИЦИСТИЧЕСКИЙ СТИЛЬ</vt:lpstr>
      <vt:lpstr>СФЕРА ИСПОЛЬЗОВАНИЯ</vt:lpstr>
      <vt:lpstr>ОСНОВНЫЕ ОСОБЕННОСТИ</vt:lpstr>
      <vt:lpstr>ОТЛИЧИЯ ОТ ДРУГИХ СТИЛЕЙ</vt:lpstr>
      <vt:lpstr>ОСНОВНЫЕ ЖАНРЫ</vt:lpstr>
      <vt:lpstr>ОСНОВНЫЕ ЖАНРЫ</vt:lpstr>
      <vt:lpstr>ЯЗЫКОВЫЕ ОСОБЕННОСТИ  </vt:lpstr>
    </vt:vector>
  </TitlesOfParts>
  <Company>Guilddesign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Sung Ha, Park</dc:creator>
  <cp:lastModifiedBy>Ludmila Kucenkova</cp:lastModifiedBy>
  <cp:revision>44</cp:revision>
  <dcterms:created xsi:type="dcterms:W3CDTF">2004-08-26T06:30:40Z</dcterms:created>
  <dcterms:modified xsi:type="dcterms:W3CDTF">2021-11-26T11:32:09Z</dcterms:modified>
</cp:coreProperties>
</file>