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60" r:id="rId4"/>
    <p:sldId id="262" r:id="rId5"/>
    <p:sldId id="263" r:id="rId6"/>
    <p:sldId id="265" r:id="rId7"/>
    <p:sldId id="264" r:id="rId8"/>
    <p:sldId id="259" r:id="rId9"/>
    <p:sldId id="266" r:id="rId10"/>
    <p:sldId id="267" r:id="rId11"/>
    <p:sldId id="269" r:id="rId12"/>
    <p:sldId id="270" r:id="rId13"/>
    <p:sldId id="271" r:id="rId14"/>
    <p:sldId id="272" r:id="rId15"/>
    <p:sldId id="273" r:id="rId16"/>
    <p:sldId id="258"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657">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08080"/>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6" d="100"/>
          <a:sy n="76" d="100"/>
        </p:scale>
        <p:origin x="1570" y="67"/>
      </p:cViewPr>
      <p:guideLst>
        <p:guide orient="horz" pos="3657"/>
        <p:guide pos="288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292F49-9811-4961-9351-57C55082602D}" type="datetimeFigureOut">
              <a:rPr lang="ru-RU" smtClean="0"/>
              <a:t>13.09.2021</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E6D0E5-AB3E-4DF4-A9A5-4979065AE7D5}" type="slidenum">
              <a:rPr lang="ru-RU" smtClean="0"/>
              <a:t>‹#›</a:t>
            </a:fld>
            <a:endParaRPr lang="ru-RU"/>
          </a:p>
        </p:txBody>
      </p:sp>
    </p:spTree>
    <p:extLst>
      <p:ext uri="{BB962C8B-B14F-4D97-AF65-F5344CB8AC3E}">
        <p14:creationId xmlns:p14="http://schemas.microsoft.com/office/powerpoint/2010/main" val="2821297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https://www.youtube.com/watch?v=DosLwndIGKI</a:t>
            </a:r>
            <a:endParaRPr lang="ru-RU" dirty="0"/>
          </a:p>
        </p:txBody>
      </p:sp>
      <p:sp>
        <p:nvSpPr>
          <p:cNvPr id="4" name="Номер слайда 3"/>
          <p:cNvSpPr>
            <a:spLocks noGrp="1"/>
          </p:cNvSpPr>
          <p:nvPr>
            <p:ph type="sldNum" sz="quarter" idx="10"/>
          </p:nvPr>
        </p:nvSpPr>
        <p:spPr/>
        <p:txBody>
          <a:bodyPr/>
          <a:lstStyle/>
          <a:p>
            <a:fld id="{3FE6D0E5-AB3E-4DF4-A9A5-4979065AE7D5}" type="slidenum">
              <a:rPr lang="ru-RU" smtClean="0"/>
              <a:t>14</a:t>
            </a:fld>
            <a:endParaRPr lang="ru-RU"/>
          </a:p>
        </p:txBody>
      </p:sp>
    </p:spTree>
    <p:extLst>
      <p:ext uri="{BB962C8B-B14F-4D97-AF65-F5344CB8AC3E}">
        <p14:creationId xmlns:p14="http://schemas.microsoft.com/office/powerpoint/2010/main" val="8423760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479550" y="1916832"/>
            <a:ext cx="6296025" cy="3492388"/>
          </a:xfrm>
        </p:spPr>
        <p:txBody>
          <a:bodyPr/>
          <a:lstStyle>
            <a:lvl1pPr>
              <a:defRPr/>
            </a:lvl1pPr>
          </a:lstStyle>
          <a:p>
            <a:pPr lvl="0"/>
            <a:r>
              <a:rPr lang="ru-RU" altLang="ru-RU" noProof="0" smtClean="0"/>
              <a:t>Образец заголовка</a:t>
            </a:r>
          </a:p>
        </p:txBody>
      </p:sp>
      <p:sp>
        <p:nvSpPr>
          <p:cNvPr id="3078" name="Rectangle 6"/>
          <p:cNvSpPr>
            <a:spLocks noGrp="1" noChangeArrowheads="1"/>
          </p:cNvSpPr>
          <p:nvPr>
            <p:ph type="sldNum" sz="quarter" idx="4"/>
          </p:nvPr>
        </p:nvSpPr>
        <p:spPr>
          <a:xfrm>
            <a:off x="6553200" y="6245225"/>
            <a:ext cx="2133600" cy="476250"/>
          </a:xfrm>
        </p:spPr>
        <p:txBody>
          <a:bodyPr/>
          <a:lstStyle>
            <a:lvl1pPr>
              <a:defRPr/>
            </a:lvl1pPr>
          </a:lstStyle>
          <a:p>
            <a:fld id="{23997ABD-7F8F-45E0-9C87-A1CE7AF67024}" type="slidenum">
              <a:rPr lang="ru-RU" altLang="ru-RU"/>
              <a:pPr/>
              <a:t>‹#›</a:t>
            </a:fld>
            <a:endParaRPr lang="ru-RU" altLang="ru-RU"/>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C66EA327-279F-45AF-9555-C5073BA87EDE}" type="slidenum">
              <a:rPr lang="ru-RU" altLang="ru-RU"/>
              <a:pPr/>
              <a:t>‹#›</a:t>
            </a:fld>
            <a:endParaRPr lang="ru-RU" altLang="ru-RU"/>
          </a:p>
        </p:txBody>
      </p:sp>
    </p:spTree>
    <p:extLst>
      <p:ext uri="{BB962C8B-B14F-4D97-AF65-F5344CB8AC3E}">
        <p14:creationId xmlns:p14="http://schemas.microsoft.com/office/powerpoint/2010/main" val="31229636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61925"/>
            <a:ext cx="2057400" cy="58229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1925"/>
            <a:ext cx="6019800" cy="58229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3F08C37B-8E6D-4D79-842A-D141C564DBFD}" type="slidenum">
              <a:rPr lang="ru-RU" altLang="ru-RU"/>
              <a:pPr/>
              <a:t>‹#›</a:t>
            </a:fld>
            <a:endParaRPr lang="ru-RU" altLang="ru-RU"/>
          </a:p>
        </p:txBody>
      </p:sp>
    </p:spTree>
    <p:extLst>
      <p:ext uri="{BB962C8B-B14F-4D97-AF65-F5344CB8AC3E}">
        <p14:creationId xmlns:p14="http://schemas.microsoft.com/office/powerpoint/2010/main" val="252086051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AB92B041-7297-4133-96DB-2018C75EE710}" type="slidenum">
              <a:rPr lang="ru-RU" altLang="ru-RU"/>
              <a:pPr/>
              <a:t>‹#›</a:t>
            </a:fld>
            <a:endParaRPr lang="ru-RU" altLang="ru-RU"/>
          </a:p>
        </p:txBody>
      </p:sp>
    </p:spTree>
    <p:extLst>
      <p:ext uri="{BB962C8B-B14F-4D97-AF65-F5344CB8AC3E}">
        <p14:creationId xmlns:p14="http://schemas.microsoft.com/office/powerpoint/2010/main" val="388968231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ltLang="ru-RU"/>
          </a:p>
        </p:txBody>
      </p:sp>
      <p:sp>
        <p:nvSpPr>
          <p:cNvPr id="5" name="Нижний колонтитул 4"/>
          <p:cNvSpPr>
            <a:spLocks noGrp="1"/>
          </p:cNvSpPr>
          <p:nvPr>
            <p:ph type="ftr" sz="quarter" idx="11"/>
          </p:nvPr>
        </p:nvSpPr>
        <p:spPr/>
        <p:txBody>
          <a:bodyPr/>
          <a:lstStyle>
            <a:lvl1pPr>
              <a:defRPr/>
            </a:lvl1pPr>
          </a:lstStyle>
          <a:p>
            <a:endParaRPr lang="ru-RU" altLang="ru-RU"/>
          </a:p>
        </p:txBody>
      </p:sp>
      <p:sp>
        <p:nvSpPr>
          <p:cNvPr id="6" name="Номер слайда 5"/>
          <p:cNvSpPr>
            <a:spLocks noGrp="1"/>
          </p:cNvSpPr>
          <p:nvPr>
            <p:ph type="sldNum" sz="quarter" idx="12"/>
          </p:nvPr>
        </p:nvSpPr>
        <p:spPr/>
        <p:txBody>
          <a:bodyPr/>
          <a:lstStyle>
            <a:lvl1pPr>
              <a:defRPr/>
            </a:lvl1pPr>
          </a:lstStyle>
          <a:p>
            <a:fld id="{741A0462-45DA-4768-8CC8-453333AE1CCB}" type="slidenum">
              <a:rPr lang="ru-RU" altLang="ru-RU"/>
              <a:pPr/>
              <a:t>‹#›</a:t>
            </a:fld>
            <a:endParaRPr lang="ru-RU" altLang="ru-RU"/>
          </a:p>
        </p:txBody>
      </p:sp>
    </p:spTree>
    <p:extLst>
      <p:ext uri="{BB962C8B-B14F-4D97-AF65-F5344CB8AC3E}">
        <p14:creationId xmlns:p14="http://schemas.microsoft.com/office/powerpoint/2010/main" val="190842116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52625"/>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52625"/>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BD05B5FA-A07C-42DC-B3CC-E2BF07F2CB90}" type="slidenum">
              <a:rPr lang="ru-RU" altLang="ru-RU"/>
              <a:pPr/>
              <a:t>‹#›</a:t>
            </a:fld>
            <a:endParaRPr lang="ru-RU" altLang="ru-RU"/>
          </a:p>
        </p:txBody>
      </p:sp>
    </p:spTree>
    <p:extLst>
      <p:ext uri="{BB962C8B-B14F-4D97-AF65-F5344CB8AC3E}">
        <p14:creationId xmlns:p14="http://schemas.microsoft.com/office/powerpoint/2010/main" val="14810281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ltLang="ru-RU"/>
          </a:p>
        </p:txBody>
      </p:sp>
      <p:sp>
        <p:nvSpPr>
          <p:cNvPr id="8" name="Нижний колонтитул 7"/>
          <p:cNvSpPr>
            <a:spLocks noGrp="1"/>
          </p:cNvSpPr>
          <p:nvPr>
            <p:ph type="ftr" sz="quarter" idx="11"/>
          </p:nvPr>
        </p:nvSpPr>
        <p:spPr/>
        <p:txBody>
          <a:bodyPr/>
          <a:lstStyle>
            <a:lvl1pPr>
              <a:defRPr/>
            </a:lvl1pPr>
          </a:lstStyle>
          <a:p>
            <a:endParaRPr lang="ru-RU" altLang="ru-RU"/>
          </a:p>
        </p:txBody>
      </p:sp>
      <p:sp>
        <p:nvSpPr>
          <p:cNvPr id="9" name="Номер слайда 8"/>
          <p:cNvSpPr>
            <a:spLocks noGrp="1"/>
          </p:cNvSpPr>
          <p:nvPr>
            <p:ph type="sldNum" sz="quarter" idx="12"/>
          </p:nvPr>
        </p:nvSpPr>
        <p:spPr/>
        <p:txBody>
          <a:bodyPr/>
          <a:lstStyle>
            <a:lvl1pPr>
              <a:defRPr/>
            </a:lvl1pPr>
          </a:lstStyle>
          <a:p>
            <a:fld id="{4E30D9BE-F65F-4902-8865-2CD822C50F00}" type="slidenum">
              <a:rPr lang="ru-RU" altLang="ru-RU"/>
              <a:pPr/>
              <a:t>‹#›</a:t>
            </a:fld>
            <a:endParaRPr lang="ru-RU" altLang="ru-RU"/>
          </a:p>
        </p:txBody>
      </p:sp>
    </p:spTree>
    <p:extLst>
      <p:ext uri="{BB962C8B-B14F-4D97-AF65-F5344CB8AC3E}">
        <p14:creationId xmlns:p14="http://schemas.microsoft.com/office/powerpoint/2010/main" val="288825371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ltLang="ru-RU"/>
          </a:p>
        </p:txBody>
      </p:sp>
      <p:sp>
        <p:nvSpPr>
          <p:cNvPr id="4" name="Нижний колонтитул 3"/>
          <p:cNvSpPr>
            <a:spLocks noGrp="1"/>
          </p:cNvSpPr>
          <p:nvPr>
            <p:ph type="ftr" sz="quarter" idx="11"/>
          </p:nvPr>
        </p:nvSpPr>
        <p:spPr/>
        <p:txBody>
          <a:bodyPr/>
          <a:lstStyle>
            <a:lvl1pPr>
              <a:defRPr/>
            </a:lvl1pPr>
          </a:lstStyle>
          <a:p>
            <a:endParaRPr lang="ru-RU" altLang="ru-RU"/>
          </a:p>
        </p:txBody>
      </p:sp>
      <p:sp>
        <p:nvSpPr>
          <p:cNvPr id="5" name="Номер слайда 4"/>
          <p:cNvSpPr>
            <a:spLocks noGrp="1"/>
          </p:cNvSpPr>
          <p:nvPr>
            <p:ph type="sldNum" sz="quarter" idx="12"/>
          </p:nvPr>
        </p:nvSpPr>
        <p:spPr/>
        <p:txBody>
          <a:bodyPr/>
          <a:lstStyle>
            <a:lvl1pPr>
              <a:defRPr/>
            </a:lvl1pPr>
          </a:lstStyle>
          <a:p>
            <a:fld id="{7FA49700-E0F2-4EA6-AD8C-9DF9BB3F8E55}" type="slidenum">
              <a:rPr lang="ru-RU" altLang="ru-RU"/>
              <a:pPr/>
              <a:t>‹#›</a:t>
            </a:fld>
            <a:endParaRPr lang="ru-RU" altLang="ru-RU"/>
          </a:p>
        </p:txBody>
      </p:sp>
    </p:spTree>
    <p:extLst>
      <p:ext uri="{BB962C8B-B14F-4D97-AF65-F5344CB8AC3E}">
        <p14:creationId xmlns:p14="http://schemas.microsoft.com/office/powerpoint/2010/main" val="253525604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ltLang="ru-RU"/>
          </a:p>
        </p:txBody>
      </p:sp>
      <p:sp>
        <p:nvSpPr>
          <p:cNvPr id="3" name="Нижний колонтитул 2"/>
          <p:cNvSpPr>
            <a:spLocks noGrp="1"/>
          </p:cNvSpPr>
          <p:nvPr>
            <p:ph type="ftr" sz="quarter" idx="11"/>
          </p:nvPr>
        </p:nvSpPr>
        <p:spPr/>
        <p:txBody>
          <a:bodyPr/>
          <a:lstStyle>
            <a:lvl1pPr>
              <a:defRPr/>
            </a:lvl1pPr>
          </a:lstStyle>
          <a:p>
            <a:endParaRPr lang="ru-RU" altLang="ru-RU"/>
          </a:p>
        </p:txBody>
      </p:sp>
      <p:sp>
        <p:nvSpPr>
          <p:cNvPr id="4" name="Номер слайда 3"/>
          <p:cNvSpPr>
            <a:spLocks noGrp="1"/>
          </p:cNvSpPr>
          <p:nvPr>
            <p:ph type="sldNum" sz="quarter" idx="12"/>
          </p:nvPr>
        </p:nvSpPr>
        <p:spPr/>
        <p:txBody>
          <a:bodyPr/>
          <a:lstStyle>
            <a:lvl1pPr>
              <a:defRPr/>
            </a:lvl1pPr>
          </a:lstStyle>
          <a:p>
            <a:fld id="{1853B761-4EB4-4B9B-B18B-05379C0EB72F}" type="slidenum">
              <a:rPr lang="ru-RU" altLang="ru-RU"/>
              <a:pPr/>
              <a:t>‹#›</a:t>
            </a:fld>
            <a:endParaRPr lang="ru-RU" altLang="ru-RU"/>
          </a:p>
        </p:txBody>
      </p:sp>
    </p:spTree>
    <p:extLst>
      <p:ext uri="{BB962C8B-B14F-4D97-AF65-F5344CB8AC3E}">
        <p14:creationId xmlns:p14="http://schemas.microsoft.com/office/powerpoint/2010/main" val="425007667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B1D82855-CC20-4891-9A3D-9E17CEEC655B}" type="slidenum">
              <a:rPr lang="ru-RU" altLang="ru-RU"/>
              <a:pPr/>
              <a:t>‹#›</a:t>
            </a:fld>
            <a:endParaRPr lang="ru-RU" altLang="ru-RU"/>
          </a:p>
        </p:txBody>
      </p:sp>
    </p:spTree>
    <p:extLst>
      <p:ext uri="{BB962C8B-B14F-4D97-AF65-F5344CB8AC3E}">
        <p14:creationId xmlns:p14="http://schemas.microsoft.com/office/powerpoint/2010/main" val="302968352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ltLang="ru-RU"/>
          </a:p>
        </p:txBody>
      </p:sp>
      <p:sp>
        <p:nvSpPr>
          <p:cNvPr id="6" name="Нижний колонтитул 5"/>
          <p:cNvSpPr>
            <a:spLocks noGrp="1"/>
          </p:cNvSpPr>
          <p:nvPr>
            <p:ph type="ftr" sz="quarter" idx="11"/>
          </p:nvPr>
        </p:nvSpPr>
        <p:spPr/>
        <p:txBody>
          <a:bodyPr/>
          <a:lstStyle>
            <a:lvl1pPr>
              <a:defRPr/>
            </a:lvl1pPr>
          </a:lstStyle>
          <a:p>
            <a:endParaRPr lang="ru-RU" altLang="ru-RU"/>
          </a:p>
        </p:txBody>
      </p:sp>
      <p:sp>
        <p:nvSpPr>
          <p:cNvPr id="7" name="Номер слайда 6"/>
          <p:cNvSpPr>
            <a:spLocks noGrp="1"/>
          </p:cNvSpPr>
          <p:nvPr>
            <p:ph type="sldNum" sz="quarter" idx="12"/>
          </p:nvPr>
        </p:nvSpPr>
        <p:spPr/>
        <p:txBody>
          <a:bodyPr/>
          <a:lstStyle>
            <a:lvl1pPr>
              <a:defRPr/>
            </a:lvl1pPr>
          </a:lstStyle>
          <a:p>
            <a:fld id="{2E4E51C0-CF4C-40E4-ACB9-C6074CF9F533}" type="slidenum">
              <a:rPr lang="ru-RU" altLang="ru-RU"/>
              <a:pPr/>
              <a:t>‹#›</a:t>
            </a:fld>
            <a:endParaRPr lang="ru-RU" altLang="ru-RU"/>
          </a:p>
        </p:txBody>
      </p:sp>
    </p:spTree>
    <p:extLst>
      <p:ext uri="{BB962C8B-B14F-4D97-AF65-F5344CB8AC3E}">
        <p14:creationId xmlns:p14="http://schemas.microsoft.com/office/powerpoint/2010/main" val="61138746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6192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952625"/>
            <a:ext cx="8229600"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3373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endParaRPr lang="ru-RU" altLang="ru-RU"/>
          </a:p>
        </p:txBody>
      </p:sp>
      <p:sp>
        <p:nvSpPr>
          <p:cNvPr id="1029" name="Rectangle 5"/>
          <p:cNvSpPr>
            <a:spLocks noGrp="1" noChangeArrowheads="1"/>
          </p:cNvSpPr>
          <p:nvPr>
            <p:ph type="ftr" sz="quarter" idx="3"/>
          </p:nvPr>
        </p:nvSpPr>
        <p:spPr bwMode="auto">
          <a:xfrm>
            <a:off x="3124200" y="63373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endParaRPr lang="ru-RU" altLang="ru-RU"/>
          </a:p>
        </p:txBody>
      </p:sp>
      <p:sp>
        <p:nvSpPr>
          <p:cNvPr id="1030" name="Rectangle 6"/>
          <p:cNvSpPr>
            <a:spLocks noGrp="1" noChangeArrowheads="1"/>
          </p:cNvSpPr>
          <p:nvPr>
            <p:ph type="sldNum" sz="quarter" idx="4"/>
          </p:nvPr>
        </p:nvSpPr>
        <p:spPr bwMode="auto">
          <a:xfrm>
            <a:off x="8604250" y="6245225"/>
            <a:ext cx="539750" cy="40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000" b="1">
                <a:solidFill>
                  <a:schemeClr val="bg1"/>
                </a:solidFill>
              </a:defRPr>
            </a:lvl1pPr>
          </a:lstStyle>
          <a:p>
            <a:fld id="{C9895A99-B081-4958-A66D-A18E1485FDD8}"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xStyles>
    <p:titleStyle>
      <a:lvl1pPr algn="l" rtl="0" fontAlgn="base">
        <a:spcBef>
          <a:spcPct val="0"/>
        </a:spcBef>
        <a:spcAft>
          <a:spcPct val="0"/>
        </a:spcAft>
        <a:defRPr sz="4000" b="1">
          <a:solidFill>
            <a:schemeClr val="bg1"/>
          </a:solidFill>
          <a:latin typeface="+mj-lt"/>
          <a:ea typeface="+mj-ea"/>
          <a:cs typeface="+mj-cs"/>
        </a:defRPr>
      </a:lvl1pPr>
      <a:lvl2pPr algn="l" rtl="0" fontAlgn="base">
        <a:spcBef>
          <a:spcPct val="0"/>
        </a:spcBef>
        <a:spcAft>
          <a:spcPct val="0"/>
        </a:spcAft>
        <a:defRPr sz="4000" b="1">
          <a:solidFill>
            <a:schemeClr val="bg1"/>
          </a:solidFill>
          <a:latin typeface="Arial" charset="0"/>
        </a:defRPr>
      </a:lvl2pPr>
      <a:lvl3pPr algn="l" rtl="0" fontAlgn="base">
        <a:spcBef>
          <a:spcPct val="0"/>
        </a:spcBef>
        <a:spcAft>
          <a:spcPct val="0"/>
        </a:spcAft>
        <a:defRPr sz="4000" b="1">
          <a:solidFill>
            <a:schemeClr val="bg1"/>
          </a:solidFill>
          <a:latin typeface="Arial" charset="0"/>
        </a:defRPr>
      </a:lvl3pPr>
      <a:lvl4pPr algn="l" rtl="0" fontAlgn="base">
        <a:spcBef>
          <a:spcPct val="0"/>
        </a:spcBef>
        <a:spcAft>
          <a:spcPct val="0"/>
        </a:spcAft>
        <a:defRPr sz="4000" b="1">
          <a:solidFill>
            <a:schemeClr val="bg1"/>
          </a:solidFill>
          <a:latin typeface="Arial" charset="0"/>
        </a:defRPr>
      </a:lvl4pPr>
      <a:lvl5pPr algn="l" rtl="0" fontAlgn="base">
        <a:spcBef>
          <a:spcPct val="0"/>
        </a:spcBef>
        <a:spcAft>
          <a:spcPct val="0"/>
        </a:spcAft>
        <a:defRPr sz="4000" b="1">
          <a:solidFill>
            <a:schemeClr val="bg1"/>
          </a:solidFill>
          <a:latin typeface="Arial" charset="0"/>
        </a:defRPr>
      </a:lvl5pPr>
      <a:lvl6pPr marL="457200" algn="l" rtl="0" fontAlgn="base">
        <a:spcBef>
          <a:spcPct val="0"/>
        </a:spcBef>
        <a:spcAft>
          <a:spcPct val="0"/>
        </a:spcAft>
        <a:defRPr sz="4000" b="1">
          <a:solidFill>
            <a:schemeClr val="bg1"/>
          </a:solidFill>
          <a:latin typeface="Arial" charset="0"/>
        </a:defRPr>
      </a:lvl6pPr>
      <a:lvl7pPr marL="914400" algn="l" rtl="0" fontAlgn="base">
        <a:spcBef>
          <a:spcPct val="0"/>
        </a:spcBef>
        <a:spcAft>
          <a:spcPct val="0"/>
        </a:spcAft>
        <a:defRPr sz="4000" b="1">
          <a:solidFill>
            <a:schemeClr val="bg1"/>
          </a:solidFill>
          <a:latin typeface="Arial" charset="0"/>
        </a:defRPr>
      </a:lvl7pPr>
      <a:lvl8pPr marL="1371600" algn="l" rtl="0" fontAlgn="base">
        <a:spcBef>
          <a:spcPct val="0"/>
        </a:spcBef>
        <a:spcAft>
          <a:spcPct val="0"/>
        </a:spcAft>
        <a:defRPr sz="4000" b="1">
          <a:solidFill>
            <a:schemeClr val="bg1"/>
          </a:solidFill>
          <a:latin typeface="Arial" charset="0"/>
        </a:defRPr>
      </a:lvl8pPr>
      <a:lvl9pPr marL="1828800" algn="l" rtl="0" fontAlgn="base">
        <a:spcBef>
          <a:spcPct val="0"/>
        </a:spcBef>
        <a:spcAft>
          <a:spcPct val="0"/>
        </a:spcAft>
        <a:defRPr sz="4000" b="1">
          <a:solidFill>
            <a:schemeClr val="bg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ru.wikipedia.org/wiki/%D0%90%D1%83%D0%B4%D0%B8%D0%BE%D0%BA%D0%BE%D0%B4%D0%B5%D0%BA" TargetMode="External"/><Relationship Id="rId2" Type="http://schemas.openxmlformats.org/officeDocument/2006/relationships/hyperlink" Target="https://ru.wikipedia.org/wiki/%D0%A4%D0%BE%D1%80%D0%BC%D0%B0%D1%82_%D1%84%D0%B0%D0%B9%D0%BB%D0%B0" TargetMode="External"/><Relationship Id="rId1" Type="http://schemas.openxmlformats.org/officeDocument/2006/relationships/slideLayout" Target="../slideLayouts/slideLayout2.xml"/><Relationship Id="rId6" Type="http://schemas.openxmlformats.org/officeDocument/2006/relationships/hyperlink" Target="https://ru.wikipedia.org/wiki/%D0%A1%D0%B6%D0%B0%D1%82%D0%B8%D0%B5_%D0%B4%D0%B0%D0%BD%D0%BD%D1%8B%D1%85_%D1%81_%D0%BF%D0%BE%D1%82%D0%B5%D1%80%D1%8F%D0%BC%D0%B8" TargetMode="External"/><Relationship Id="rId5" Type="http://schemas.openxmlformats.org/officeDocument/2006/relationships/hyperlink" Target="https://ru.wikipedia.org/wiki/%D0%A1%D0%B6%D0%B0%D1%82%D0%B8%D0%B5_%D0%B1%D0%B5%D0%B7_%D0%BF%D0%BE%D1%82%D0%B5%D1%80%D1%8C" TargetMode="External"/><Relationship Id="rId4" Type="http://schemas.openxmlformats.org/officeDocument/2006/relationships/hyperlink" Target="https://ru.wikipedia.org/wiki/%D0%A1%D0%B6%D0%B0%D1%82%D0%B8%D0%B5_%D0%B0%D1%83%D0%B4%D0%B8%D0%BE%D0%B4%D0%B0%D0%BD%D0%BD%D1%8B%D1%85"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ru.wikipedia.org/wiki/%D0%A4%D0%BE%D1%80%D0%BC%D0%B0%D1%82_%D1%84%D0%B0%D0%B9%D0%BB%D0%B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DosLwndIGKI"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g1yWpGFVkY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5576" y="2852936"/>
            <a:ext cx="8820472" cy="1758814"/>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nSpc>
                <a:spcPct val="95000"/>
              </a:lnSpc>
            </a:pPr>
            <a:r>
              <a:rPr lang="ru-RU" altLang="ru-RU" sz="3800" dirty="0" smtClean="0">
                <a:ln/>
                <a:solidFill>
                  <a:schemeClr val="accent3"/>
                </a:solidFill>
                <a:effectLst>
                  <a:outerShdw blurRad="38100" dist="38100" dir="2700000" algn="tl">
                    <a:srgbClr val="000000">
                      <a:alpha val="43137"/>
                    </a:srgbClr>
                  </a:outerShdw>
                  <a:reflection blurRad="6350" stA="55000" endA="300" endPos="45500" dir="5400000" sy="-100000" algn="bl" rotWithShape="0"/>
                </a:effectLst>
              </a:rPr>
              <a:t>ЗАПИСЬ</a:t>
            </a:r>
            <a:r>
              <a:rPr lang="ru-RU" altLang="ru-RU" sz="3800" dirty="0" smtClean="0">
                <a:ln/>
                <a:solidFill>
                  <a:schemeClr val="accent3"/>
                </a:solidFill>
                <a:effectLst>
                  <a:outerShdw blurRad="38100" dist="38100" dir="2700000" algn="tl">
                    <a:srgbClr val="000000">
                      <a:alpha val="43137"/>
                    </a:srgbClr>
                  </a:outerShdw>
                  <a:reflection blurRad="6350" stA="55000" endA="300" endPos="45500" dir="5400000" sy="-100000" algn="bl" rotWithShape="0"/>
                </a:effectLst>
              </a:rPr>
              <a:t> АУДИО-</a:t>
            </a:r>
            <a:r>
              <a:rPr lang="ru-RU" altLang="ru-RU" sz="3800" dirty="0" smtClean="0">
                <a:ln/>
                <a:solidFill>
                  <a:schemeClr val="accent3"/>
                </a:solidFill>
                <a:effectLst>
                  <a:outerShdw blurRad="38100" dist="38100" dir="2700000" algn="tl">
                    <a:srgbClr val="000000">
                      <a:alpha val="43137"/>
                    </a:srgbClr>
                  </a:outerShdw>
                  <a:reflection blurRad="6350" stA="55000" endA="300" endPos="45500" dir="5400000" sy="-100000" algn="bl" rotWithShape="0"/>
                </a:effectLst>
              </a:rPr>
              <a:t/>
            </a:r>
            <a:br>
              <a:rPr lang="ru-RU" altLang="ru-RU" sz="3800" dirty="0" smtClean="0">
                <a:ln/>
                <a:solidFill>
                  <a:schemeClr val="accent3"/>
                </a:solidFill>
                <a:effectLst>
                  <a:outerShdw blurRad="38100" dist="38100" dir="2700000" algn="tl">
                    <a:srgbClr val="000000">
                      <a:alpha val="43137"/>
                    </a:srgbClr>
                  </a:outerShdw>
                  <a:reflection blurRad="6350" stA="55000" endA="300" endPos="45500" dir="5400000" sy="-100000" algn="bl" rotWithShape="0"/>
                </a:effectLst>
              </a:rPr>
            </a:br>
            <a:r>
              <a:rPr lang="ru-RU" altLang="ru-RU" sz="3800" dirty="0" smtClean="0">
                <a:ln/>
                <a:solidFill>
                  <a:schemeClr val="accent3"/>
                </a:solidFill>
                <a:effectLst>
                  <a:outerShdw blurRad="38100" dist="38100" dir="2700000" algn="tl">
                    <a:srgbClr val="000000">
                      <a:alpha val="43137"/>
                    </a:srgbClr>
                  </a:outerShdw>
                  <a:reflection blurRad="6350" stA="55000" endA="300" endPos="45500" dir="5400000" sy="-100000" algn="bl" rotWithShape="0"/>
                </a:effectLst>
              </a:rPr>
              <a:t>И </a:t>
            </a:r>
            <a:r>
              <a:rPr lang="ru-RU" altLang="ru-RU" sz="3800" dirty="0" smtClean="0">
                <a:ln/>
                <a:solidFill>
                  <a:schemeClr val="accent3"/>
                </a:solidFill>
                <a:effectLst>
                  <a:outerShdw blurRad="38100" dist="38100" dir="2700000" algn="tl">
                    <a:srgbClr val="000000">
                      <a:alpha val="43137"/>
                    </a:srgbClr>
                  </a:outerShdw>
                  <a:reflection blurRad="6350" stA="55000" endA="300" endPos="45500" dir="5400000" sy="-100000" algn="bl" rotWithShape="0"/>
                </a:effectLst>
              </a:rPr>
              <a:t>ВИДЕОИНФОРМАЦИИ. ВВЕДЕНИЕ В РЕДАКТИРОВАНИЕ АУДИОФАЙЛА</a:t>
            </a:r>
            <a:endParaRPr lang="ru-RU" altLang="ru-RU" sz="3800" dirty="0">
              <a:ln/>
              <a:solidFill>
                <a:schemeClr val="accent3"/>
              </a:solidFill>
              <a:effectLst>
                <a:outerShdw blurRad="38100" dist="38100" dir="2700000" algn="tl">
                  <a:srgbClr val="000000">
                    <a:alpha val="43137"/>
                  </a:srgbClr>
                </a:outerShdw>
                <a:reflection blurRad="6350" stA="55000" endA="300" endPos="45500" dir="5400000" sy="-100000" algn="bl" rotWithShape="0"/>
              </a:effectLst>
            </a:endParaRPr>
          </a:p>
        </p:txBody>
      </p:sp>
      <p:sp>
        <p:nvSpPr>
          <p:cNvPr id="2" name="Прямоугольник 1"/>
          <p:cNvSpPr/>
          <p:nvPr/>
        </p:nvSpPr>
        <p:spPr>
          <a:xfrm>
            <a:off x="6264188" y="5697252"/>
            <a:ext cx="2754728" cy="923330"/>
          </a:xfrm>
          <a:prstGeom prst="rect">
            <a:avLst/>
          </a:prstGeom>
          <a:noFill/>
        </p:spPr>
        <p:txBody>
          <a:bodyPr wrap="none" lIns="91440" tIns="45720" rIns="91440" bIns="45720">
            <a:spAutoFit/>
          </a:bodyPr>
          <a:lstStyle/>
          <a:p>
            <a:pPr algn="ctr"/>
            <a:r>
              <a:rPr lang="ru-RU"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rPr>
              <a:t>8 класс</a:t>
            </a:r>
            <a:endParaRPr lang="ru-RU"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6600" dirty="0" smtClean="0">
                <a:effectLst>
                  <a:outerShdw blurRad="38100" dist="38100" dir="2700000" algn="tl">
                    <a:srgbClr val="000000">
                      <a:alpha val="43137"/>
                    </a:srgbClr>
                  </a:outerShdw>
                </a:effectLst>
              </a:rPr>
              <a:t>ВИДЕО</a:t>
            </a:r>
            <a:endParaRPr lang="ru-RU" sz="6600" dirty="0">
              <a:effectLst>
                <a:outerShdw blurRad="38100" dist="38100" dir="2700000" algn="tl">
                  <a:srgbClr val="000000">
                    <a:alpha val="43137"/>
                  </a:srgbClr>
                </a:outerShdw>
              </a:effectLst>
            </a:endParaRPr>
          </a:p>
        </p:txBody>
      </p:sp>
      <p:sp>
        <p:nvSpPr>
          <p:cNvPr id="3" name="Rectangle 1"/>
          <p:cNvSpPr>
            <a:spLocks noChangeArrowheads="1"/>
          </p:cNvSpPr>
          <p:nvPr/>
        </p:nvSpPr>
        <p:spPr bwMode="auto">
          <a:xfrm>
            <a:off x="0" y="1289666"/>
            <a:ext cx="9144000" cy="4939814"/>
          </a:xfrm>
          <a:prstGeom prst="rect">
            <a:avLst/>
          </a:prstGeom>
          <a:solidFill>
            <a:srgbClr val="FFFD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indent="542925" algn="just"/>
            <a:r>
              <a:rPr lang="ru-RU" sz="2100" b="1" dirty="0">
                <a:solidFill>
                  <a:schemeClr val="tx2"/>
                </a:solidFill>
                <a:latin typeface="Arial" charset="0"/>
              </a:rPr>
              <a:t>Любая видеоинформация складывается из двух составляющих: </a:t>
            </a:r>
            <a:endParaRPr lang="ru-RU" sz="2100" b="1" dirty="0" smtClean="0">
              <a:solidFill>
                <a:schemeClr val="tx2"/>
              </a:solidFill>
              <a:latin typeface="Arial" charset="0"/>
            </a:endParaRPr>
          </a:p>
          <a:p>
            <a:pPr marL="800100" lvl="1" indent="-342900" algn="just">
              <a:buFont typeface="Arial" panose="020B0604020202020204" pitchFamily="34" charset="0"/>
              <a:buChar char="•"/>
            </a:pPr>
            <a:r>
              <a:rPr lang="ru-RU" sz="2100" b="1" dirty="0" smtClean="0">
                <a:solidFill>
                  <a:schemeClr val="tx2"/>
                </a:solidFill>
                <a:latin typeface="Arial" charset="0"/>
              </a:rPr>
              <a:t>звуковая;</a:t>
            </a:r>
            <a:endParaRPr lang="ru-RU" sz="2100" b="1" dirty="0">
              <a:solidFill>
                <a:schemeClr val="tx2"/>
              </a:solidFill>
              <a:latin typeface="Arial" charset="0"/>
            </a:endParaRPr>
          </a:p>
          <a:p>
            <a:pPr marL="800100" lvl="1" indent="-342900" algn="just">
              <a:buFont typeface="Arial" panose="020B0604020202020204" pitchFamily="34" charset="0"/>
              <a:buChar char="•"/>
            </a:pPr>
            <a:r>
              <a:rPr lang="ru-RU" sz="2100" b="1" dirty="0" smtClean="0">
                <a:solidFill>
                  <a:schemeClr val="tx2"/>
                </a:solidFill>
                <a:latin typeface="Arial" charset="0"/>
              </a:rPr>
              <a:t>графическая.</a:t>
            </a:r>
            <a:endParaRPr lang="ru-RU" sz="2100" b="1" dirty="0">
              <a:solidFill>
                <a:schemeClr val="tx2"/>
              </a:solidFill>
              <a:latin typeface="Arial" charset="0"/>
            </a:endParaRPr>
          </a:p>
          <a:p>
            <a:pPr indent="446088" algn="just"/>
            <a:r>
              <a:rPr lang="ru-RU" sz="2100" b="1" dirty="0">
                <a:solidFill>
                  <a:schemeClr val="tx2"/>
                </a:solidFill>
                <a:latin typeface="Arial" charset="0"/>
              </a:rPr>
              <a:t>Чтобы хранить и обрабатывать видео на компьютере, необходимо закодировать его особым образом. И, по </a:t>
            </a:r>
            <a:r>
              <a:rPr lang="ru-RU" sz="2100" b="1" dirty="0" err="1">
                <a:solidFill>
                  <a:schemeClr val="tx2"/>
                </a:solidFill>
                <a:latin typeface="Arial" charset="0"/>
              </a:rPr>
              <a:t>скольку</a:t>
            </a:r>
            <a:r>
              <a:rPr lang="ru-RU" sz="2100" b="1" dirty="0">
                <a:solidFill>
                  <a:schemeClr val="tx2"/>
                </a:solidFill>
                <a:latin typeface="Arial" charset="0"/>
              </a:rPr>
              <a:t>, видеоинформация складывается из двух составляющих, то для кодирования видеоматериалов, необходимо разделить эти две составляющие</a:t>
            </a:r>
            <a:r>
              <a:rPr lang="ru-RU" sz="2100" b="1" dirty="0" smtClean="0">
                <a:solidFill>
                  <a:schemeClr val="tx2"/>
                </a:solidFill>
                <a:latin typeface="Arial" charset="0"/>
              </a:rPr>
              <a:t>. Кодирование </a:t>
            </a:r>
            <a:r>
              <a:rPr lang="ru-RU" sz="2100" b="1" dirty="0">
                <a:solidFill>
                  <a:schemeClr val="tx2"/>
                </a:solidFill>
                <a:latin typeface="Arial" charset="0"/>
              </a:rPr>
              <a:t>звукового сопровождения видеоинформации ничем не отличается от кодирования звука, описанного в предыдущей теме. Изображение в видео состоит из отдельных кадров, которые меняются с определенной частотой. Кадр кодируется как обычное растровое изображение, то есть разбивается на множество пикселей. Закодировав отдельные кадры и собрав их вместе, можно описать все видео.</a:t>
            </a:r>
          </a:p>
        </p:txBody>
      </p:sp>
    </p:spTree>
    <p:extLst>
      <p:ext uri="{BB962C8B-B14F-4D97-AF65-F5344CB8AC3E}">
        <p14:creationId xmlns:p14="http://schemas.microsoft.com/office/powerpoint/2010/main" val="125983068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400" dirty="0" smtClean="0">
                <a:effectLst>
                  <a:outerShdw blurRad="38100" dist="38100" dir="2700000" algn="tl">
                    <a:srgbClr val="000000">
                      <a:alpha val="43137"/>
                    </a:srgbClr>
                  </a:outerShdw>
                </a:effectLst>
              </a:rPr>
              <a:t>ФОРМАТЫ АУДИОФАЙЛОВ</a:t>
            </a:r>
            <a:endParaRPr lang="ru-RU" sz="4400" dirty="0">
              <a:effectLst>
                <a:outerShdw blurRad="38100" dist="38100" dir="2700000" algn="tl">
                  <a:srgbClr val="000000">
                    <a:alpha val="43137"/>
                  </a:srgbClr>
                </a:outerShdw>
              </a:effectLst>
            </a:endParaRPr>
          </a:p>
        </p:txBody>
      </p:sp>
      <p:sp>
        <p:nvSpPr>
          <p:cNvPr id="4" name="Прямоугольник 3"/>
          <p:cNvSpPr/>
          <p:nvPr/>
        </p:nvSpPr>
        <p:spPr>
          <a:xfrm>
            <a:off x="325232" y="2060848"/>
            <a:ext cx="8493536" cy="34163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354013" algn="just"/>
            <a:r>
              <a:rPr lang="ru-RU" sz="2400" b="1" dirty="0">
                <a:solidFill>
                  <a:schemeClr val="tx2"/>
                </a:solidFill>
                <a:hlinkClick r:id="rId2" tooltip="Формат файла"/>
              </a:rPr>
              <a:t>Формат </a:t>
            </a:r>
            <a:r>
              <a:rPr lang="ru-RU" sz="2400" b="1" dirty="0" smtClean="0">
                <a:solidFill>
                  <a:schemeClr val="tx2"/>
                </a:solidFill>
                <a:hlinkClick r:id="rId2" tooltip="Формат файла"/>
              </a:rPr>
              <a:t>аудиофайла</a:t>
            </a:r>
            <a:r>
              <a:rPr lang="ru-RU" sz="2400" b="1" dirty="0">
                <a:solidFill>
                  <a:schemeClr val="tx2"/>
                </a:solidFill>
              </a:rPr>
              <a:t> </a:t>
            </a:r>
            <a:r>
              <a:rPr lang="ru-RU" sz="2400" b="1" dirty="0" smtClean="0">
                <a:solidFill>
                  <a:schemeClr val="tx2"/>
                </a:solidFill>
              </a:rPr>
              <a:t>- структура </a:t>
            </a:r>
            <a:r>
              <a:rPr lang="ru-RU" sz="2400" b="1" dirty="0">
                <a:solidFill>
                  <a:schemeClr val="tx2"/>
                </a:solidFill>
              </a:rPr>
              <a:t>и особенности </a:t>
            </a:r>
            <a:r>
              <a:rPr lang="ru-RU" sz="2400" b="1" dirty="0" smtClean="0">
                <a:solidFill>
                  <a:schemeClr val="tx2"/>
                </a:solidFill>
              </a:rPr>
              <a:t>записи в файле цифровой аудиоинформации. </a:t>
            </a:r>
          </a:p>
          <a:p>
            <a:pPr indent="354013" algn="just"/>
            <a:r>
              <a:rPr lang="ru-RU" sz="2400" b="1" dirty="0" smtClean="0">
                <a:solidFill>
                  <a:schemeClr val="tx2"/>
                </a:solidFill>
              </a:rPr>
              <a:t>Для </a:t>
            </a:r>
            <a:r>
              <a:rPr lang="ru-RU" sz="2400" b="1" dirty="0">
                <a:solidFill>
                  <a:schemeClr val="tx2"/>
                </a:solidFill>
              </a:rPr>
              <a:t>устранения избыточности </a:t>
            </a:r>
            <a:r>
              <a:rPr lang="ru-RU" sz="2400" b="1" dirty="0" smtClean="0">
                <a:solidFill>
                  <a:schemeClr val="tx2"/>
                </a:solidFill>
              </a:rPr>
              <a:t>аудиоданных используются</a:t>
            </a:r>
            <a:r>
              <a:rPr lang="ru-RU" sz="2400" b="1" dirty="0">
                <a:solidFill>
                  <a:schemeClr val="tx2"/>
                </a:solidFill>
              </a:rPr>
              <a:t> </a:t>
            </a:r>
            <a:r>
              <a:rPr lang="ru-RU" sz="2400" b="1" dirty="0">
                <a:solidFill>
                  <a:schemeClr val="tx2"/>
                </a:solidFill>
                <a:hlinkClick r:id="rId3" tooltip="Аудиокодек"/>
              </a:rPr>
              <a:t>аудиокодеки</a:t>
            </a:r>
            <a:r>
              <a:rPr lang="ru-RU" sz="2400" b="1" dirty="0">
                <a:solidFill>
                  <a:schemeClr val="tx2"/>
                </a:solidFill>
              </a:rPr>
              <a:t>, при помощи которых производится </a:t>
            </a:r>
            <a:r>
              <a:rPr lang="ru-RU" sz="2400" b="1" dirty="0">
                <a:solidFill>
                  <a:schemeClr val="tx2"/>
                </a:solidFill>
                <a:hlinkClick r:id="rId4" tooltip="Сжатие аудиоданных"/>
              </a:rPr>
              <a:t>сжатие аудиоданных</a:t>
            </a:r>
            <a:r>
              <a:rPr lang="ru-RU" sz="2400" b="1" dirty="0">
                <a:solidFill>
                  <a:schemeClr val="tx2"/>
                </a:solidFill>
              </a:rPr>
              <a:t>. </a:t>
            </a:r>
            <a:endParaRPr lang="ru-RU" sz="2400" b="1" dirty="0" smtClean="0">
              <a:solidFill>
                <a:schemeClr val="tx2"/>
              </a:solidFill>
            </a:endParaRPr>
          </a:p>
          <a:p>
            <a:pPr indent="354013" algn="just"/>
            <a:r>
              <a:rPr lang="ru-RU" sz="2400" b="1" u="sng" dirty="0" smtClean="0">
                <a:solidFill>
                  <a:schemeClr val="tx2"/>
                </a:solidFill>
                <a:effectLst>
                  <a:outerShdw blurRad="38100" dist="38100" dir="2700000" algn="tl">
                    <a:srgbClr val="000000">
                      <a:alpha val="43137"/>
                    </a:srgbClr>
                  </a:outerShdw>
                </a:effectLst>
              </a:rPr>
              <a:t>Выделяют </a:t>
            </a:r>
            <a:r>
              <a:rPr lang="ru-RU" sz="2400" b="1" u="sng" dirty="0">
                <a:solidFill>
                  <a:schemeClr val="tx2"/>
                </a:solidFill>
                <a:effectLst>
                  <a:outerShdw blurRad="38100" dist="38100" dir="2700000" algn="tl">
                    <a:srgbClr val="000000">
                      <a:alpha val="43137"/>
                    </a:srgbClr>
                  </a:outerShdw>
                </a:effectLst>
              </a:rPr>
              <a:t>три группы звуковых форматов файлов:</a:t>
            </a:r>
          </a:p>
          <a:p>
            <a:pPr marL="342900" indent="-342900" algn="just">
              <a:buFont typeface="Arial" panose="020B0604020202020204" pitchFamily="34" charset="0"/>
              <a:buChar char="•"/>
            </a:pPr>
            <a:r>
              <a:rPr lang="ru-RU" sz="2400" b="1" dirty="0" err="1">
                <a:solidFill>
                  <a:schemeClr val="tx2"/>
                </a:solidFill>
              </a:rPr>
              <a:t>аудиоформаты</a:t>
            </a:r>
            <a:r>
              <a:rPr lang="ru-RU" sz="2400" b="1" dirty="0">
                <a:solidFill>
                  <a:schemeClr val="tx2"/>
                </a:solidFill>
              </a:rPr>
              <a:t> без сжатия, такие как WAV, AIFF</a:t>
            </a:r>
          </a:p>
          <a:p>
            <a:pPr marL="342900" indent="-342900" algn="just">
              <a:buFont typeface="Arial" panose="020B0604020202020204" pitchFamily="34" charset="0"/>
              <a:buChar char="•"/>
            </a:pPr>
            <a:r>
              <a:rPr lang="ru-RU" sz="2400" b="1" dirty="0" err="1">
                <a:solidFill>
                  <a:schemeClr val="tx2"/>
                </a:solidFill>
              </a:rPr>
              <a:t>аудиоформаты</a:t>
            </a:r>
            <a:r>
              <a:rPr lang="ru-RU" sz="2400" b="1" dirty="0">
                <a:solidFill>
                  <a:schemeClr val="tx2"/>
                </a:solidFill>
              </a:rPr>
              <a:t> со </a:t>
            </a:r>
            <a:r>
              <a:rPr lang="ru-RU" sz="2400" b="1" dirty="0">
                <a:solidFill>
                  <a:schemeClr val="tx2"/>
                </a:solidFill>
                <a:hlinkClick r:id="rId5" tooltip="Сжатие без потерь"/>
              </a:rPr>
              <a:t>сжатием без потерь</a:t>
            </a:r>
            <a:r>
              <a:rPr lang="ru-RU" sz="2400" b="1" dirty="0">
                <a:solidFill>
                  <a:schemeClr val="tx2"/>
                </a:solidFill>
              </a:rPr>
              <a:t> (APE, FLAC)</a:t>
            </a:r>
          </a:p>
          <a:p>
            <a:pPr marL="342900" indent="-342900" algn="just">
              <a:buFont typeface="Arial" panose="020B0604020202020204" pitchFamily="34" charset="0"/>
              <a:buChar char="•"/>
            </a:pPr>
            <a:r>
              <a:rPr lang="ru-RU" sz="2400" b="1" dirty="0" err="1">
                <a:solidFill>
                  <a:schemeClr val="tx2"/>
                </a:solidFill>
              </a:rPr>
              <a:t>аудиоформаты</a:t>
            </a:r>
            <a:r>
              <a:rPr lang="ru-RU" sz="2400" b="1" dirty="0">
                <a:solidFill>
                  <a:schemeClr val="tx2"/>
                </a:solidFill>
              </a:rPr>
              <a:t> со </a:t>
            </a:r>
            <a:r>
              <a:rPr lang="ru-RU" sz="2400" b="1" dirty="0">
                <a:solidFill>
                  <a:schemeClr val="tx2"/>
                </a:solidFill>
                <a:hlinkClick r:id="rId6" tooltip="Сжатие данных с потерями"/>
              </a:rPr>
              <a:t>сжатием с потерями</a:t>
            </a:r>
            <a:r>
              <a:rPr lang="ru-RU" sz="2400" b="1" dirty="0">
                <a:solidFill>
                  <a:schemeClr val="tx2"/>
                </a:solidFill>
              </a:rPr>
              <a:t> (MP3, </a:t>
            </a:r>
            <a:r>
              <a:rPr lang="ru-RU" sz="2400" b="1" dirty="0" err="1">
                <a:solidFill>
                  <a:schemeClr val="tx2"/>
                </a:solidFill>
              </a:rPr>
              <a:t>Ogg</a:t>
            </a:r>
            <a:r>
              <a:rPr lang="ru-RU" sz="2400" b="1" dirty="0">
                <a:solidFill>
                  <a:schemeClr val="tx2"/>
                </a:solidFill>
              </a:rPr>
              <a:t>)</a:t>
            </a:r>
          </a:p>
        </p:txBody>
      </p:sp>
    </p:spTree>
    <p:extLst>
      <p:ext uri="{BB962C8B-B14F-4D97-AF65-F5344CB8AC3E}">
        <p14:creationId xmlns:p14="http://schemas.microsoft.com/office/powerpoint/2010/main" val="101196837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61925"/>
            <a:ext cx="9144000" cy="1143000"/>
          </a:xfrm>
        </p:spPr>
        <p:txBody>
          <a:bodyPr/>
          <a:lstStyle/>
          <a:p>
            <a:pPr algn="ctr"/>
            <a:r>
              <a:rPr lang="ru-RU" sz="4400" dirty="0" smtClean="0">
                <a:effectLst>
                  <a:outerShdw blurRad="38100" dist="38100" dir="2700000" algn="tl">
                    <a:srgbClr val="000000">
                      <a:alpha val="43137"/>
                    </a:srgbClr>
                  </a:outerShdw>
                </a:effectLst>
              </a:rPr>
              <a:t>ФОРМАТЫ ВИДЕООФАЙЛОВ</a:t>
            </a:r>
            <a:endParaRPr lang="ru-RU" sz="4400" dirty="0">
              <a:effectLst>
                <a:outerShdw blurRad="38100" dist="38100" dir="2700000" algn="tl">
                  <a:srgbClr val="000000">
                    <a:alpha val="43137"/>
                  </a:srgbClr>
                </a:outerShdw>
              </a:effectLst>
            </a:endParaRPr>
          </a:p>
        </p:txBody>
      </p:sp>
      <p:sp>
        <p:nvSpPr>
          <p:cNvPr id="4" name="Прямоугольник 3"/>
          <p:cNvSpPr/>
          <p:nvPr/>
        </p:nvSpPr>
        <p:spPr>
          <a:xfrm>
            <a:off x="179513" y="1438675"/>
            <a:ext cx="8788034" cy="110799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354013" algn="just"/>
            <a:r>
              <a:rPr lang="ru-RU" sz="2200" b="1" dirty="0">
                <a:solidFill>
                  <a:schemeClr val="tx2"/>
                </a:solidFill>
                <a:hlinkClick r:id="rId2" tooltip="Формат файла"/>
              </a:rPr>
              <a:t>Формат </a:t>
            </a:r>
            <a:r>
              <a:rPr lang="ru-RU" sz="2200" b="1" dirty="0" smtClean="0">
                <a:solidFill>
                  <a:schemeClr val="tx2"/>
                </a:solidFill>
                <a:hlinkClick r:id="rId2" tooltip="Формат файла"/>
              </a:rPr>
              <a:t>видеофайла</a:t>
            </a:r>
            <a:r>
              <a:rPr lang="ru-RU" sz="2200" b="1" dirty="0">
                <a:solidFill>
                  <a:schemeClr val="tx2"/>
                </a:solidFill>
              </a:rPr>
              <a:t> </a:t>
            </a:r>
            <a:r>
              <a:rPr lang="ru-RU" sz="2200" b="1" dirty="0" smtClean="0">
                <a:solidFill>
                  <a:schemeClr val="tx2"/>
                </a:solidFill>
              </a:rPr>
              <a:t>- структура </a:t>
            </a:r>
            <a:r>
              <a:rPr lang="ru-RU" sz="2200" b="1" dirty="0">
                <a:solidFill>
                  <a:schemeClr val="tx2"/>
                </a:solidFill>
              </a:rPr>
              <a:t>и особенности </a:t>
            </a:r>
            <a:r>
              <a:rPr lang="ru-RU" sz="2200" b="1" dirty="0" smtClean="0">
                <a:solidFill>
                  <a:schemeClr val="tx2"/>
                </a:solidFill>
              </a:rPr>
              <a:t>записи в файле цифровой видеоинформации  и сопровождающей ее аудиоинформации. </a:t>
            </a:r>
          </a:p>
        </p:txBody>
      </p:sp>
      <p:sp>
        <p:nvSpPr>
          <p:cNvPr id="3" name="Прямоугольник 2"/>
          <p:cNvSpPr/>
          <p:nvPr/>
        </p:nvSpPr>
        <p:spPr>
          <a:xfrm>
            <a:off x="179512" y="2564904"/>
            <a:ext cx="8788035" cy="427809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354013" algn="just"/>
            <a:r>
              <a:rPr lang="ru-RU" sz="1700" b="1" dirty="0" smtClean="0">
                <a:solidFill>
                  <a:schemeClr val="tx2"/>
                </a:solidFill>
              </a:rPr>
              <a:t>MPEG-1 </a:t>
            </a:r>
            <a:r>
              <a:rPr lang="ru-RU" sz="1700" b="1" dirty="0">
                <a:solidFill>
                  <a:schemeClr val="tx2"/>
                </a:solidFill>
              </a:rPr>
              <a:t>(</a:t>
            </a:r>
            <a:r>
              <a:rPr lang="ru-RU" sz="1700" b="1" dirty="0" err="1">
                <a:solidFill>
                  <a:schemeClr val="tx2"/>
                </a:solidFill>
              </a:rPr>
              <a:t>Moving</a:t>
            </a:r>
            <a:r>
              <a:rPr lang="ru-RU" sz="1700" b="1" dirty="0">
                <a:solidFill>
                  <a:schemeClr val="tx2"/>
                </a:solidFill>
              </a:rPr>
              <a:t> </a:t>
            </a:r>
            <a:r>
              <a:rPr lang="ru-RU" sz="1700" b="1" dirty="0" err="1">
                <a:solidFill>
                  <a:schemeClr val="tx2"/>
                </a:solidFill>
              </a:rPr>
              <a:t>Picture</a:t>
            </a:r>
            <a:r>
              <a:rPr lang="ru-RU" sz="1700" b="1" dirty="0">
                <a:solidFill>
                  <a:schemeClr val="tx2"/>
                </a:solidFill>
              </a:rPr>
              <a:t> </a:t>
            </a:r>
            <a:r>
              <a:rPr lang="ru-RU" sz="1700" b="1" dirty="0" err="1">
                <a:solidFill>
                  <a:schemeClr val="tx2"/>
                </a:solidFill>
              </a:rPr>
              <a:t>Experts</a:t>
            </a:r>
            <a:r>
              <a:rPr lang="ru-RU" sz="1700" b="1" dirty="0">
                <a:solidFill>
                  <a:schemeClr val="tx2"/>
                </a:solidFill>
              </a:rPr>
              <a:t> </a:t>
            </a:r>
            <a:r>
              <a:rPr lang="ru-RU" sz="1700" b="1" dirty="0" err="1">
                <a:solidFill>
                  <a:schemeClr val="tx2"/>
                </a:solidFill>
              </a:rPr>
              <a:t>Group</a:t>
            </a:r>
            <a:r>
              <a:rPr lang="ru-RU" sz="1700" b="1" dirty="0">
                <a:solidFill>
                  <a:schemeClr val="tx2"/>
                </a:solidFill>
              </a:rPr>
              <a:t> 1) — это стандарты сжатия видео и аудио. Для видео используется формат </a:t>
            </a:r>
            <a:r>
              <a:rPr lang="ru-RU" sz="1700" b="1" dirty="0" err="1">
                <a:solidFill>
                  <a:schemeClr val="tx2"/>
                </a:solidFill>
              </a:rPr>
              <a:t>Video</a:t>
            </a:r>
            <a:r>
              <a:rPr lang="ru-RU" sz="1700" b="1" dirty="0">
                <a:solidFill>
                  <a:schemeClr val="tx2"/>
                </a:solidFill>
              </a:rPr>
              <a:t> CD, а для аудио формат MPEG </a:t>
            </a:r>
            <a:r>
              <a:rPr lang="ru-RU" sz="1700" b="1" dirty="0" err="1">
                <a:solidFill>
                  <a:schemeClr val="tx2"/>
                </a:solidFill>
              </a:rPr>
              <a:t>audio</a:t>
            </a:r>
            <a:r>
              <a:rPr lang="ru-RU" sz="1700" b="1" dirty="0">
                <a:solidFill>
                  <a:schemeClr val="tx2"/>
                </a:solidFill>
              </a:rPr>
              <a:t> </a:t>
            </a:r>
            <a:r>
              <a:rPr lang="ru-RU" sz="1700" b="1" dirty="0" err="1">
                <a:solidFill>
                  <a:schemeClr val="tx2"/>
                </a:solidFill>
              </a:rPr>
              <a:t>layer</a:t>
            </a:r>
            <a:r>
              <a:rPr lang="ru-RU" sz="1700" b="1" dirty="0">
                <a:solidFill>
                  <a:schemeClr val="tx2"/>
                </a:solidFill>
              </a:rPr>
              <a:t> 3, или сокращенно всем известный формат MP3. Это наиболее совместимый формат для проигрывания на компьютерах с CD/DVD оптическими приводами.</a:t>
            </a:r>
          </a:p>
          <a:p>
            <a:pPr indent="354013" algn="just"/>
            <a:r>
              <a:rPr lang="ru-RU" sz="1700" b="1" dirty="0">
                <a:solidFill>
                  <a:schemeClr val="tx2"/>
                </a:solidFill>
              </a:rPr>
              <a:t>MPEG-2 (</a:t>
            </a:r>
            <a:r>
              <a:rPr lang="ru-RU" sz="1700" b="1" dirty="0" err="1">
                <a:solidFill>
                  <a:schemeClr val="tx2"/>
                </a:solidFill>
              </a:rPr>
              <a:t>Moving</a:t>
            </a:r>
            <a:r>
              <a:rPr lang="ru-RU" sz="1700" b="1" dirty="0">
                <a:solidFill>
                  <a:schemeClr val="tx2"/>
                </a:solidFill>
              </a:rPr>
              <a:t> </a:t>
            </a:r>
            <a:r>
              <a:rPr lang="ru-RU" sz="1700" b="1" dirty="0" err="1">
                <a:solidFill>
                  <a:schemeClr val="tx2"/>
                </a:solidFill>
              </a:rPr>
              <a:t>Picture</a:t>
            </a:r>
            <a:r>
              <a:rPr lang="ru-RU" sz="1700" b="1" dirty="0">
                <a:solidFill>
                  <a:schemeClr val="tx2"/>
                </a:solidFill>
              </a:rPr>
              <a:t> </a:t>
            </a:r>
            <a:r>
              <a:rPr lang="ru-RU" sz="1700" b="1" dirty="0" err="1">
                <a:solidFill>
                  <a:schemeClr val="tx2"/>
                </a:solidFill>
              </a:rPr>
              <a:t>Experts</a:t>
            </a:r>
            <a:r>
              <a:rPr lang="ru-RU" sz="1700" b="1" dirty="0">
                <a:solidFill>
                  <a:schemeClr val="tx2"/>
                </a:solidFill>
              </a:rPr>
              <a:t> </a:t>
            </a:r>
            <a:r>
              <a:rPr lang="ru-RU" sz="1700" b="1" dirty="0" err="1">
                <a:solidFill>
                  <a:schemeClr val="tx2"/>
                </a:solidFill>
              </a:rPr>
              <a:t>Group</a:t>
            </a:r>
            <a:r>
              <a:rPr lang="ru-RU" sz="1700" b="1" dirty="0">
                <a:solidFill>
                  <a:schemeClr val="tx2"/>
                </a:solidFill>
              </a:rPr>
              <a:t> 2) — этот стандарт используется в DVD и цифровом телевидении DBV. В этом формате снимают видео в различных устройствах для съемки видео.</a:t>
            </a:r>
          </a:p>
          <a:p>
            <a:pPr indent="354013" algn="just"/>
            <a:r>
              <a:rPr lang="ru-RU" sz="1700" b="1" dirty="0">
                <a:solidFill>
                  <a:schemeClr val="tx2"/>
                </a:solidFill>
              </a:rPr>
              <a:t>MPEG-3 (</a:t>
            </a:r>
            <a:r>
              <a:rPr lang="ru-RU" sz="1700" b="1" dirty="0" err="1">
                <a:solidFill>
                  <a:schemeClr val="tx2"/>
                </a:solidFill>
              </a:rPr>
              <a:t>Moving</a:t>
            </a:r>
            <a:r>
              <a:rPr lang="ru-RU" sz="1700" b="1" dirty="0">
                <a:solidFill>
                  <a:schemeClr val="tx2"/>
                </a:solidFill>
              </a:rPr>
              <a:t> </a:t>
            </a:r>
            <a:r>
              <a:rPr lang="ru-RU" sz="1700" b="1" dirty="0" err="1">
                <a:solidFill>
                  <a:schemeClr val="tx2"/>
                </a:solidFill>
              </a:rPr>
              <a:t>Picture</a:t>
            </a:r>
            <a:r>
              <a:rPr lang="ru-RU" sz="1700" b="1" dirty="0">
                <a:solidFill>
                  <a:schemeClr val="tx2"/>
                </a:solidFill>
              </a:rPr>
              <a:t> </a:t>
            </a:r>
            <a:r>
              <a:rPr lang="ru-RU" sz="1700" b="1" dirty="0" err="1">
                <a:solidFill>
                  <a:schemeClr val="tx2"/>
                </a:solidFill>
              </a:rPr>
              <a:t>Experts</a:t>
            </a:r>
            <a:r>
              <a:rPr lang="ru-RU" sz="1700" b="1" dirty="0">
                <a:solidFill>
                  <a:schemeClr val="tx2"/>
                </a:solidFill>
              </a:rPr>
              <a:t> </a:t>
            </a:r>
            <a:r>
              <a:rPr lang="ru-RU" sz="1700" b="1" dirty="0" err="1">
                <a:solidFill>
                  <a:schemeClr val="tx2"/>
                </a:solidFill>
              </a:rPr>
              <a:t>Group</a:t>
            </a:r>
            <a:r>
              <a:rPr lang="ru-RU" sz="1700" b="1" dirty="0">
                <a:solidFill>
                  <a:schemeClr val="tx2"/>
                </a:solidFill>
              </a:rPr>
              <a:t> 3) — этот стандарт был разработан для телевидения высокой четкости HDTV, теперь стал частью стандарта MPEG-2.</a:t>
            </a:r>
          </a:p>
          <a:p>
            <a:pPr indent="354013" algn="just"/>
            <a:r>
              <a:rPr lang="ru-RU" sz="1700" b="1" dirty="0">
                <a:solidFill>
                  <a:schemeClr val="tx2"/>
                </a:solidFill>
              </a:rPr>
              <a:t>MPEG-4 (</a:t>
            </a:r>
            <a:r>
              <a:rPr lang="ru-RU" sz="1700" b="1" dirty="0" err="1">
                <a:solidFill>
                  <a:schemeClr val="tx2"/>
                </a:solidFill>
              </a:rPr>
              <a:t>Moving</a:t>
            </a:r>
            <a:r>
              <a:rPr lang="ru-RU" sz="1700" b="1" dirty="0">
                <a:solidFill>
                  <a:schemeClr val="tx2"/>
                </a:solidFill>
              </a:rPr>
              <a:t> </a:t>
            </a:r>
            <a:r>
              <a:rPr lang="ru-RU" sz="1700" b="1" dirty="0" err="1">
                <a:solidFill>
                  <a:schemeClr val="tx2"/>
                </a:solidFill>
              </a:rPr>
              <a:t>Picture</a:t>
            </a:r>
            <a:r>
              <a:rPr lang="ru-RU" sz="1700" b="1" dirty="0">
                <a:solidFill>
                  <a:schemeClr val="tx2"/>
                </a:solidFill>
              </a:rPr>
              <a:t> </a:t>
            </a:r>
            <a:r>
              <a:rPr lang="ru-RU" sz="1700" b="1" dirty="0" err="1">
                <a:solidFill>
                  <a:schemeClr val="tx2"/>
                </a:solidFill>
              </a:rPr>
              <a:t>Experts</a:t>
            </a:r>
            <a:r>
              <a:rPr lang="ru-RU" sz="1700" b="1" dirty="0">
                <a:solidFill>
                  <a:schemeClr val="tx2"/>
                </a:solidFill>
              </a:rPr>
              <a:t> </a:t>
            </a:r>
            <a:r>
              <a:rPr lang="ru-RU" sz="1700" b="1" dirty="0" err="1">
                <a:solidFill>
                  <a:schemeClr val="tx2"/>
                </a:solidFill>
              </a:rPr>
              <a:t>Group</a:t>
            </a:r>
            <a:r>
              <a:rPr lang="ru-RU" sz="1700" b="1" dirty="0">
                <a:solidFill>
                  <a:schemeClr val="tx2"/>
                </a:solidFill>
              </a:rPr>
              <a:t> 4) — этот стандарт используется для сжатия цифрового видео и аудио. Состоит из нескольких стандартов, включает в себя многие возможности MPEG-1 и MPEG-2. В этом стандарте используются различные кодеки: </a:t>
            </a:r>
            <a:r>
              <a:rPr lang="ru-RU" sz="1700" b="1" dirty="0" err="1">
                <a:solidFill>
                  <a:schemeClr val="tx2"/>
                </a:solidFill>
              </a:rPr>
              <a:t>DivX</a:t>
            </a:r>
            <a:r>
              <a:rPr lang="ru-RU" sz="1700" b="1" dirty="0">
                <a:solidFill>
                  <a:schemeClr val="tx2"/>
                </a:solidFill>
              </a:rPr>
              <a:t>, </a:t>
            </a:r>
            <a:r>
              <a:rPr lang="ru-RU" sz="1700" b="1" dirty="0" err="1">
                <a:solidFill>
                  <a:schemeClr val="tx2"/>
                </a:solidFill>
              </a:rPr>
              <a:t>Xvid</a:t>
            </a:r>
            <a:r>
              <a:rPr lang="ru-RU" sz="1700" b="1" dirty="0">
                <a:solidFill>
                  <a:schemeClr val="tx2"/>
                </a:solidFill>
              </a:rPr>
              <a:t>, H.264 (AVC) и другие. Формат MP4 является одной из спецификаций этого стандарта.</a:t>
            </a:r>
          </a:p>
        </p:txBody>
      </p:sp>
    </p:spTree>
    <p:extLst>
      <p:ext uri="{BB962C8B-B14F-4D97-AF65-F5344CB8AC3E}">
        <p14:creationId xmlns:p14="http://schemas.microsoft.com/office/powerpoint/2010/main" val="294619783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61925"/>
            <a:ext cx="9144000" cy="1143000"/>
          </a:xfrm>
        </p:spPr>
        <p:txBody>
          <a:bodyPr/>
          <a:lstStyle/>
          <a:p>
            <a:pPr algn="ctr"/>
            <a:r>
              <a:rPr lang="ru-RU" sz="4400" dirty="0" smtClean="0">
                <a:effectLst>
                  <a:outerShdw blurRad="38100" dist="38100" dir="2700000" algn="tl">
                    <a:srgbClr val="000000">
                      <a:alpha val="43137"/>
                    </a:srgbClr>
                  </a:outerShdw>
                </a:effectLst>
              </a:rPr>
              <a:t>ФОРМАТЫ ВИДЕООФАЙЛОВ</a:t>
            </a:r>
            <a:endParaRPr lang="ru-RU" sz="4400" dirty="0">
              <a:effectLst>
                <a:outerShdw blurRad="38100" dist="38100" dir="2700000" algn="tl">
                  <a:srgbClr val="000000">
                    <a:alpha val="43137"/>
                  </a:srgbClr>
                </a:outerShdw>
              </a:effectLst>
            </a:endParaRPr>
          </a:p>
        </p:txBody>
      </p:sp>
      <p:grpSp>
        <p:nvGrpSpPr>
          <p:cNvPr id="5" name="Group 3"/>
          <p:cNvGrpSpPr>
            <a:grpSpLocks/>
          </p:cNvGrpSpPr>
          <p:nvPr/>
        </p:nvGrpSpPr>
        <p:grpSpPr bwMode="auto">
          <a:xfrm>
            <a:off x="2052811" y="4297483"/>
            <a:ext cx="5031626" cy="688975"/>
            <a:chOff x="720" y="1392"/>
            <a:chExt cx="4058" cy="480"/>
          </a:xfrm>
        </p:grpSpPr>
        <p:sp>
          <p:nvSpPr>
            <p:cNvPr id="6" name="AutoShape 4"/>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nvGrpSpPr>
            <p:cNvPr id="7" name="Group 5"/>
            <p:cNvGrpSpPr>
              <a:grpSpLocks/>
            </p:cNvGrpSpPr>
            <p:nvPr/>
          </p:nvGrpSpPr>
          <p:grpSpPr bwMode="auto">
            <a:xfrm>
              <a:off x="730" y="1407"/>
              <a:ext cx="4043" cy="444"/>
              <a:chOff x="744" y="1407"/>
              <a:chExt cx="3988" cy="444"/>
            </a:xfrm>
          </p:grpSpPr>
          <p:sp>
            <p:nvSpPr>
              <p:cNvPr id="8" name="AutoShape 6"/>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9" name="AutoShape 7"/>
              <p:cNvSpPr>
                <a:spLocks noChangeArrowheads="1"/>
              </p:cNvSpPr>
              <p:nvPr/>
            </p:nvSpPr>
            <p:spPr bwMode="gray">
              <a:xfrm>
                <a:off x="744" y="1407"/>
                <a:ext cx="3988" cy="115"/>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grpSp>
        <p:nvGrpSpPr>
          <p:cNvPr id="10" name="Group 8"/>
          <p:cNvGrpSpPr>
            <a:grpSpLocks/>
          </p:cNvGrpSpPr>
          <p:nvPr/>
        </p:nvGrpSpPr>
        <p:grpSpPr bwMode="auto">
          <a:xfrm>
            <a:off x="2052811" y="5086471"/>
            <a:ext cx="5031626" cy="688975"/>
            <a:chOff x="720" y="1392"/>
            <a:chExt cx="4058" cy="480"/>
          </a:xfrm>
        </p:grpSpPr>
        <p:sp>
          <p:nvSpPr>
            <p:cNvPr id="11" name="AutoShape 9"/>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nvGrpSpPr>
            <p:cNvPr id="12" name="Group 10"/>
            <p:cNvGrpSpPr>
              <a:grpSpLocks/>
            </p:cNvGrpSpPr>
            <p:nvPr/>
          </p:nvGrpSpPr>
          <p:grpSpPr bwMode="auto">
            <a:xfrm>
              <a:off x="730" y="1407"/>
              <a:ext cx="4043" cy="444"/>
              <a:chOff x="744" y="1407"/>
              <a:chExt cx="3988" cy="444"/>
            </a:xfrm>
          </p:grpSpPr>
          <p:sp>
            <p:nvSpPr>
              <p:cNvPr id="13" name="AutoShape 11"/>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14" name="AutoShape 12"/>
              <p:cNvSpPr>
                <a:spLocks noChangeArrowheads="1"/>
              </p:cNvSpPr>
              <p:nvPr/>
            </p:nvSpPr>
            <p:spPr bwMode="gray">
              <a:xfrm>
                <a:off x="744" y="1407"/>
                <a:ext cx="3988" cy="115"/>
              </a:xfrm>
              <a:prstGeom prst="roundRect">
                <a:avLst>
                  <a:gd name="adj" fmla="val 50000"/>
                </a:avLst>
              </a:prstGeom>
              <a:gradFill rotWithShape="1">
                <a:gsLst>
                  <a:gs pos="0">
                    <a:schemeClr val="hlink">
                      <a:gamma/>
                      <a:tint val="25490"/>
                      <a:invGamma/>
                    </a:schemeClr>
                  </a:gs>
                  <a:gs pos="100000">
                    <a:schemeClr val="hlink">
                      <a:alpha val="0"/>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grpSp>
      </p:grpSp>
      <p:sp>
        <p:nvSpPr>
          <p:cNvPr id="15" name="Text Box 19"/>
          <p:cNvSpPr txBox="1">
            <a:spLocks noChangeArrowheads="1"/>
          </p:cNvSpPr>
          <p:nvPr/>
        </p:nvSpPr>
        <p:spPr bwMode="white">
          <a:xfrm>
            <a:off x="3404481" y="4373436"/>
            <a:ext cx="23061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ru-RU" altLang="ru-RU" sz="2400" b="1" dirty="0" smtClean="0">
                <a:solidFill>
                  <a:srgbClr val="FFFFFF"/>
                </a:solidFill>
                <a:effectLst>
                  <a:outerShdw blurRad="38100" dist="38100" dir="2700000" algn="tl">
                    <a:srgbClr val="000000">
                      <a:alpha val="43137"/>
                    </a:srgbClr>
                  </a:outerShdw>
                </a:effectLst>
              </a:rPr>
              <a:t>Аудиокодеки</a:t>
            </a:r>
            <a:endParaRPr lang="en-US" altLang="ru-RU" sz="2400" b="1" dirty="0">
              <a:solidFill>
                <a:srgbClr val="FFFFFF"/>
              </a:solidFill>
              <a:effectLst>
                <a:outerShdw blurRad="38100" dist="38100" dir="2700000" algn="tl">
                  <a:srgbClr val="000000">
                    <a:alpha val="43137"/>
                  </a:srgbClr>
                </a:outerShdw>
              </a:effectLst>
            </a:endParaRPr>
          </a:p>
        </p:txBody>
      </p:sp>
      <p:sp>
        <p:nvSpPr>
          <p:cNvPr id="16" name="Text Box 20"/>
          <p:cNvSpPr txBox="1">
            <a:spLocks noChangeArrowheads="1"/>
          </p:cNvSpPr>
          <p:nvPr/>
        </p:nvSpPr>
        <p:spPr bwMode="white">
          <a:xfrm>
            <a:off x="3415543" y="5142033"/>
            <a:ext cx="23061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ru-RU"/>
            </a:defPPr>
            <a:lvl1pPr algn="ctr">
              <a:spcBef>
                <a:spcPct val="50000"/>
              </a:spcBef>
              <a:defRPr sz="2400" b="1">
                <a:solidFill>
                  <a:srgbClr val="FFFFFF"/>
                </a:solidFill>
              </a:defRPr>
            </a:lvl1pPr>
          </a:lstStyle>
          <a:p>
            <a:r>
              <a:rPr lang="ru-RU" altLang="ru-RU" dirty="0">
                <a:effectLst>
                  <a:outerShdw blurRad="38100" dist="38100" dir="2700000" algn="tl">
                    <a:srgbClr val="000000">
                      <a:alpha val="43137"/>
                    </a:srgbClr>
                  </a:outerShdw>
                </a:effectLst>
              </a:rPr>
              <a:t>Видеокодеки</a:t>
            </a:r>
            <a:endParaRPr lang="en-US" altLang="ru-RU" dirty="0">
              <a:effectLst>
                <a:outerShdw blurRad="38100" dist="38100" dir="2700000" algn="tl">
                  <a:srgbClr val="000000">
                    <a:alpha val="43137"/>
                  </a:srgbClr>
                </a:outerShdw>
              </a:effectLst>
            </a:endParaRPr>
          </a:p>
        </p:txBody>
      </p:sp>
      <p:pic>
        <p:nvPicPr>
          <p:cNvPr id="17" name="Picture 24"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2040111" y="4353046"/>
            <a:ext cx="792744" cy="6905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5" descr="1"/>
          <p:cNvPicPr>
            <a:picLocks noChangeAspect="1" noChangeArrowheads="1"/>
          </p:cNvPicPr>
          <p:nvPr/>
        </p:nvPicPr>
        <p:blipFill>
          <a:blip r:embed="rId2">
            <a:lum bright="-6000" contrast="24000"/>
            <a:extLst>
              <a:ext uri="{28A0092B-C50C-407E-A947-70E740481C1C}">
                <a14:useLocalDpi xmlns:a14="http://schemas.microsoft.com/office/drawing/2010/main" val="0"/>
              </a:ext>
            </a:extLst>
          </a:blip>
          <a:srcRect l="42606" t="64474" r="19473"/>
          <a:stretch>
            <a:fillRect/>
          </a:stretch>
        </p:blipFill>
        <p:spPr bwMode="auto">
          <a:xfrm>
            <a:off x="2241724" y="5142033"/>
            <a:ext cx="792742" cy="690563"/>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22"/>
          <p:cNvSpPr>
            <a:spLocks noChangeArrowheads="1"/>
          </p:cNvSpPr>
          <p:nvPr/>
        </p:nvSpPr>
        <p:spPr bwMode="gray">
          <a:xfrm>
            <a:off x="1520984" y="1412776"/>
            <a:ext cx="6120680" cy="2616200"/>
          </a:xfrm>
          <a:prstGeom prst="flowChartAlternateProcess">
            <a:avLst/>
          </a:prstGeom>
          <a:gradFill rotWithShape="1">
            <a:gsLst>
              <a:gs pos="0">
                <a:srgbClr val="FFFFFF">
                  <a:gamma/>
                  <a:shade val="89020"/>
                  <a:invGamma/>
                </a:srgbClr>
              </a:gs>
              <a:gs pos="50000">
                <a:srgbClr val="FFFFFF"/>
              </a:gs>
              <a:gs pos="100000">
                <a:srgbClr val="FFFFFF">
                  <a:gamma/>
                  <a:shade val="89020"/>
                  <a:invGamma/>
                </a:srgbClr>
              </a:gs>
            </a:gsLst>
            <a:lin ang="5400000" scaled="1"/>
          </a:gradFill>
          <a:ln>
            <a:noFill/>
          </a:ln>
          <a:effectLst>
            <a:prstShdw prst="shdw17" dist="17961" dir="2700000">
              <a:srgbClr val="FFFFFF">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pPr algn="ctr"/>
            <a:r>
              <a:rPr lang="ru-RU" sz="2600" b="1" u="sng" dirty="0" smtClean="0">
                <a:solidFill>
                  <a:schemeClr val="tx2"/>
                </a:solidFill>
                <a:effectLst>
                  <a:outerShdw blurRad="38100" dist="38100" dir="2700000" algn="tl">
                    <a:srgbClr val="000000">
                      <a:alpha val="43137"/>
                    </a:srgbClr>
                  </a:outerShdw>
                </a:effectLst>
              </a:rPr>
              <a:t>Кодек</a:t>
            </a:r>
            <a:r>
              <a:rPr lang="ru-RU" sz="2600" b="1" dirty="0" smtClean="0">
                <a:solidFill>
                  <a:schemeClr val="tx2"/>
                </a:solidFill>
              </a:rPr>
              <a:t> – специальная программа, </a:t>
            </a:r>
          </a:p>
          <a:p>
            <a:pPr algn="ctr"/>
            <a:r>
              <a:rPr lang="ru-RU" sz="2600" b="1" dirty="0" smtClean="0">
                <a:solidFill>
                  <a:schemeClr val="tx2"/>
                </a:solidFill>
              </a:rPr>
              <a:t>которая сжимает (уменьшает) и </a:t>
            </a:r>
          </a:p>
          <a:p>
            <a:pPr algn="ctr"/>
            <a:r>
              <a:rPr lang="ru-RU" sz="2600" b="1" dirty="0" smtClean="0">
                <a:solidFill>
                  <a:schemeClr val="tx2"/>
                </a:solidFill>
              </a:rPr>
              <a:t>восстанавливает первоначальный </a:t>
            </a:r>
          </a:p>
          <a:p>
            <a:pPr algn="ctr"/>
            <a:r>
              <a:rPr lang="ru-RU" sz="2600" b="1" dirty="0" smtClean="0">
                <a:solidFill>
                  <a:schemeClr val="tx2"/>
                </a:solidFill>
              </a:rPr>
              <a:t>объем аудио- или видеофайла.</a:t>
            </a:r>
          </a:p>
        </p:txBody>
      </p:sp>
    </p:spTree>
    <p:extLst>
      <p:ext uri="{BB962C8B-B14F-4D97-AF65-F5344CB8AC3E}">
        <p14:creationId xmlns:p14="http://schemas.microsoft.com/office/powerpoint/2010/main" val="186679275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6" name="Объект 5"/>
          <p:cNvSpPr>
            <a:spLocks noGrp="1"/>
          </p:cNvSpPr>
          <p:nvPr>
            <p:ph idx="1"/>
          </p:nvPr>
        </p:nvSpPr>
        <p:spPr/>
        <p:txBody>
          <a:bodyPr/>
          <a:lstStyle/>
          <a:p>
            <a:endParaRPr lang="ru-RU"/>
          </a:p>
        </p:txBody>
      </p:sp>
      <p:pic>
        <p:nvPicPr>
          <p:cNvPr id="8" name="Рисунок 7">
            <a:hlinkClick r:id="rId3"/>
          </p:cNvPr>
          <p:cNvPicPr>
            <a:picLocks noChangeAspect="1"/>
          </p:cNvPicPr>
          <p:nvPr/>
        </p:nvPicPr>
        <p:blipFill>
          <a:blip r:embed="rId4"/>
          <a:stretch>
            <a:fillRect/>
          </a:stretch>
        </p:blipFill>
        <p:spPr>
          <a:xfrm>
            <a:off x="0" y="108235"/>
            <a:ext cx="9144000" cy="5697253"/>
          </a:xfrm>
          <a:prstGeom prst="rect">
            <a:avLst/>
          </a:prstGeom>
          <a:ln>
            <a:noFill/>
          </a:ln>
          <a:effectLst>
            <a:outerShdw blurRad="292100" dist="139700" dir="2700000" algn="tl" rotWithShape="0">
              <a:srgbClr val="333333">
                <a:alpha val="65000"/>
              </a:srgbClr>
            </a:outerShdw>
          </a:effectLst>
        </p:spPr>
      </p:pic>
      <p:sp>
        <p:nvSpPr>
          <p:cNvPr id="9" name="Прямоугольник 8"/>
          <p:cNvSpPr/>
          <p:nvPr/>
        </p:nvSpPr>
        <p:spPr>
          <a:xfrm>
            <a:off x="359532" y="6191578"/>
            <a:ext cx="8648008" cy="523220"/>
          </a:xfrm>
          <a:prstGeom prst="rect">
            <a:avLst/>
          </a:prstGeom>
          <a:noFill/>
        </p:spPr>
        <p:txBody>
          <a:bodyPr wrap="none" lIns="91440" tIns="45720" rIns="91440" bIns="45720">
            <a:spAutoFit/>
          </a:bodyPr>
          <a:lstStyle/>
          <a:p>
            <a:pPr algn="ctr"/>
            <a:r>
              <a:rPr lang="en-U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https://www.youtube.com/watch?v=DosLwndIGKI</a:t>
            </a:r>
            <a:endParaRPr lang="ru-RU" sz="28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67722204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Рисунок 3">
            <a:hlinkClick r:id="rId2"/>
          </p:cNvPr>
          <p:cNvPicPr>
            <a:picLocks noChangeAspect="1"/>
          </p:cNvPicPr>
          <p:nvPr/>
        </p:nvPicPr>
        <p:blipFill>
          <a:blip r:embed="rId3"/>
          <a:stretch>
            <a:fillRect/>
          </a:stretch>
        </p:blipFill>
        <p:spPr>
          <a:xfrm>
            <a:off x="0" y="0"/>
            <a:ext cx="9144000" cy="5658597"/>
          </a:xfrm>
          <a:prstGeom prst="rect">
            <a:avLst/>
          </a:prstGeom>
        </p:spPr>
      </p:pic>
      <p:sp>
        <p:nvSpPr>
          <p:cNvPr id="5" name="Прямоугольник 4"/>
          <p:cNvSpPr/>
          <p:nvPr/>
        </p:nvSpPr>
        <p:spPr>
          <a:xfrm>
            <a:off x="308493" y="6267602"/>
            <a:ext cx="8527013" cy="492443"/>
          </a:xfrm>
          <a:prstGeom prst="rect">
            <a:avLst/>
          </a:prstGeom>
          <a:noFill/>
        </p:spPr>
        <p:txBody>
          <a:bodyPr wrap="none" lIns="91440" tIns="45720" rIns="91440" bIns="45720">
            <a:spAutoFit/>
          </a:bodyPr>
          <a:lstStyle/>
          <a:p>
            <a:pPr algn="ctr"/>
            <a:r>
              <a:rPr lang="en-US" sz="26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https://www.youtube.com/watch?v=g1yWpGFVkYA</a:t>
            </a:r>
            <a:endParaRPr lang="ru-RU" sz="2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409275591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423987" y="1520788"/>
            <a:ext cx="6296025" cy="1217997"/>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altLang="ru-RU" sz="4200" dirty="0" smtClean="0">
                <a:ln/>
                <a:solidFill>
                  <a:schemeClr val="accent3"/>
                </a:solidFill>
                <a:effectLst>
                  <a:outerShdw blurRad="38100" dist="38100" dir="2700000" algn="tl">
                    <a:srgbClr val="000000">
                      <a:alpha val="43137"/>
                    </a:srgbClr>
                  </a:outerShdw>
                </a:effectLst>
              </a:rPr>
              <a:t>ДОМАШНЕЕ ЗАДАНИЕ</a:t>
            </a:r>
            <a:endParaRPr lang="ru-RU" altLang="ru-RU" sz="4200" dirty="0">
              <a:ln/>
              <a:solidFill>
                <a:schemeClr val="accent3"/>
              </a:solidFill>
              <a:effectLst>
                <a:outerShdw blurRad="38100" dist="38100" dir="2700000" algn="tl">
                  <a:srgbClr val="000000">
                    <a:alpha val="43137"/>
                  </a:srgbClr>
                </a:outerShdw>
              </a:effectLst>
            </a:endParaRPr>
          </a:p>
        </p:txBody>
      </p:sp>
      <p:sp>
        <p:nvSpPr>
          <p:cNvPr id="2" name="Прямоугольник 1"/>
          <p:cNvSpPr/>
          <p:nvPr/>
        </p:nvSpPr>
        <p:spPr>
          <a:xfrm>
            <a:off x="2045234" y="2852936"/>
            <a:ext cx="7113128" cy="2308324"/>
          </a:xfrm>
          <a:prstGeom prst="rect">
            <a:avLst/>
          </a:prstGeom>
        </p:spPr>
        <p:txBody>
          <a:bodyPr wrap="square">
            <a:spAutoFit/>
          </a:bodyPr>
          <a:lstStyle/>
          <a:p>
            <a:r>
              <a:rPr lang="ru-RU" altLang="ru-RU"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§1</a:t>
            </a:r>
            <a:r>
              <a:rPr lang="ru-RU" altLang="ru-RU"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 2 </a:t>
            </a:r>
            <a:r>
              <a:rPr lang="ru-RU" altLang="ru-RU"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
            </a:r>
            <a:br>
              <a:rPr lang="ru-RU" altLang="ru-RU"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br>
            <a:r>
              <a:rPr lang="ru-RU" altLang="ru-RU"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урок 1 (РТ</a:t>
            </a:r>
            <a:r>
              <a:rPr lang="ru-RU" altLang="ru-RU"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 </a:t>
            </a:r>
          </a:p>
          <a:p>
            <a:r>
              <a:rPr lang="ru-RU" altLang="ru-RU"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cs typeface="Times New Roman"/>
              </a:rPr>
              <a:t>задания 7, 8.</a:t>
            </a:r>
            <a:endParaRPr lang="ru-RU"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1520" y="152636"/>
            <a:ext cx="82296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altLang="ru-RU" sz="5400" dirty="0" smtClean="0">
                <a:ln/>
                <a:solidFill>
                  <a:schemeClr val="accent3"/>
                </a:solidFill>
                <a:effectLst>
                  <a:outerShdw blurRad="38100" dist="38100" dir="2700000" algn="tl">
                    <a:srgbClr val="000000">
                      <a:alpha val="43137"/>
                    </a:srgbClr>
                  </a:outerShdw>
                </a:effectLst>
              </a:rPr>
              <a:t>Основные понятия</a:t>
            </a:r>
            <a:endParaRPr lang="ru-RU" altLang="ru-RU" sz="5400" dirty="0">
              <a:ln/>
              <a:solidFill>
                <a:schemeClr val="accent3"/>
              </a:solidFill>
              <a:effectLst>
                <a:outerShdw blurRad="38100" dist="38100" dir="2700000" algn="tl">
                  <a:srgbClr val="000000">
                    <a:alpha val="43137"/>
                  </a:srgbClr>
                </a:outerShdw>
              </a:effectLst>
            </a:endParaRPr>
          </a:p>
        </p:txBody>
      </p:sp>
      <p:sp>
        <p:nvSpPr>
          <p:cNvPr id="2" name="Прямоугольник 1"/>
          <p:cNvSpPr/>
          <p:nvPr/>
        </p:nvSpPr>
        <p:spPr>
          <a:xfrm>
            <a:off x="181038" y="1570152"/>
            <a:ext cx="8784977" cy="2062103"/>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just"/>
            <a:r>
              <a:rPr lang="ru-RU" sz="3200" b="1" u="sng" cap="none" spc="0" dirty="0" smtClean="0">
                <a:ln w="1905"/>
                <a:solidFill>
                  <a:srgbClr val="000000"/>
                </a:solidFill>
                <a:effectLst>
                  <a:outerShdw blurRad="38100" dist="38100" dir="2700000" algn="tl">
                    <a:srgbClr val="000000">
                      <a:alpha val="43137"/>
                    </a:srgbClr>
                  </a:outerShdw>
                </a:effectLst>
              </a:rPr>
              <a:t>Аудиоинформация (звукозапись)</a:t>
            </a:r>
            <a:r>
              <a:rPr lang="ru-RU" sz="3200" b="1" cap="none" spc="0" dirty="0" smtClean="0">
                <a:ln w="1905"/>
                <a:solidFill>
                  <a:srgbClr val="000000"/>
                </a:solidFill>
                <a:effectLst>
                  <a:outerShdw blurRad="38100" dist="38100" dir="2700000" algn="tl">
                    <a:srgbClr val="000000">
                      <a:alpha val="43137"/>
                    </a:srgbClr>
                  </a:outerShdw>
                </a:effectLst>
              </a:rPr>
              <a:t> </a:t>
            </a:r>
            <a:r>
              <a:rPr lang="ru-RU" sz="3200" b="1" cap="none" spc="0" dirty="0" smtClean="0">
                <a:ln w="1905"/>
                <a:solidFill>
                  <a:srgbClr val="000000"/>
                </a:solidFill>
                <a:effectLst>
                  <a:innerShdw blurRad="69850" dist="43180" dir="5400000">
                    <a:srgbClr val="000000">
                      <a:alpha val="65000"/>
                    </a:srgbClr>
                  </a:innerShdw>
                </a:effectLst>
              </a:rPr>
              <a:t>– звуковая информация, записанная каким-либо образом, пригодным для воспроизведения.</a:t>
            </a:r>
            <a:endParaRPr lang="ru-RU" sz="3200" b="1" cap="none" spc="0" dirty="0">
              <a:ln w="1905"/>
              <a:solidFill>
                <a:srgbClr val="000000"/>
              </a:solidFill>
              <a:effectLst>
                <a:innerShdw blurRad="69850" dist="43180" dir="5400000">
                  <a:srgbClr val="000000">
                    <a:alpha val="65000"/>
                  </a:srgbClr>
                </a:innerShdw>
              </a:effectLst>
            </a:endParaRPr>
          </a:p>
        </p:txBody>
      </p:sp>
      <p:sp>
        <p:nvSpPr>
          <p:cNvPr id="5" name="Прямоугольник 4"/>
          <p:cNvSpPr/>
          <p:nvPr/>
        </p:nvSpPr>
        <p:spPr>
          <a:xfrm>
            <a:off x="161662" y="3632255"/>
            <a:ext cx="8784977" cy="2554545"/>
          </a:xfrm>
          <a:prstGeom prst="rect">
            <a:avLst/>
          </a:prstGeom>
          <a:noFill/>
        </p:spPr>
        <p:txBody>
          <a:bodyPr wrap="square" lIns="91440" tIns="45720" rIns="91440" bIns="45720">
            <a:spAutoFit/>
          </a:bodyPr>
          <a:lstStyle/>
          <a:p>
            <a:pPr algn="just"/>
            <a:r>
              <a:rPr lang="ru-RU" sz="3100" b="1" dirty="0" smtClean="0">
                <a:solidFill>
                  <a:schemeClr val="tx2"/>
                </a:solidFill>
                <a:effectLst>
                  <a:outerShdw blurRad="38100" dist="38100" dir="2700000" algn="tl">
                    <a:srgbClr val="000000">
                      <a:alpha val="43137"/>
                    </a:srgbClr>
                  </a:outerShdw>
                </a:effectLst>
              </a:rPr>
              <a:t>Звуковые колебания воздуха (звуковые сигналы) имеют форму, которую называют </a:t>
            </a:r>
            <a:r>
              <a:rPr lang="ru-RU" sz="3100" b="1" u="sng" dirty="0" smtClean="0">
                <a:solidFill>
                  <a:schemeClr val="tx2"/>
                </a:solidFill>
                <a:effectLst>
                  <a:outerShdw blurRad="38100" dist="38100" dir="2700000" algn="tl">
                    <a:srgbClr val="000000">
                      <a:alpha val="43137"/>
                    </a:srgbClr>
                  </a:outerShdw>
                </a:effectLst>
              </a:rPr>
              <a:t>аналоговой</a:t>
            </a:r>
            <a:r>
              <a:rPr lang="ru-RU" sz="3100" b="1" dirty="0" smtClean="0">
                <a:solidFill>
                  <a:schemeClr val="tx2"/>
                </a:solidFill>
                <a:effectLst>
                  <a:outerShdw blurRad="38100" dist="38100" dir="2700000" algn="tl">
                    <a:srgbClr val="000000">
                      <a:alpha val="43137"/>
                    </a:srgbClr>
                  </a:outerShdw>
                </a:effectLst>
              </a:rPr>
              <a:t>.</a:t>
            </a:r>
          </a:p>
          <a:p>
            <a:pPr algn="just"/>
            <a:r>
              <a:rPr lang="ru-RU" sz="3100" b="1" u="sng" dirty="0" smtClean="0">
                <a:solidFill>
                  <a:schemeClr val="tx2"/>
                </a:solidFill>
                <a:effectLst>
                  <a:outerShdw blurRad="38100" dist="38100" dir="2700000" algn="tl">
                    <a:srgbClr val="000000">
                      <a:alpha val="43137"/>
                    </a:srgbClr>
                  </a:outerShdw>
                </a:effectLst>
              </a:rPr>
              <a:t>Аудиофайл</a:t>
            </a:r>
            <a:r>
              <a:rPr lang="ru-RU" sz="3100" b="1" dirty="0" smtClean="0">
                <a:solidFill>
                  <a:schemeClr val="tx2"/>
                </a:solidFill>
                <a:effectLst>
                  <a:outerShdw blurRad="38100" dist="38100" dir="2700000" algn="tl">
                    <a:srgbClr val="000000">
                      <a:alpha val="43137"/>
                    </a:srgbClr>
                  </a:outerShdw>
                </a:effectLst>
              </a:rPr>
              <a:t> – файл с аудиоинформацией в цифровой форме.</a:t>
            </a:r>
            <a:endParaRPr lang="ru-RU" sz="3100" b="1" dirty="0">
              <a:solidFill>
                <a:schemeClr val="tx2"/>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l="12598" r="13765" b="5297"/>
          <a:stretch/>
        </p:blipFill>
        <p:spPr>
          <a:xfrm>
            <a:off x="6141914" y="1878621"/>
            <a:ext cx="2993924" cy="2751311"/>
          </a:xfrm>
          <a:prstGeom prst="rect">
            <a:avLst/>
          </a:prstGeom>
        </p:spPr>
      </p:pic>
      <p:sp>
        <p:nvSpPr>
          <p:cNvPr id="2" name="Заголовок 1"/>
          <p:cNvSpPr>
            <a:spLocks noGrp="1"/>
          </p:cNvSpPr>
          <p:nvPr>
            <p:ph type="title"/>
          </p:nvPr>
        </p:nvSpPr>
        <p:spPr>
          <a:xfrm>
            <a:off x="457200" y="161925"/>
            <a:ext cx="8831324" cy="1143000"/>
          </a:xfrm>
        </p:spPr>
        <p:txBody>
          <a:bodyPr/>
          <a:lstStyle/>
          <a:p>
            <a:r>
              <a:rPr lang="ru-RU" sz="5400" dirty="0">
                <a:ln/>
                <a:solidFill>
                  <a:schemeClr val="accent3"/>
                </a:solidFill>
                <a:effectLst>
                  <a:outerShdw blurRad="38100" dist="38100" dir="2700000" algn="tl">
                    <a:srgbClr val="000000">
                      <a:alpha val="43137"/>
                    </a:srgbClr>
                  </a:outerShdw>
                </a:effectLst>
              </a:rPr>
              <a:t>Звуковое оборудование</a:t>
            </a:r>
          </a:p>
        </p:txBody>
      </p:sp>
      <p:sp>
        <p:nvSpPr>
          <p:cNvPr id="4" name="Прямоугольник 3"/>
          <p:cNvSpPr/>
          <p:nvPr/>
        </p:nvSpPr>
        <p:spPr>
          <a:xfrm>
            <a:off x="179512" y="1459833"/>
            <a:ext cx="5962402" cy="3170099"/>
          </a:xfrm>
          <a:prstGeom prst="rect">
            <a:avLst/>
          </a:prstGeom>
        </p:spPr>
        <p:txBody>
          <a:bodyPr wrap="square">
            <a:spAutoFit/>
          </a:bodyPr>
          <a:lstStyle/>
          <a:p>
            <a:pPr indent="354013" algn="just"/>
            <a:r>
              <a:rPr lang="ru-RU" sz="2000" b="1" dirty="0">
                <a:solidFill>
                  <a:schemeClr val="tx2"/>
                </a:solidFill>
              </a:rPr>
              <a:t>За воспроизведение и запись звука в компьютерах отвечают специальные звуковые адаптеры. Звуковой адаптер содержит еще один специализированный процессор, тем самым освобождая основной процессор от функций по управлению воспроизведением звука. С помощью звукового адаптера можно записывать звуковую информацию, воспроизводить речь и музыку</a:t>
            </a:r>
            <a:r>
              <a:rPr lang="ru-RU" sz="1900" b="1" dirty="0" smtClean="0">
                <a:solidFill>
                  <a:schemeClr val="tx2"/>
                </a:solidFill>
              </a:rPr>
              <a:t>.</a:t>
            </a:r>
            <a:endParaRPr lang="ru-RU" sz="1900" b="1" dirty="0">
              <a:solidFill>
                <a:schemeClr val="tx2"/>
              </a:solidFill>
            </a:endParaRPr>
          </a:p>
        </p:txBody>
      </p:sp>
      <p:sp>
        <p:nvSpPr>
          <p:cNvPr id="6" name="Прямоугольник 5"/>
          <p:cNvSpPr/>
          <p:nvPr/>
        </p:nvSpPr>
        <p:spPr>
          <a:xfrm>
            <a:off x="126902" y="4534088"/>
            <a:ext cx="8890196" cy="1631216"/>
          </a:xfrm>
          <a:prstGeom prst="rect">
            <a:avLst/>
          </a:prstGeom>
        </p:spPr>
        <p:txBody>
          <a:bodyPr wrap="square">
            <a:spAutoFit/>
          </a:bodyPr>
          <a:lstStyle/>
          <a:p>
            <a:pPr indent="354013" algn="just"/>
            <a:r>
              <a:rPr lang="ru-RU" sz="2000" b="1" dirty="0" smtClean="0">
                <a:solidFill>
                  <a:schemeClr val="tx2"/>
                </a:solidFill>
              </a:rPr>
              <a:t>Современные звуковые платы позволяют производить обработку звука, монтаж музыкальных композиций. Основным направлением развития современных звуковых плат является поддержка объемного звука. В этом случае появляется возможность позиционирования источников звука в пространстве.</a:t>
            </a:r>
            <a:endParaRPr lang="ru-RU" sz="2000" b="1" dirty="0">
              <a:solidFill>
                <a:schemeClr val="tx2"/>
              </a:solidFill>
            </a:endParaRPr>
          </a:p>
        </p:txBody>
      </p:sp>
    </p:spTree>
    <p:extLst>
      <p:ext uri="{BB962C8B-B14F-4D97-AF65-F5344CB8AC3E}">
        <p14:creationId xmlns:p14="http://schemas.microsoft.com/office/powerpoint/2010/main" val="388021127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61925"/>
            <a:ext cx="8831324" cy="1143000"/>
          </a:xfrm>
        </p:spPr>
        <p:txBody>
          <a:bodyPr/>
          <a:lstStyle/>
          <a:p>
            <a:r>
              <a:rPr lang="ru-RU" sz="5400" dirty="0">
                <a:ln/>
                <a:solidFill>
                  <a:schemeClr val="accent3"/>
                </a:solidFill>
                <a:effectLst>
                  <a:outerShdw blurRad="38100" dist="38100" dir="2700000" algn="tl">
                    <a:srgbClr val="000000">
                      <a:alpha val="43137"/>
                    </a:srgbClr>
                  </a:outerShdw>
                </a:effectLst>
              </a:rPr>
              <a:t>Звуковое оборудование</a:t>
            </a:r>
          </a:p>
        </p:txBody>
      </p:sp>
      <p:sp>
        <p:nvSpPr>
          <p:cNvPr id="4" name="Прямоугольник 3"/>
          <p:cNvSpPr/>
          <p:nvPr/>
        </p:nvSpPr>
        <p:spPr>
          <a:xfrm>
            <a:off x="143508" y="1484784"/>
            <a:ext cx="8856984" cy="4616648"/>
          </a:xfrm>
          <a:prstGeom prst="rect">
            <a:avLst/>
          </a:prstGeom>
        </p:spPr>
        <p:txBody>
          <a:bodyPr wrap="square">
            <a:spAutoFit/>
          </a:bodyPr>
          <a:lstStyle/>
          <a:p>
            <a:pPr indent="354013" algn="just"/>
            <a:r>
              <a:rPr lang="ru-RU" sz="2100" b="1" dirty="0" smtClean="0">
                <a:solidFill>
                  <a:schemeClr val="tx2"/>
                </a:solidFill>
              </a:rPr>
              <a:t>Подавляющее </a:t>
            </a:r>
            <a:r>
              <a:rPr lang="ru-RU" sz="2100" b="1" dirty="0">
                <a:solidFill>
                  <a:schemeClr val="tx2"/>
                </a:solidFill>
              </a:rPr>
              <a:t>большинство современных компьютеров оборудовано звуковой картой. Хорошие звуковые платы </a:t>
            </a:r>
            <a:r>
              <a:rPr lang="ru-RU" sz="2100" b="1" dirty="0" err="1">
                <a:solidFill>
                  <a:schemeClr val="tx2"/>
                </a:solidFill>
              </a:rPr>
              <a:t>Sound</a:t>
            </a:r>
            <a:r>
              <a:rPr lang="ru-RU" sz="2100" b="1" dirty="0">
                <a:solidFill>
                  <a:schemeClr val="tx2"/>
                </a:solidFill>
              </a:rPr>
              <a:t> </a:t>
            </a:r>
            <a:r>
              <a:rPr lang="ru-RU" sz="2100" b="1" dirty="0" err="1">
                <a:solidFill>
                  <a:schemeClr val="tx2"/>
                </a:solidFill>
              </a:rPr>
              <a:t>Blaster</a:t>
            </a:r>
            <a:r>
              <a:rPr lang="ru-RU" sz="2100" b="1" dirty="0">
                <a:solidFill>
                  <a:schemeClr val="tx2"/>
                </a:solidFill>
              </a:rPr>
              <a:t> </a:t>
            </a:r>
            <a:r>
              <a:rPr lang="ru-RU" sz="2100" b="1" dirty="0" err="1">
                <a:solidFill>
                  <a:schemeClr val="tx2"/>
                </a:solidFill>
              </a:rPr>
              <a:t>Audigy</a:t>
            </a:r>
            <a:r>
              <a:rPr lang="ru-RU" sz="2100" b="1" dirty="0">
                <a:solidFill>
                  <a:schemeClr val="tx2"/>
                </a:solidFill>
              </a:rPr>
              <a:t> различных версий выпускает фирма </a:t>
            </a:r>
            <a:r>
              <a:rPr lang="ru-RU" sz="2100" b="1" dirty="0" err="1">
                <a:solidFill>
                  <a:schemeClr val="tx2"/>
                </a:solidFill>
              </a:rPr>
              <a:t>Creative</a:t>
            </a:r>
            <a:r>
              <a:rPr lang="ru-RU" sz="2100" b="1" dirty="0">
                <a:solidFill>
                  <a:schemeClr val="tx2"/>
                </a:solidFill>
              </a:rPr>
              <a:t>. Вместе с тем в настоящее время многие материнские платы поддерживают качественный шестиканальный звук.</a:t>
            </a:r>
          </a:p>
          <a:p>
            <a:pPr indent="354013" algn="just"/>
            <a:r>
              <a:rPr lang="ru-RU" sz="2100" b="1" dirty="0">
                <a:solidFill>
                  <a:schemeClr val="tx2"/>
                </a:solidFill>
              </a:rPr>
              <a:t>Для качественной записи голоса нужно использовать соответствующие микрофоны. Простые компьютерные микрофоны не обеспечивают высокое качество звука. Кроме того, микрофонный вход большинства звуковых плат также не обладают хорошим качеством. Поэтому рекомендуется использовать микрофонный усилитель, который подключается к линейному входу звуковой платы. Микрофонный усилитель обеспечит подключение двух микрофонов, что позволит записывать стереофонический звук.</a:t>
            </a:r>
          </a:p>
        </p:txBody>
      </p:sp>
    </p:spTree>
    <p:extLst>
      <p:ext uri="{BB962C8B-B14F-4D97-AF65-F5344CB8AC3E}">
        <p14:creationId xmlns:p14="http://schemas.microsoft.com/office/powerpoint/2010/main" val="222040496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61925"/>
            <a:ext cx="9144000" cy="1143000"/>
          </a:xfrm>
        </p:spPr>
        <p:txBody>
          <a:bodyPr/>
          <a:lstStyle/>
          <a:p>
            <a:pPr algn="ctr"/>
            <a:r>
              <a:rPr lang="ru-RU" dirty="0" smtClean="0">
                <a:ln/>
                <a:solidFill>
                  <a:schemeClr val="accent3"/>
                </a:solidFill>
                <a:effectLst>
                  <a:outerShdw blurRad="38100" dist="38100" dir="2700000" algn="tl">
                    <a:srgbClr val="000000">
                      <a:alpha val="43137"/>
                    </a:srgbClr>
                  </a:outerShdw>
                </a:effectLst>
              </a:rPr>
              <a:t>ПРОГРАММЫ ОБРАБОТКИ АУДИО</a:t>
            </a:r>
            <a:endParaRPr lang="ru-RU" dirty="0">
              <a:ln/>
              <a:solidFill>
                <a:schemeClr val="accent3"/>
              </a:solidFill>
              <a:effectLst>
                <a:outerShdw blurRad="38100" dist="38100" dir="2700000" algn="tl">
                  <a:srgbClr val="000000">
                    <a:alpha val="43137"/>
                  </a:srgbClr>
                </a:outerShdw>
              </a:effectLst>
            </a:endParaRPr>
          </a:p>
        </p:txBody>
      </p:sp>
      <p:sp>
        <p:nvSpPr>
          <p:cNvPr id="3" name="Прямоугольник 2"/>
          <p:cNvSpPr/>
          <p:nvPr/>
        </p:nvSpPr>
        <p:spPr>
          <a:xfrm>
            <a:off x="288730" y="1484784"/>
            <a:ext cx="8460940" cy="4616648"/>
          </a:xfrm>
          <a:prstGeom prst="rect">
            <a:avLst/>
          </a:prstGeom>
        </p:spPr>
        <p:txBody>
          <a:bodyPr wrap="square">
            <a:spAutoFit/>
          </a:bodyPr>
          <a:lstStyle/>
          <a:p>
            <a:pPr indent="354013" algn="just"/>
            <a:r>
              <a:rPr lang="ru-RU" sz="2100" b="1" dirty="0">
                <a:solidFill>
                  <a:schemeClr val="tx2"/>
                </a:solidFill>
              </a:rPr>
              <a:t>Работа со звуком на компьютере немыслима без специальных программ. Простейшие программы для работы со звуком включены в состав всех версий </a:t>
            </a:r>
            <a:r>
              <a:rPr lang="ru-RU" sz="2100" b="1" dirty="0" err="1">
                <a:solidFill>
                  <a:schemeClr val="tx2"/>
                </a:solidFill>
              </a:rPr>
              <a:t>Windows</a:t>
            </a:r>
            <a:r>
              <a:rPr lang="ru-RU" sz="2100" b="1" dirty="0">
                <a:solidFill>
                  <a:schemeClr val="tx2"/>
                </a:solidFill>
              </a:rPr>
              <a:t>. С их помощью можно настроить громкость разных источников звука, установить чувствительность микрофона и линейного входа. </a:t>
            </a:r>
            <a:endParaRPr lang="ru-RU" sz="2100" b="1" dirty="0" smtClean="0">
              <a:solidFill>
                <a:schemeClr val="tx2"/>
              </a:solidFill>
            </a:endParaRPr>
          </a:p>
          <a:p>
            <a:pPr indent="354013" algn="just"/>
            <a:r>
              <a:rPr lang="ru-RU" sz="2100" b="1" dirty="0" smtClean="0">
                <a:solidFill>
                  <a:schemeClr val="tx2"/>
                </a:solidFill>
              </a:rPr>
              <a:t>Кроме </a:t>
            </a:r>
            <a:r>
              <a:rPr lang="ru-RU" sz="2100" b="1" dirty="0">
                <a:solidFill>
                  <a:schemeClr val="tx2"/>
                </a:solidFill>
              </a:rPr>
              <a:t>того, можно записать небольшой звуковой фрагмент, выполнить с ним простые преобразования и записать результат в файл. Также в </a:t>
            </a:r>
            <a:r>
              <a:rPr lang="ru-RU" sz="2100" b="1" dirty="0" err="1">
                <a:solidFill>
                  <a:schemeClr val="tx2"/>
                </a:solidFill>
              </a:rPr>
              <a:t>Windows</a:t>
            </a:r>
            <a:r>
              <a:rPr lang="ru-RU" sz="2100" b="1" dirty="0">
                <a:solidFill>
                  <a:schemeClr val="tx2"/>
                </a:solidFill>
              </a:rPr>
              <a:t> включены средства проигрывания компакт-дисков и мультимедийных файлов, записи музыки на цифровые плееры, прослушивания музыки из Интернета</a:t>
            </a:r>
            <a:r>
              <a:rPr lang="ru-RU" sz="2100" b="1" dirty="0" smtClean="0">
                <a:solidFill>
                  <a:schemeClr val="tx2"/>
                </a:solidFill>
              </a:rPr>
              <a:t>. При </a:t>
            </a:r>
            <a:r>
              <a:rPr lang="ru-RU" sz="2100" b="1" dirty="0">
                <a:solidFill>
                  <a:schemeClr val="tx2"/>
                </a:solidFill>
              </a:rPr>
              <a:t>использовании музыкальной клавиатуры требуется работа со звуком в реальном масштабе времени. </a:t>
            </a:r>
          </a:p>
        </p:txBody>
      </p:sp>
    </p:spTree>
    <p:extLst>
      <p:ext uri="{BB962C8B-B14F-4D97-AF65-F5344CB8AC3E}">
        <p14:creationId xmlns:p14="http://schemas.microsoft.com/office/powerpoint/2010/main" val="422300517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61925"/>
            <a:ext cx="9144000" cy="1143000"/>
          </a:xfrm>
        </p:spPr>
        <p:txBody>
          <a:bodyPr/>
          <a:lstStyle/>
          <a:p>
            <a:pPr algn="ctr"/>
            <a:r>
              <a:rPr lang="ru-RU" dirty="0" smtClean="0">
                <a:ln/>
                <a:solidFill>
                  <a:schemeClr val="accent3"/>
                </a:solidFill>
                <a:effectLst>
                  <a:outerShdw blurRad="38100" dist="38100" dir="2700000" algn="tl">
                    <a:srgbClr val="000000">
                      <a:alpha val="43137"/>
                    </a:srgbClr>
                  </a:outerShdw>
                </a:effectLst>
              </a:rPr>
              <a:t>ПРОГРАММЫ ОБРАБОТКИ АУДИО</a:t>
            </a:r>
            <a:endParaRPr lang="ru-RU" dirty="0">
              <a:ln/>
              <a:solidFill>
                <a:schemeClr val="accent3"/>
              </a:solidFill>
              <a:effectLst>
                <a:outerShdw blurRad="38100" dist="38100" dir="2700000" algn="tl">
                  <a:srgbClr val="000000">
                    <a:alpha val="43137"/>
                  </a:srgbClr>
                </a:outerShdw>
              </a:effectLs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383" y="2348880"/>
            <a:ext cx="5283234" cy="30977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4489861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69522" y="1592796"/>
            <a:ext cx="8604956" cy="4524315"/>
          </a:xfrm>
          <a:prstGeom prst="rect">
            <a:avLst/>
          </a:prstGeom>
        </p:spPr>
        <p:txBody>
          <a:bodyPr wrap="square">
            <a:spAutoFit/>
          </a:bodyPr>
          <a:lstStyle/>
          <a:p>
            <a:pPr indent="354013" algn="just"/>
            <a:r>
              <a:rPr lang="ru-RU" sz="2400" b="1" dirty="0">
                <a:solidFill>
                  <a:schemeClr val="tx2"/>
                </a:solidFill>
              </a:rPr>
              <a:t>Наиболее мощной такой программой является </a:t>
            </a:r>
            <a:r>
              <a:rPr lang="ru-RU" sz="2400" b="1" dirty="0" err="1">
                <a:solidFill>
                  <a:schemeClr val="tx2"/>
                </a:solidFill>
              </a:rPr>
              <a:t>Cakewalk</a:t>
            </a:r>
            <a:r>
              <a:rPr lang="ru-RU" sz="2400" b="1" dirty="0">
                <a:solidFill>
                  <a:schemeClr val="tx2"/>
                </a:solidFill>
              </a:rPr>
              <a:t> </a:t>
            </a:r>
            <a:r>
              <a:rPr lang="ru-RU" sz="2400" b="1" dirty="0" err="1">
                <a:solidFill>
                  <a:schemeClr val="tx2"/>
                </a:solidFill>
              </a:rPr>
              <a:t>Home</a:t>
            </a:r>
            <a:r>
              <a:rPr lang="ru-RU" sz="2400" b="1" dirty="0">
                <a:solidFill>
                  <a:schemeClr val="tx2"/>
                </a:solidFill>
              </a:rPr>
              <a:t> </a:t>
            </a:r>
            <a:r>
              <a:rPr lang="ru-RU" sz="2400" b="1" dirty="0" err="1">
                <a:solidFill>
                  <a:schemeClr val="tx2"/>
                </a:solidFill>
              </a:rPr>
              <a:t>Studio</a:t>
            </a:r>
            <a:r>
              <a:rPr lang="ru-RU" sz="2400" b="1" dirty="0">
                <a:solidFill>
                  <a:schemeClr val="tx2"/>
                </a:solidFill>
              </a:rPr>
              <a:t>, но можно обойтись и более простыми программами.</a:t>
            </a:r>
          </a:p>
          <a:p>
            <a:pPr indent="354013" algn="just"/>
            <a:r>
              <a:rPr lang="ru-RU" sz="2400" b="1" dirty="0">
                <a:solidFill>
                  <a:schemeClr val="tx2"/>
                </a:solidFill>
              </a:rPr>
              <a:t>Для обработки звуков следует использовать звуковой редактор. Лучшими звуковыми редакторами являются программы </a:t>
            </a:r>
            <a:r>
              <a:rPr lang="ru-RU" sz="2400" b="1" dirty="0" err="1">
                <a:solidFill>
                  <a:schemeClr val="tx2"/>
                </a:solidFill>
              </a:rPr>
              <a:t>Sound</a:t>
            </a:r>
            <a:r>
              <a:rPr lang="ru-RU" sz="2400" b="1" dirty="0">
                <a:solidFill>
                  <a:schemeClr val="tx2"/>
                </a:solidFill>
              </a:rPr>
              <a:t> </a:t>
            </a:r>
            <a:r>
              <a:rPr lang="ru-RU" sz="2400" b="1" dirty="0" err="1">
                <a:solidFill>
                  <a:schemeClr val="tx2"/>
                </a:solidFill>
              </a:rPr>
              <a:t>Forge</a:t>
            </a:r>
            <a:r>
              <a:rPr lang="ru-RU" sz="2400" b="1" dirty="0">
                <a:solidFill>
                  <a:schemeClr val="tx2"/>
                </a:solidFill>
              </a:rPr>
              <a:t> и </a:t>
            </a:r>
            <a:r>
              <a:rPr lang="ru-RU" sz="2400" b="1" dirty="0" err="1">
                <a:solidFill>
                  <a:schemeClr val="tx2"/>
                </a:solidFill>
              </a:rPr>
              <a:t>WaveLab</a:t>
            </a:r>
            <a:r>
              <a:rPr lang="ru-RU" sz="2400" b="1" dirty="0">
                <a:solidFill>
                  <a:schemeClr val="tx2"/>
                </a:solidFill>
              </a:rPr>
              <a:t>. </a:t>
            </a:r>
            <a:endParaRPr lang="ru-RU" sz="2400" b="1" dirty="0" smtClean="0">
              <a:solidFill>
                <a:schemeClr val="tx2"/>
              </a:solidFill>
            </a:endParaRPr>
          </a:p>
          <a:p>
            <a:pPr indent="354013" algn="just"/>
            <a:r>
              <a:rPr lang="ru-RU" sz="2400" b="1" dirty="0" smtClean="0">
                <a:solidFill>
                  <a:schemeClr val="tx2"/>
                </a:solidFill>
              </a:rPr>
              <a:t>Для </a:t>
            </a:r>
            <a:r>
              <a:rPr lang="ru-RU" sz="2400" b="1" dirty="0">
                <a:solidFill>
                  <a:schemeClr val="tx2"/>
                </a:solidFill>
              </a:rPr>
              <a:t>многоканального монтажа применяется редактор </a:t>
            </a:r>
            <a:r>
              <a:rPr lang="ru-RU" sz="2400" b="1" dirty="0" err="1">
                <a:solidFill>
                  <a:schemeClr val="tx2"/>
                </a:solidFill>
              </a:rPr>
              <a:t>Cool</a:t>
            </a:r>
            <a:r>
              <a:rPr lang="ru-RU" sz="2400" b="1" dirty="0">
                <a:solidFill>
                  <a:schemeClr val="tx2"/>
                </a:solidFill>
              </a:rPr>
              <a:t> </a:t>
            </a:r>
            <a:r>
              <a:rPr lang="ru-RU" sz="2400" b="1" dirty="0" err="1">
                <a:solidFill>
                  <a:schemeClr val="tx2"/>
                </a:solidFill>
              </a:rPr>
              <a:t>Edit</a:t>
            </a:r>
            <a:r>
              <a:rPr lang="ru-RU" sz="2400" b="1" dirty="0">
                <a:solidFill>
                  <a:schemeClr val="tx2"/>
                </a:solidFill>
              </a:rPr>
              <a:t>. Для создания и редактирования музыки, а также для добавления вокала к музыке, применяются программы, называемые секвенсорами MIDI и аудио. Лучшими программами этого класса являются </a:t>
            </a:r>
            <a:r>
              <a:rPr lang="ru-RU" sz="2400" b="1" dirty="0" err="1">
                <a:solidFill>
                  <a:schemeClr val="tx2"/>
                </a:solidFill>
              </a:rPr>
              <a:t>Cakewalk</a:t>
            </a:r>
            <a:r>
              <a:rPr lang="ru-RU" sz="2400" b="1" dirty="0">
                <a:solidFill>
                  <a:schemeClr val="tx2"/>
                </a:solidFill>
              </a:rPr>
              <a:t> </a:t>
            </a:r>
            <a:r>
              <a:rPr lang="ru-RU" sz="2400" b="1" dirty="0" err="1">
                <a:solidFill>
                  <a:schemeClr val="tx2"/>
                </a:solidFill>
              </a:rPr>
              <a:t>Sonar</a:t>
            </a:r>
            <a:r>
              <a:rPr lang="ru-RU" sz="2400" b="1" dirty="0">
                <a:solidFill>
                  <a:schemeClr val="tx2"/>
                </a:solidFill>
              </a:rPr>
              <a:t> и </a:t>
            </a:r>
            <a:r>
              <a:rPr lang="ru-RU" sz="2400" b="1" dirty="0" err="1">
                <a:solidFill>
                  <a:schemeClr val="tx2"/>
                </a:solidFill>
              </a:rPr>
              <a:t>Cubase</a:t>
            </a:r>
            <a:r>
              <a:rPr lang="ru-RU" sz="2400" b="1" dirty="0">
                <a:solidFill>
                  <a:schemeClr val="tx2"/>
                </a:solidFill>
              </a:rPr>
              <a:t> VST.</a:t>
            </a:r>
          </a:p>
        </p:txBody>
      </p:sp>
      <p:sp>
        <p:nvSpPr>
          <p:cNvPr id="4" name="Заголовок 1"/>
          <p:cNvSpPr>
            <a:spLocks noGrp="1"/>
          </p:cNvSpPr>
          <p:nvPr>
            <p:ph type="title"/>
          </p:nvPr>
        </p:nvSpPr>
        <p:spPr>
          <a:xfrm>
            <a:off x="0" y="161925"/>
            <a:ext cx="9144000" cy="1143000"/>
          </a:xfrm>
        </p:spPr>
        <p:txBody>
          <a:bodyPr/>
          <a:lstStyle/>
          <a:p>
            <a:pPr algn="ctr"/>
            <a:r>
              <a:rPr lang="ru-RU" dirty="0" smtClean="0">
                <a:ln/>
                <a:solidFill>
                  <a:schemeClr val="accent3"/>
                </a:solidFill>
                <a:effectLst>
                  <a:outerShdw blurRad="38100" dist="38100" dir="2700000" algn="tl">
                    <a:srgbClr val="000000">
                      <a:alpha val="43137"/>
                    </a:srgbClr>
                  </a:outerShdw>
                </a:effectLst>
              </a:rPr>
              <a:t>ПРОГРАММЫ ОБРАБОТКИ АУДИО</a:t>
            </a:r>
            <a:endParaRPr lang="ru-RU" dirty="0">
              <a:ln/>
              <a:solidFill>
                <a:schemeClr val="accent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9950773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51520" y="152636"/>
            <a:ext cx="8229600" cy="1143000"/>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altLang="ru-RU" sz="5400" dirty="0" smtClean="0">
                <a:ln/>
                <a:solidFill>
                  <a:schemeClr val="accent3"/>
                </a:solidFill>
                <a:effectLst>
                  <a:outerShdw blurRad="38100" dist="38100" dir="2700000" algn="tl">
                    <a:srgbClr val="000000">
                      <a:alpha val="43137"/>
                    </a:srgbClr>
                  </a:outerShdw>
                </a:effectLst>
              </a:rPr>
              <a:t>Основные понятия</a:t>
            </a:r>
            <a:endParaRPr lang="ru-RU" altLang="ru-RU" sz="5400" dirty="0">
              <a:ln/>
              <a:solidFill>
                <a:schemeClr val="accent3"/>
              </a:solidFill>
              <a:effectLst>
                <a:outerShdw blurRad="38100" dist="38100" dir="2700000" algn="tl">
                  <a:srgbClr val="000000">
                    <a:alpha val="43137"/>
                  </a:srgbClr>
                </a:outerShdw>
              </a:effectLst>
            </a:endParaRPr>
          </a:p>
        </p:txBody>
      </p:sp>
      <p:sp>
        <p:nvSpPr>
          <p:cNvPr id="2" name="Прямоугольник 1"/>
          <p:cNvSpPr/>
          <p:nvPr/>
        </p:nvSpPr>
        <p:spPr>
          <a:xfrm>
            <a:off x="181038" y="1570152"/>
            <a:ext cx="8784977" cy="2062103"/>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just"/>
            <a:r>
              <a:rPr lang="ru-RU" sz="3200" b="1" u="sng" cap="none" spc="0" dirty="0" smtClean="0">
                <a:ln w="1905"/>
                <a:solidFill>
                  <a:srgbClr val="000000"/>
                </a:solidFill>
                <a:effectLst>
                  <a:outerShdw blurRad="38100" dist="38100" dir="2700000" algn="tl">
                    <a:srgbClr val="000000">
                      <a:alpha val="43137"/>
                    </a:srgbClr>
                  </a:outerShdw>
                </a:effectLst>
              </a:rPr>
              <a:t>Видеоинформация</a:t>
            </a:r>
            <a:r>
              <a:rPr lang="ru-RU" sz="3200" b="1" cap="none" spc="0" dirty="0" smtClean="0">
                <a:ln w="1905"/>
                <a:solidFill>
                  <a:srgbClr val="000000"/>
                </a:solidFill>
                <a:effectLst>
                  <a:outerShdw blurRad="38100" dist="38100" dir="2700000" algn="tl">
                    <a:srgbClr val="000000">
                      <a:alpha val="43137"/>
                    </a:srgbClr>
                  </a:outerShdw>
                </a:effectLst>
              </a:rPr>
              <a:t> </a:t>
            </a:r>
            <a:r>
              <a:rPr lang="ru-RU" sz="3200" b="1" cap="none" spc="0" dirty="0" smtClean="0">
                <a:ln w="1905"/>
                <a:solidFill>
                  <a:srgbClr val="000000"/>
                </a:solidFill>
                <a:effectLst>
                  <a:innerShdw blurRad="69850" dist="43180" dir="5400000">
                    <a:srgbClr val="000000">
                      <a:alpha val="65000"/>
                    </a:srgbClr>
                  </a:innerShdw>
                </a:effectLst>
              </a:rPr>
              <a:t>– изображения движущихся объектов, записанное каким-либо образом, пригодным для воспроизведения.</a:t>
            </a:r>
            <a:endParaRPr lang="ru-RU" sz="3200" b="1" cap="none" spc="0" dirty="0">
              <a:ln w="1905"/>
              <a:solidFill>
                <a:srgbClr val="000000"/>
              </a:solidFill>
              <a:effectLst>
                <a:innerShdw blurRad="69850" dist="43180" dir="5400000">
                  <a:srgbClr val="000000">
                    <a:alpha val="65000"/>
                  </a:srgbClr>
                </a:innerShdw>
              </a:effectLst>
            </a:endParaRPr>
          </a:p>
        </p:txBody>
      </p:sp>
      <p:sp>
        <p:nvSpPr>
          <p:cNvPr id="5" name="Прямоугольник 4"/>
          <p:cNvSpPr/>
          <p:nvPr/>
        </p:nvSpPr>
        <p:spPr>
          <a:xfrm>
            <a:off x="179509" y="3897052"/>
            <a:ext cx="8784977" cy="1523494"/>
          </a:xfrm>
          <a:prstGeom prst="rect">
            <a:avLst/>
          </a:prstGeom>
          <a:noFill/>
        </p:spPr>
        <p:txBody>
          <a:bodyPr wrap="square" lIns="91440" tIns="45720" rIns="91440" bIns="45720">
            <a:spAutoFit/>
          </a:bodyPr>
          <a:lstStyle/>
          <a:p>
            <a:pPr algn="just"/>
            <a:r>
              <a:rPr lang="ru-RU" sz="3100" b="1" dirty="0" smtClean="0">
                <a:solidFill>
                  <a:schemeClr val="tx2"/>
                </a:solidFill>
                <a:effectLst>
                  <a:outerShdw blurRad="38100" dist="38100" dir="2700000" algn="tl">
                    <a:srgbClr val="000000">
                      <a:alpha val="43137"/>
                    </a:srgbClr>
                  </a:outerShdw>
                </a:effectLst>
              </a:rPr>
              <a:t>Видеофайл – файл с видеоинформацией и сопровождающей ее аудиоинформацией в цифровой форме.</a:t>
            </a:r>
            <a:endParaRPr lang="ru-RU" sz="31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905188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6600" dirty="0" smtClean="0">
                <a:effectLst>
                  <a:outerShdw blurRad="38100" dist="38100" dir="2700000" algn="tl">
                    <a:srgbClr val="000000">
                      <a:alpha val="43137"/>
                    </a:srgbClr>
                  </a:outerShdw>
                </a:effectLst>
              </a:rPr>
              <a:t>ВИДЕО</a:t>
            </a:r>
            <a:endParaRPr lang="ru-RU" sz="6600" dirty="0">
              <a:effectLst>
                <a:outerShdw blurRad="38100" dist="38100" dir="2700000" algn="tl">
                  <a:srgbClr val="000000">
                    <a:alpha val="43137"/>
                  </a:srgbClr>
                </a:outerShdw>
              </a:effectLst>
            </a:endParaRPr>
          </a:p>
        </p:txBody>
      </p:sp>
      <p:sp>
        <p:nvSpPr>
          <p:cNvPr id="3" name="Rectangle 1"/>
          <p:cNvSpPr>
            <a:spLocks noChangeArrowheads="1"/>
          </p:cNvSpPr>
          <p:nvPr/>
        </p:nvSpPr>
        <p:spPr bwMode="auto">
          <a:xfrm>
            <a:off x="143508" y="1412776"/>
            <a:ext cx="8784976" cy="4693593"/>
          </a:xfrm>
          <a:prstGeom prst="rect">
            <a:avLst/>
          </a:prstGeom>
          <a:solidFill>
            <a:srgbClr val="FFFD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itchFamily="34" charset="0"/>
              </a:defRPr>
            </a:lvl1pPr>
            <a:lvl2pPr>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354013" algn="just" defTabSz="914400" eaLnBrk="1" latinLnBrk="0" hangingPunct="1">
              <a:lnSpc>
                <a:spcPct val="100000"/>
              </a:lnSpc>
              <a:buClrTx/>
              <a:buSzTx/>
              <a:buFontTx/>
              <a:buNone/>
              <a:tabLst/>
            </a:pPr>
            <a:r>
              <a:rPr lang="ru-RU" altLang="ru-RU" sz="2300" b="1" dirty="0">
                <a:solidFill>
                  <a:schemeClr val="tx2"/>
                </a:solidFill>
                <a:latin typeface="Arial" charset="0"/>
              </a:rPr>
              <a:t>Видео - электронная технология формирования, записи, обработки, передачи, хранения и воспроизведения сигналов изображения, основанная на принципах телевидения, а также аудиовизуальное произведение, записанное на физическом носителе (видеокассете, видеодиске и </a:t>
            </a:r>
            <a:r>
              <a:rPr lang="ru-RU" altLang="ru-RU" sz="2300" b="1" dirty="0" smtClean="0">
                <a:solidFill>
                  <a:schemeClr val="tx2"/>
                </a:solidFill>
                <a:latin typeface="Arial" charset="0"/>
              </a:rPr>
              <a:t>т.п.).</a:t>
            </a:r>
          </a:p>
          <a:p>
            <a:pPr marL="0" marR="0" lvl="0" indent="354013" algn="just" defTabSz="914400" eaLnBrk="1" latinLnBrk="0" hangingPunct="1">
              <a:lnSpc>
                <a:spcPct val="100000"/>
              </a:lnSpc>
              <a:buClrTx/>
              <a:buSzTx/>
              <a:buFontTx/>
              <a:buNone/>
              <a:tabLst/>
            </a:pPr>
            <a:r>
              <a:rPr lang="ru-RU" altLang="ru-RU" sz="2300" b="1" dirty="0" smtClean="0">
                <a:solidFill>
                  <a:schemeClr val="tx2"/>
                </a:solidFill>
                <a:latin typeface="Arial" charset="0"/>
              </a:rPr>
              <a:t>Видеозапись </a:t>
            </a:r>
            <a:r>
              <a:rPr lang="ru-RU" altLang="ru-RU" sz="2300" b="1" dirty="0">
                <a:solidFill>
                  <a:schemeClr val="tx2"/>
                </a:solidFill>
                <a:latin typeface="Arial" charset="0"/>
              </a:rPr>
              <a:t>- электронная технология записи визуальной информации, представленной в форме видеосигнала или цифрового потока видеоданных, на физический носитель с целью сохранения этой информации и возможности последующего её воспроизведения и отображения на устройстве вывода (монитора, экрана или дисплея).</a:t>
            </a:r>
          </a:p>
        </p:txBody>
      </p:sp>
    </p:spTree>
    <p:extLst>
      <p:ext uri="{BB962C8B-B14F-4D97-AF65-F5344CB8AC3E}">
        <p14:creationId xmlns:p14="http://schemas.microsoft.com/office/powerpoint/2010/main" val="91233681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pl-Shablon1">
  <a:themeElements>
    <a:clrScheme name="Другая 56">
      <a:dk1>
        <a:srgbClr val="E9770A"/>
      </a:dk1>
      <a:lt1>
        <a:srgbClr val="FFFFFF"/>
      </a:lt1>
      <a:dk2>
        <a:srgbClr val="000000"/>
      </a:dk2>
      <a:lt2>
        <a:srgbClr val="808080"/>
      </a:lt2>
      <a:accent1>
        <a:srgbClr val="BBE0E3"/>
      </a:accent1>
      <a:accent2>
        <a:srgbClr val="4C6600"/>
      </a:accent2>
      <a:accent3>
        <a:srgbClr val="FFFFFF"/>
      </a:accent3>
      <a:accent4>
        <a:srgbClr val="C76507"/>
      </a:accent4>
      <a:accent5>
        <a:srgbClr val="DAEDEF"/>
      </a:accent5>
      <a:accent6>
        <a:srgbClr val="729900"/>
      </a:accent6>
      <a:hlink>
        <a:srgbClr val="009999"/>
      </a:hlink>
      <a:folHlink>
        <a:srgbClr val="99CC00"/>
      </a:folHlink>
    </a:clrScheme>
    <a:fontScheme name="pl-Shablon1">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Shabl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Shabl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Shabl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Shabl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Shabl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Shabl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Shabl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Shabl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Shabl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Shabl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Shabl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Shabl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l-Shablon1 13">
        <a:dk1>
          <a:srgbClr val="E9770A"/>
        </a:dk1>
        <a:lt1>
          <a:srgbClr val="FFFFFF"/>
        </a:lt1>
        <a:dk2>
          <a:srgbClr val="000000"/>
        </a:dk2>
        <a:lt2>
          <a:srgbClr val="808080"/>
        </a:lt2>
        <a:accent1>
          <a:srgbClr val="BBE0E3"/>
        </a:accent1>
        <a:accent2>
          <a:srgbClr val="333399"/>
        </a:accent2>
        <a:accent3>
          <a:srgbClr val="FFFFFF"/>
        </a:accent3>
        <a:accent4>
          <a:srgbClr val="C76507"/>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TotalTime>
  <Words>767</Words>
  <Application>Microsoft Office PowerPoint</Application>
  <PresentationFormat>Экран (4:3)</PresentationFormat>
  <Paragraphs>58</Paragraphs>
  <Slides>16</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Arial</vt:lpstr>
      <vt:lpstr>Calibri</vt:lpstr>
      <vt:lpstr>Times New Roman</vt:lpstr>
      <vt:lpstr>pl-Shablon1</vt:lpstr>
      <vt:lpstr>ЗАПИСЬ АУДИО- И ВИДЕОИНФОРМАЦИИ. ВВЕДЕНИЕ В РЕДАКТИРОВАНИЕ АУДИОФАЙЛА</vt:lpstr>
      <vt:lpstr>Основные понятия</vt:lpstr>
      <vt:lpstr>Звуковое оборудование</vt:lpstr>
      <vt:lpstr>Звуковое оборудование</vt:lpstr>
      <vt:lpstr>ПРОГРАММЫ ОБРАБОТКИ АУДИО</vt:lpstr>
      <vt:lpstr>ПРОГРАММЫ ОБРАБОТКИ АУДИО</vt:lpstr>
      <vt:lpstr>ПРОГРАММЫ ОБРАБОТКИ АУДИО</vt:lpstr>
      <vt:lpstr>Основные понятия</vt:lpstr>
      <vt:lpstr>ВИДЕО</vt:lpstr>
      <vt:lpstr>ВИДЕО</vt:lpstr>
      <vt:lpstr>ФОРМАТЫ АУДИОФАЙЛОВ</vt:lpstr>
      <vt:lpstr>ФОРМАТЫ ВИДЕООФАЙЛОВ</vt:lpstr>
      <vt:lpstr>ФОРМАТЫ ВИДЕООФАЙЛОВ</vt:lpstr>
      <vt:lpstr>Презентация PowerPoint</vt:lpstr>
      <vt:lpstr>Презентация PowerPoint</vt:lpstr>
      <vt:lpstr>ДОМАШНЕЕ ЗАДАНИЕ</vt:lpstr>
    </vt:vector>
  </TitlesOfParts>
  <Company>my company</Company>
  <LinksUpToDate>false</LinksUpToDate>
  <SharedDoc>false</SharedDoc>
  <HyperlinkBase>http://www.powerlexis.ru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заставка</dc:title>
  <dc:creator>Лесюнин</dc:creator>
  <cp:keywords>"PowerLexis" - Презентационное агентство</cp:keywords>
  <cp:lastModifiedBy>Ludmila Kucenkova</cp:lastModifiedBy>
  <cp:revision>24</cp:revision>
  <dcterms:created xsi:type="dcterms:W3CDTF">2006-08-11T07:41:32Z</dcterms:created>
  <dcterms:modified xsi:type="dcterms:W3CDTF">2021-09-13T12:19:26Z</dcterms:modified>
</cp:coreProperties>
</file>