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5198"/>
    <a:srgbClr val="422C16"/>
    <a:srgbClr val="0C788E"/>
    <a:srgbClr val="000099"/>
    <a:srgbClr val="1C1C1C"/>
    <a:srgbClr val="660066"/>
    <a:srgbClr val="000058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75" autoAdjust="0"/>
    <p:restoredTop sz="94652" autoAdjust="0"/>
  </p:normalViewPr>
  <p:slideViewPr>
    <p:cSldViewPr showGuides="1">
      <p:cViewPr varScale="1">
        <p:scale>
          <a:sx n="76" d="100"/>
          <a:sy n="76" d="100"/>
        </p:scale>
        <p:origin x="129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E446E-DD4C-42AF-A716-139438DF0DE5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90057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B28C7-8D0F-47C9-B2BB-D03454A589C2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795545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F7ADA1-A88F-4D88-84E9-BAAF1F3D2352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393289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AF979-9648-41F6-AE55-F3FCEEC532E2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34543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07A96-E065-4D52-89DD-E603D064E87A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27527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7CE62C-0C1F-45F9-8F93-3D1256C51074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1351114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D14DA2-B3B5-4AF9-AEF1-6035248D449F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90929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2A92CD-358C-4064-BE90-8EF0BA90A027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415909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04C4D-5936-4024-B1B2-EAF1ACC1C4EA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601140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83AF04-FF48-4B82-B72D-90AD0A58AF94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57843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1F76B5-6AE0-45B1-99E1-BABA59F2AB19}" type="slidenum">
              <a:rPr lang="es-ES" altLang="ru-RU"/>
              <a:pPr/>
              <a:t>‹#›</a:t>
            </a:fld>
            <a:endParaRPr lang="es-ES" altLang="ru-RU"/>
          </a:p>
        </p:txBody>
      </p:sp>
    </p:spTree>
    <p:extLst>
      <p:ext uri="{BB962C8B-B14F-4D97-AF65-F5344CB8AC3E}">
        <p14:creationId xmlns:p14="http://schemas.microsoft.com/office/powerpoint/2010/main" val="2811295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modificar el estilo de texto del patrón</a:t>
            </a:r>
          </a:p>
          <a:p>
            <a:pPr lvl="1"/>
            <a:r>
              <a:rPr lang="es-ES" altLang="ru-RU" smtClean="0"/>
              <a:t>Segundo nivel</a:t>
            </a:r>
          </a:p>
          <a:p>
            <a:pPr lvl="2"/>
            <a:r>
              <a:rPr lang="es-ES" altLang="ru-RU" smtClean="0"/>
              <a:t>Tercer nivel</a:t>
            </a:r>
          </a:p>
          <a:p>
            <a:pPr lvl="3"/>
            <a:r>
              <a:rPr lang="es-ES" altLang="ru-RU" smtClean="0"/>
              <a:t>Cuarto nivel</a:t>
            </a:r>
          </a:p>
          <a:p>
            <a:pPr lvl="4"/>
            <a:r>
              <a:rPr lang="es-ES" altLang="ru-RU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FE10AFA-768E-447E-BA05-E8D298F6CC09}" type="slidenum">
              <a:rPr lang="es-ES" altLang="ru-RU"/>
              <a:pPr/>
              <a:t>‹#›</a:t>
            </a:fld>
            <a:endParaRPr lang="es-E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yberleninka.ru/article/n/vizualizatsiya-informatsii-sredstvami-setevyh-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urait.ru/bcode/452019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asu.ru/cppkp/index.files/ucheb.files/innov/Part2/ch8/glava_8_1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hyperlink" Target="http://cyberle&#1096;nka.ru/" TargetMode="External"/><Relationship Id="rId4" Type="http://schemas.openxmlformats.org/officeDocument/2006/relationships/hyperlink" Target="http://pedsovet.su/metodika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hyperlink" Target="http://nsportal.ru/nachalnaya-shkola/psikhologiya/2013/01/14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611560" y="5229200"/>
            <a:ext cx="8208714" cy="544513"/>
          </a:xfrm>
          <a:noFill/>
          <a:ln/>
        </p:spPr>
        <p:txBody>
          <a:bodyPr anchor="ctr"/>
          <a:lstStyle/>
          <a:p>
            <a:r>
              <a:rPr lang="ru-RU" altLang="ru-RU" sz="6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ИСПОЛЬЗУЕМЫЕ ИСТОЧНИК</a:t>
            </a:r>
            <a:r>
              <a:rPr lang="ru-RU" altLang="ru-RU" sz="6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</a:rPr>
              <a:t>И</a:t>
            </a:r>
            <a:endParaRPr lang="es-ES" altLang="ru-RU" sz="6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025198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404664"/>
            <a:ext cx="8784976" cy="1870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ПЕДАГОГИЧЕСКИЙ СОВЕТ</a:t>
            </a:r>
            <a:br>
              <a:rPr lang="ru-RU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«Повышение качества образования через визуализацию учебной информации» </a:t>
            </a:r>
            <a:endParaRPr lang="ru-RU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55000" endA="300" endPos="45500" dir="5400000" sy="-100000" algn="bl" rotWithShape="0"/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981075"/>
          </a:xfrm>
        </p:spPr>
        <p:txBody>
          <a:bodyPr/>
          <a:lstStyle/>
          <a:p>
            <a:r>
              <a:rPr lang="ru-RU" altLang="ru-RU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ИСПОЛЬЗУЕМЫЕ ИСТОЧНИК</a:t>
            </a:r>
            <a:r>
              <a:rPr lang="ru-RU" altLang="ru-RU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</a:rPr>
              <a:t>И</a:t>
            </a:r>
            <a:endParaRPr lang="ru-RU" altLang="ru-RU" sz="40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7514" y="1268760"/>
            <a:ext cx="8748972" cy="5186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Авдулова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И.В. Технология визуализации учебной информации [Электронный ресурс]. – Режим доступа: https://multiurok.ru/files/tiekhnologhiia-vizualizatsii-uchiebnoi-informatsii.html. – Дата доступа: 15.01.2020.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Азимов Э. Г., Щукин А.Н. Новый словарь методических терминов и понятий (теория и практика обучения языкам). – Москва : Издательство ИКАР, 2009. – 448 с. 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Ахметова Л.В. Методы когнитивного обучения: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психологодидактический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подход // Вестник ТГПУ. – Выпуск № 7 (85), 2009. – с. 48 – 52.  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Безрукова Е.Ю.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Инфографика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ее применение в образовании/ Е.Ю. Безрукова - Екатеринбург: Тр. 4-й региональной научно-практической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конф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студентов и аспирантов, 2011. - 5 с.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Беленкова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И.В. Визуализация информации средствами сетевых сервисов / И.В.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Беленкова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// Наука и перспективы. – 2015. – №4. – Режим доступа: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https://cyberleninka.ru/article/n/vizualizatsiya-informatsii-sredstvami-setevyh-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servisov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– Дата доступа: 15.02.2020.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Глизбург,В.И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Визуализация как средство формирования метапредметных знаний/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В.И.Глизбург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И.Ф.Зыков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//Вестник Московского городского педагогического университета.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Серия:«Педагогика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психология». – 2016. –№3(37) 2016. – С.65-73.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981075"/>
          </a:xfrm>
        </p:spPr>
        <p:txBody>
          <a:bodyPr/>
          <a:lstStyle/>
          <a:p>
            <a:r>
              <a:rPr lang="ru-RU" altLang="ru-RU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ИСПОЛЬЗУЕМЫЕ ИСТОЧНИК</a:t>
            </a:r>
            <a:r>
              <a:rPr lang="ru-RU" altLang="ru-RU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</a:rPr>
              <a:t>И</a:t>
            </a:r>
            <a:endParaRPr lang="ru-RU" altLang="ru-RU" sz="40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7524" y="1268760"/>
            <a:ext cx="856895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175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Далингер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В.А. Методика обучения математике.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Когнитивно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визуальный подход: учебник для вузов/ В. А.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Далингер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С. Д.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Симонженков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— 2-е изд.,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перераб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и доп. — Москва : Издательство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Юрайт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2020. — 340 с. — (Высшее образование). — ISBN 978-5-534- 09596-8. — Текст: электронный // ЭБС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Юрайт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[сайт]. — URL: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https://urait.ru/bcode/452019/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3175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Далингер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В.А. Наглядные образы как предмет и средство обучения математике/ В. А.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Далингер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//Математика в школе. – 2017. – №5. С.40-47.</a:t>
            </a:r>
          </a:p>
          <a:p>
            <a:pPr marL="342900" marR="3175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Джумадилова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А.К.,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Наметкулова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С.Ж. Диагностика потребности детей в визуализации учебного материала // Современные подходы к организации образовательного процесса в условиях стандартизации образования: Сборник научных статей и материалов IV Международной научно-практической конференции. В 2-х частях. Редколлегия: С.А. Герасимов [и др.]. Перевод с русского языка В.Л. Подольской. – Архангельск : «КИРА», 2017. – с. 152 – 157. </a:t>
            </a:r>
          </a:p>
          <a:p>
            <a:pPr marL="342900" marR="3175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Жукова Т.Н. Роль визуализации в школьном образовании //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СанктПетербургский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образовательный вестник. – Выпуск № 1 (1), 2016. – с. 63 – 71. </a:t>
            </a:r>
          </a:p>
          <a:p>
            <a:pPr marL="342900" marR="3175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Иванов Д.В. Виртуализация общества. – [Электронный ресурс]. http://www.1itmir.info. – [Режим доступа]: http://www.1itmir.info/br/?b=82172 </a:t>
            </a:r>
          </a:p>
        </p:txBody>
      </p:sp>
    </p:spTree>
    <p:extLst>
      <p:ext uri="{BB962C8B-B14F-4D97-AF65-F5344CB8AC3E}">
        <p14:creationId xmlns:p14="http://schemas.microsoft.com/office/powerpoint/2010/main" val="407595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6246"/>
            <a:ext cx="8229600" cy="981075"/>
          </a:xfrm>
        </p:spPr>
        <p:txBody>
          <a:bodyPr/>
          <a:lstStyle/>
          <a:p>
            <a:r>
              <a:rPr lang="ru-RU" altLang="ru-RU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ИСПОЛЬЗУЕМЫЕ ИСТОЧНИК</a:t>
            </a:r>
            <a:r>
              <a:rPr lang="ru-RU" altLang="ru-RU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</a:rPr>
              <a:t>И</a:t>
            </a:r>
            <a:endParaRPr lang="ru-RU" altLang="ru-RU" sz="40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7524" y="1412776"/>
            <a:ext cx="8568952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2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Калыбек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Н.К. Диагностика потребностей детей в визуализации учебного материала // Молодой учёный. – Выпуск № 10-1 (144), 2017. – с. 44 – 47. 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2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Кузьменкова Ю.Б. Наглядность в обучении. Учебное пособие / Ю.Б. Кузьменкова. – Москва : «Сказочная дорога», 2015. – 132 с. 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2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Лаврентьев Г.В., Лаврентьева Н.Б.,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Неудахина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Н.А.. Некоторые теоретические основы технологии визуализации [Электронный         ресурс]. − Режим доступа: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http://www2.asu.ru/cppkp/index.files/ucheb.files/innov/Part2/ch8/glava_8_1.html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Дата доступа: 31.08.2021.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2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Макарова Е.А., Писаренко В.И. Визуализация как одна из стратегий создания инновационной образовательной среды // Известия Южного федерального университета. Сер. Технические науки. – 2011. – № 12. – С. 260 – 267.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2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Манько Н.Н. Когнитивная визуализация дидактических объектов в активизации учебной деятельности // Известия Алтайского государственного университета. – 2009. – № 2. – С. 22 – 28.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2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Медиаскоп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Электронный научный журнал факультета журналистики МГУ им. М.В. Ломоносова. – [Электронный ресурс]. http://www.mediascope.ru. – [Режим доступа]: http://www.mediascope.ru/node/1654 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2"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67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6246"/>
            <a:ext cx="8229600" cy="981075"/>
          </a:xfrm>
        </p:spPr>
        <p:txBody>
          <a:bodyPr/>
          <a:lstStyle/>
          <a:p>
            <a:r>
              <a:rPr lang="ru-RU" altLang="ru-RU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ИСПОЛЬЗУЕМЫЕ ИСТОЧНИК</a:t>
            </a:r>
            <a:r>
              <a:rPr lang="ru-RU" altLang="ru-RU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</a:rPr>
              <a:t>И</a:t>
            </a:r>
            <a:endParaRPr lang="ru-RU" altLang="ru-RU" sz="40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7524" y="1412776"/>
            <a:ext cx="8568952" cy="5560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175" lvl="0" indent="-342900" algn="just">
              <a:spcBef>
                <a:spcPts val="200"/>
              </a:spcBef>
              <a:spcAft>
                <a:spcPts val="0"/>
              </a:spcAft>
              <a:buFont typeface="+mj-lt"/>
              <a:buAutoNum type="arabicPeriod" startAt="18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Наглядные методы обучения в педагогике: виды, классификация и особенности, характеристика. – [Электронный ресурс]. http://pedsovet.su. – [Режим 	доступа]: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http://pedsovet.su/metodika/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6328_naglyadnye_metody_obuchenia_v_pedagogike  </a:t>
            </a:r>
          </a:p>
          <a:p>
            <a:pPr marL="342900" marR="3175" lvl="0" indent="-342900" algn="just">
              <a:spcBef>
                <a:spcPts val="200"/>
              </a:spcBef>
              <a:spcAft>
                <a:spcPts val="0"/>
              </a:spcAft>
              <a:buFont typeface="+mj-lt"/>
              <a:buAutoNum type="arabicPeriod" startAt="18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Никулова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Г.А. Средства визуальной коммуникации –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инфографика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метадизайн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./ Г.А.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Никулова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А.В. Подобных - Казань: Образовательные технологии и общество: науч. журнал,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вып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2, т. 13, 2010. - 369 с.</a:t>
            </a:r>
          </a:p>
          <a:p>
            <a:pPr marL="342900" marR="3175" lvl="0" indent="-342900" algn="just">
              <a:spcBef>
                <a:spcPts val="200"/>
              </a:spcBef>
              <a:spcAft>
                <a:spcPts val="0"/>
              </a:spcAft>
              <a:buFont typeface="+mj-lt"/>
              <a:buAutoNum type="arabicPeriod" startAt="18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Погосян П.Е. Визуализация учебного материала в современных средствам обучения // Совет ректоров. – Выпуск № 6, 2016. – с. 53 – 66. </a:t>
            </a:r>
          </a:p>
          <a:p>
            <a:pPr marL="342900" marR="3175" lvl="0" indent="-342900" algn="just">
              <a:spcBef>
                <a:spcPts val="200"/>
              </a:spcBef>
              <a:spcAft>
                <a:spcPts val="0"/>
              </a:spcAft>
              <a:buFont typeface="+mj-lt"/>
              <a:buAutoNum type="arabicPeriod" startAt="18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Полякова Е.В. Применение способов и методов визуального мышления в современном образовании – [Электронный ресурс]. http://cyberleшnka.ru. – [Режим доступа]: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http://cyberleшnka.ru/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artide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/n/primeneшe-8р080Ь0У-ьше1;0ё0У-у12иа1п0§0ту8Ыешуа-у-80Угетепп0т-0Ьга20уапп  </a:t>
            </a:r>
          </a:p>
          <a:p>
            <a:pPr marL="342900" marR="3175" lvl="0" indent="-342900" algn="just">
              <a:spcBef>
                <a:spcPts val="200"/>
              </a:spcBef>
              <a:spcAft>
                <a:spcPts val="0"/>
              </a:spcAft>
              <a:buFont typeface="+mj-lt"/>
              <a:buAutoNum type="arabicPeriod" startAt="18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мультимедиа технологии. – [Электронный ресурс]. http://dander.ru. – [Режим доступа]: http://dander.ru/g0s/41.htm1  </a:t>
            </a:r>
          </a:p>
          <a:p>
            <a:pPr marL="342900" marR="3175" lvl="0" indent="-342900" algn="just">
              <a:spcBef>
                <a:spcPts val="200"/>
              </a:spcBef>
              <a:spcAft>
                <a:spcPts val="0"/>
              </a:spcAft>
              <a:buFont typeface="+mj-lt"/>
              <a:buAutoNum type="arabicPeriod" startAt="18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Сафонова С.Г.,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Тараруева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А.А. Лекция-визуализация как современная форма изложения учебного материала // Инновационные достижения в науке и образовании: Сборник статей по материалам международной научно-практической конференции, 2017. – с. 84 – 87. </a:t>
            </a:r>
          </a:p>
          <a:p>
            <a:pPr marL="342900" marR="3175" lvl="0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18"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8055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75551"/>
            <a:ext cx="8229600" cy="981075"/>
          </a:xfrm>
        </p:spPr>
        <p:txBody>
          <a:bodyPr/>
          <a:lstStyle/>
          <a:p>
            <a:r>
              <a:rPr lang="ru-RU" altLang="ru-RU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ИСПОЛЬЗУЕМЫЕ ИСТОЧНИК</a:t>
            </a:r>
            <a:r>
              <a:rPr lang="ru-RU" altLang="ru-RU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025198"/>
                </a:solidFill>
              </a:rPr>
              <a:t>И</a:t>
            </a:r>
            <a:endParaRPr lang="ru-RU" altLang="ru-RU" sz="40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341504"/>
            <a:ext cx="874897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175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4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Семёнов С.А. Визуализация учебного материала как фактор качества обучения // Современное общество и образование 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соуциальнополитическом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экономическом пространстве Москвы: Сборник научных статей. Сост.: Г.М.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Гогиберидзе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/ Под общей редакцией Е.Н. Геворкян, 2015. – с. 108 – 110. </a:t>
            </a:r>
          </a:p>
          <a:p>
            <a:pPr marL="342900" marR="3175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4"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Способы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восприятия информации человеком.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восприятии информации разными типами людей —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аудиал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визуал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кинестетик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[Электронный ресурс]. - Режим доступа: https://hosterin.ru/sposoby-vospriyatiya-informacii-chelovekom-o-vospriyatii. - Дата доступа: 15.01.2020.</a:t>
            </a:r>
          </a:p>
          <a:p>
            <a:pPr marL="342900" marR="3175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4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Шаталов, В.Ф. Запоминание через опорные сигналы [Электронный ресурс]. – Режим доступа: https://www.b17.ru/blog/37894/. – Дата доступа: 15.01.2020.</a:t>
            </a:r>
          </a:p>
          <a:p>
            <a:pPr marL="342900" marR="3175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4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Штейнберг, В.Э. Логико-смысловые модели и познавательная самостоятельность [Электронный ресурс]. – Режим доступа: http://www.e-osnova.ru/PDF/osnova_11_35_9875.pdf . – Дата доступа: 15.01.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2020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3175" indent="-342900" algn="just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4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Шульгина Е.В. Почему происходит снижение и потеря мотивации к обучению у школьников. Что с этим делать. Рекомендации психологов. – [Электронный ресурс].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https://nsportal.ru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.–[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Режим доступа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]: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://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nsportal.ru/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nachalnaya-shkola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/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psikhologiya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 /2013/01/14/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pochemu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proiskhoditsnizhenie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-i-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poterya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motivatsii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-k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7620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iseño predeterminad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Diseño predeterminad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7008</TotalTime>
  <Words>562</Words>
  <Application>Microsoft Office PowerPoint</Application>
  <PresentationFormat>Экран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Arial</vt:lpstr>
      <vt:lpstr>Diseño predeterminado</vt:lpstr>
      <vt:lpstr>ИСПОЛЬЗУЕМЫЕ ИСТОЧНИКИ</vt:lpstr>
      <vt:lpstr>ИСПОЛЬЗУЕМЫЕ ИСТОЧНИКИ</vt:lpstr>
      <vt:lpstr>ИСПОЛЬЗУЕМЫЕ ИСТОЧНИКИ</vt:lpstr>
      <vt:lpstr>ИСПОЛЬЗУЕМЫЕ ИСТОЧНИКИ</vt:lpstr>
      <vt:lpstr>ИСПОЛЬЗУЕМЫЕ ИСТОЧНИКИ</vt:lpstr>
      <vt:lpstr>ИСПОЛЬЗУЕМЫЕ ИСТОЧНИКИ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Ludmila Kucenkova</cp:lastModifiedBy>
  <cp:revision>665</cp:revision>
  <dcterms:created xsi:type="dcterms:W3CDTF">2010-05-23T14:28:12Z</dcterms:created>
  <dcterms:modified xsi:type="dcterms:W3CDTF">2021-12-29T09:24:05Z</dcterms:modified>
</cp:coreProperties>
</file>