
<file path=[Content_Types].xml><?xml version="1.0" encoding="utf-8"?>
<Types xmlns="http://schemas.openxmlformats.org/package/2006/content-types">
  <Default Extension="tmp" ContentType="image/png"/>
  <Default Extension="jpeg" ContentType="image/jpeg"/>
  <Default Extension="rels" ContentType="application/vnd.openxmlformats-package.relationships+xml"/>
  <Default Extension="xml" ContentType="application/xml"/>
  <Default Extension="crdownload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61" r:id="rId3"/>
    <p:sldId id="262" r:id="rId4"/>
    <p:sldId id="263" r:id="rId5"/>
    <p:sldId id="264" r:id="rId6"/>
    <p:sldId id="265" r:id="rId7"/>
    <p:sldId id="260" r:id="rId8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E72B6"/>
    <a:srgbClr val="E60000"/>
    <a:srgbClr val="26B71F"/>
    <a:srgbClr val="E36B6B"/>
    <a:srgbClr val="118ADA"/>
    <a:srgbClr val="663300"/>
    <a:srgbClr val="4D0B15"/>
    <a:srgbClr val="E4DA9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139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F37BB64-5076-4763-9A3C-19A34A0DEFED}" type="datetimeFigureOut">
              <a:rPr lang="en-US" smtClean="0"/>
              <a:pPr>
                <a:defRPr/>
              </a:pPr>
              <a:t>3/13/2022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4CE8841-2CA0-4752-92E0-1761ED40F8F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7467249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AF09FC5-FA0D-44E7-BF13-F42F419CDF99}" type="datetimeFigureOut">
              <a:rPr lang="en-US" smtClean="0"/>
              <a:pPr>
                <a:defRPr/>
              </a:pPr>
              <a:t>3/13/2022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8C52CC-0CCC-437D-B034-3D511E65B42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651903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2302"/>
            <a:ext cx="1971675" cy="575989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2302"/>
            <a:ext cx="5800725" cy="5759898"/>
          </a:xfrm>
        </p:spPr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125E53F-B5C0-4474-AEB2-0A5B65C4D0C1}" type="datetimeFigureOut">
              <a:rPr lang="en-US" smtClean="0"/>
              <a:pPr>
                <a:defRPr/>
              </a:pPr>
              <a:t>3/13/2022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DEFE11C-F098-48B5-B19C-1AAF815E2D4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253167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783B33C-DDFE-4EFB-BDE2-3EDE97FD45A8}" type="datetimeFigureOut">
              <a:rPr lang="en-US" smtClean="0"/>
              <a:pPr>
                <a:defRPr/>
              </a:pPr>
              <a:t>3/13/2022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236C0A1-50A8-4E27-8DDB-8020C6BB034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430341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1943F22-1E34-4CEB-A37C-2BF624894F2F}" type="datetimeFigureOut">
              <a:rPr lang="en-US" smtClean="0"/>
              <a:pPr>
                <a:defRPr/>
              </a:pPr>
              <a:t>3/13/2022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E28676E-9538-4712-90DF-08AD363C537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2467791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5"/>
            <a:ext cx="370332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D67A427-C5B2-4862-A905-4D08C629369F}" type="datetimeFigureOut">
              <a:rPr lang="en-US" smtClean="0"/>
              <a:pPr>
                <a:defRPr/>
              </a:pPr>
              <a:t>3/13/2022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BE216C-AE67-4BD1-925B-CDBBEC6E1F8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077951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378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378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94ED7BE-6D1B-4966-8957-9F59CE3763C1}" type="datetimeFigureOut">
              <a:rPr lang="en-US" smtClean="0"/>
              <a:pPr>
                <a:defRPr/>
              </a:pPr>
              <a:t>3/13/2022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8DF648-1532-4B6F-9B6D-CBE10639996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01387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8146509-842B-4244-BA9F-5A0615D87B6A}" type="datetimeFigureOut">
              <a:rPr lang="en-US" smtClean="0"/>
              <a:pPr>
                <a:defRPr/>
              </a:pPr>
              <a:t>3/13/2022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87C605F-605A-4D40-8896-A2DB4BBEC66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934334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85F3419-B9E4-41E3-9DBE-C51206AAA50A}" type="datetimeFigureOut">
              <a:rPr lang="en-US" smtClean="0"/>
              <a:pPr>
                <a:defRPr/>
              </a:pPr>
              <a:t>3/13/2022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1CFD060-DDE3-4A83-A83A-40FAD229AA9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046067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0450" y="731520"/>
            <a:ext cx="4869180" cy="5257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pPr>
              <a:defRPr/>
            </a:pPr>
            <a:fld id="{98BAC06B-F917-470F-BFA7-5DB12CEF2CBC}" type="datetimeFigureOut">
              <a:rPr lang="en-US" smtClean="0"/>
              <a:pPr>
                <a:defRPr/>
              </a:pPr>
              <a:t>3/13/2022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62784153-082D-409C-A75E-EC26629D3F1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558329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5234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60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5F93F48-9E37-4060-A03D-32C380737A00}" type="datetimeFigureOut">
              <a:rPr lang="en-US" smtClean="0"/>
              <a:pPr>
                <a:defRPr/>
              </a:pPr>
              <a:t>3/13/2022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1E140E5-C4C2-4492-BF96-6FE05DC0FB5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850237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5"/>
            <a:ext cx="9144001" cy="65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A59F53FE-07FC-4394-8B05-115F3E49DDE7}" type="datetimeFigureOut">
              <a:rPr lang="en-US" smtClean="0"/>
              <a:pPr>
                <a:defRPr/>
              </a:pPr>
              <a:t>3/13/2022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713D8FCB-6B26-41A8-BDBA-964723563D5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291335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mp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crdownload"/><Relationship Id="rId2" Type="http://schemas.openxmlformats.org/officeDocument/2006/relationships/image" Target="../media/image2.crdownload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016199"/>
            <a:ext cx="9144000" cy="5070425"/>
          </a:xfrm>
        </p:spPr>
        <p:txBody>
          <a:bodyPr rtlCol="0">
            <a:noAutofit/>
          </a:bodyPr>
          <a:lstStyle/>
          <a:p>
            <a:pPr algn="ctr"/>
            <a:r>
              <a:rPr lang="ru-RU" sz="6000" b="1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  <a:reflection blurRad="6350" stA="55000" endA="300" endPos="45500" dir="5400000" sy="-100000" algn="bl" rotWithShape="0"/>
                </a:effectLst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ИСПОЛЬЗОВАНИЕ ОСНОВНЫХ АЛГОРИТМИЧЕСКИХ КОНСТРУКЦИЙ</a:t>
            </a:r>
            <a:br>
              <a:rPr lang="ru-RU" sz="6000" b="1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  <a:reflection blurRad="6350" stA="55000" endA="300" endPos="45500" dir="5400000" sy="-100000" algn="bl" rotWithShape="0"/>
                </a:effectLst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r>
              <a:rPr lang="ru-RU" sz="6000" b="1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  <a:reflection blurRad="6350" stA="55000" endA="300" endPos="45500" dir="5400000" sy="-100000" algn="bl" rotWithShape="0"/>
                </a:effectLst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ДЛЯ РЕШЕНИЯ ПРАКТИЧЕСКИХ ЗАДАЧ</a:t>
            </a:r>
            <a:endParaRPr lang="en-US" sz="6000" b="1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solidFill>
                <a:srgbClr val="00B050"/>
              </a:solid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  <a:reflection blurRad="6350" stA="55000" endA="300" endPos="45500" dir="5400000" sy="-100000" algn="bl" rotWithShape="0"/>
              </a:effectLst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pic>
        <p:nvPicPr>
          <p:cNvPr id="5" name="Рисунок 4" descr="Вырезка экрана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419" t="4894" r="22407" b="7029"/>
          <a:stretch/>
        </p:blipFill>
        <p:spPr>
          <a:xfrm>
            <a:off x="4121950" y="116099"/>
            <a:ext cx="900100" cy="90010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67544" y="836713"/>
            <a:ext cx="8352928" cy="501675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4000" b="1" dirty="0" err="1">
                <a:latin typeface="Courier New" panose="02070309020205020404" pitchFamily="49" charset="0"/>
              </a:rPr>
              <a:t>var</a:t>
            </a:r>
            <a:r>
              <a:rPr lang="en-US" sz="4000" b="1" dirty="0">
                <a:latin typeface="Courier New" panose="02070309020205020404" pitchFamily="49" charset="0"/>
              </a:rPr>
              <a:t> </a:t>
            </a:r>
            <a:r>
              <a:rPr lang="en-US" sz="4000" b="1" dirty="0" err="1" smtClean="0">
                <a:latin typeface="Courier New" panose="02070309020205020404" pitchFamily="49" charset="0"/>
              </a:rPr>
              <a:t>i</a:t>
            </a:r>
            <a:r>
              <a:rPr lang="en-US" sz="4000" b="1" dirty="0" smtClean="0">
                <a:latin typeface="Courier New" panose="02070309020205020404" pitchFamily="49" charset="0"/>
              </a:rPr>
              <a:t>,</a:t>
            </a:r>
            <a:r>
              <a:rPr lang="en-US" sz="4000" dirty="0" smtClean="0">
                <a:latin typeface="Courier New" panose="02070309020205020404" pitchFamily="49" charset="0"/>
              </a:rPr>
              <a:t> </a:t>
            </a:r>
            <a:r>
              <a:rPr lang="en-US" sz="4000" dirty="0">
                <a:latin typeface="Courier New" panose="02070309020205020404" pitchFamily="49" charset="0"/>
              </a:rPr>
              <a:t>a: integer;</a:t>
            </a:r>
          </a:p>
          <a:p>
            <a:r>
              <a:rPr lang="en-US" sz="4000" b="1" dirty="0">
                <a:latin typeface="Courier New" panose="02070309020205020404" pitchFamily="49" charset="0"/>
              </a:rPr>
              <a:t>begin</a:t>
            </a:r>
          </a:p>
          <a:p>
            <a:r>
              <a:rPr lang="en-US" sz="4000" b="1" dirty="0" smtClean="0">
                <a:latin typeface="Courier New" panose="02070309020205020404" pitchFamily="49" charset="0"/>
              </a:rPr>
              <a:t>for </a:t>
            </a:r>
            <a:r>
              <a:rPr lang="en-US" sz="4000" dirty="0" err="1" smtClean="0">
                <a:latin typeface="Courier New" panose="02070309020205020404" pitchFamily="49" charset="0"/>
              </a:rPr>
              <a:t>i</a:t>
            </a:r>
            <a:r>
              <a:rPr lang="en-US" sz="4000" dirty="0" smtClean="0">
                <a:latin typeface="Courier New" panose="02070309020205020404" pitchFamily="49" charset="0"/>
              </a:rPr>
              <a:t> </a:t>
            </a:r>
            <a:r>
              <a:rPr lang="en-US" sz="4000" dirty="0">
                <a:latin typeface="Courier New" panose="02070309020205020404" pitchFamily="49" charset="0"/>
              </a:rPr>
              <a:t>:= 1 </a:t>
            </a:r>
            <a:r>
              <a:rPr lang="en-US" sz="4000" b="1" dirty="0">
                <a:latin typeface="Courier New" panose="02070309020205020404" pitchFamily="49" charset="0"/>
              </a:rPr>
              <a:t>to </a:t>
            </a:r>
            <a:r>
              <a:rPr lang="en-US" sz="4000" dirty="0" smtClean="0">
                <a:latin typeface="Courier New" panose="02070309020205020404" pitchFamily="49" charset="0"/>
              </a:rPr>
              <a:t>10 </a:t>
            </a:r>
            <a:r>
              <a:rPr lang="en-US" sz="4000" b="1" dirty="0">
                <a:latin typeface="Courier New" panose="02070309020205020404" pitchFamily="49" charset="0"/>
              </a:rPr>
              <a:t>do</a:t>
            </a:r>
          </a:p>
          <a:p>
            <a:r>
              <a:rPr lang="en-US" sz="4000" b="1" dirty="0" smtClean="0">
                <a:latin typeface="Courier New" panose="02070309020205020404" pitchFamily="49" charset="0"/>
              </a:rPr>
              <a:t> begin</a:t>
            </a:r>
            <a:endParaRPr lang="en-US" sz="4000" b="1" dirty="0">
              <a:latin typeface="Courier New" panose="02070309020205020404" pitchFamily="49" charset="0"/>
            </a:endParaRPr>
          </a:p>
          <a:p>
            <a:r>
              <a:rPr lang="en-US" sz="4000" dirty="0" smtClean="0">
                <a:latin typeface="Courier New" panose="02070309020205020404" pitchFamily="49" charset="0"/>
              </a:rPr>
              <a:t>  a</a:t>
            </a:r>
            <a:r>
              <a:rPr lang="en-US" sz="4000" dirty="0">
                <a:latin typeface="Courier New" panose="02070309020205020404" pitchFamily="49" charset="0"/>
              </a:rPr>
              <a:t>:= </a:t>
            </a:r>
            <a:r>
              <a:rPr lang="en-US" sz="4000" dirty="0" smtClean="0">
                <a:latin typeface="Courier New" panose="02070309020205020404" pitchFamily="49" charset="0"/>
              </a:rPr>
              <a:t>2*</a:t>
            </a:r>
            <a:r>
              <a:rPr lang="en-US" sz="4000" dirty="0" err="1" smtClean="0">
                <a:latin typeface="Courier New" panose="02070309020205020404" pitchFamily="49" charset="0"/>
              </a:rPr>
              <a:t>i</a:t>
            </a:r>
            <a:r>
              <a:rPr lang="en-US" sz="4000" dirty="0" smtClean="0">
                <a:latin typeface="Courier New" panose="02070309020205020404" pitchFamily="49" charset="0"/>
              </a:rPr>
              <a:t>; </a:t>
            </a:r>
          </a:p>
          <a:p>
            <a:r>
              <a:rPr lang="en-US" sz="4000" dirty="0">
                <a:latin typeface="Courier New" panose="02070309020205020404" pitchFamily="49" charset="0"/>
              </a:rPr>
              <a:t> </a:t>
            </a:r>
            <a:r>
              <a:rPr lang="en-US" sz="4000" dirty="0" smtClean="0">
                <a:latin typeface="Courier New" panose="02070309020205020404" pitchFamily="49" charset="0"/>
              </a:rPr>
              <a:t> write(a</a:t>
            </a:r>
            <a:r>
              <a:rPr lang="en-US" sz="4000" dirty="0">
                <a:latin typeface="Courier New" panose="02070309020205020404" pitchFamily="49" charset="0"/>
              </a:rPr>
              <a:t>, ' ');</a:t>
            </a:r>
          </a:p>
          <a:p>
            <a:r>
              <a:rPr lang="en-US" sz="4000" b="1" dirty="0" smtClean="0">
                <a:latin typeface="Courier New" panose="02070309020205020404" pitchFamily="49" charset="0"/>
              </a:rPr>
              <a:t> end</a:t>
            </a:r>
            <a:r>
              <a:rPr lang="en-US" sz="4000" dirty="0">
                <a:latin typeface="Courier New" panose="02070309020205020404" pitchFamily="49" charset="0"/>
              </a:rPr>
              <a:t>;</a:t>
            </a:r>
          </a:p>
          <a:p>
            <a:r>
              <a:rPr lang="en-US" sz="4000" b="1" dirty="0">
                <a:latin typeface="Courier New" panose="02070309020205020404" pitchFamily="49" charset="0"/>
              </a:rPr>
              <a:t>end</a:t>
            </a:r>
            <a:r>
              <a:rPr lang="en-US" sz="4000" dirty="0">
                <a:latin typeface="Courier New" panose="02070309020205020404" pitchFamily="49" charset="0"/>
              </a:rPr>
              <a:t>.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64176848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67544" y="836713"/>
            <a:ext cx="8352928" cy="501675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4000" b="1" dirty="0" err="1">
                <a:latin typeface="Courier New" panose="02070309020205020404" pitchFamily="49" charset="0"/>
              </a:rPr>
              <a:t>var</a:t>
            </a:r>
            <a:r>
              <a:rPr lang="en-US" sz="4000" b="1" dirty="0">
                <a:latin typeface="Courier New" panose="02070309020205020404" pitchFamily="49" charset="0"/>
              </a:rPr>
              <a:t> </a:t>
            </a:r>
            <a:r>
              <a:rPr lang="en-US" sz="4000" b="1" dirty="0" err="1" smtClean="0">
                <a:latin typeface="Courier New" panose="02070309020205020404" pitchFamily="49" charset="0"/>
              </a:rPr>
              <a:t>i</a:t>
            </a:r>
            <a:r>
              <a:rPr lang="en-US" sz="4000" b="1" dirty="0" smtClean="0">
                <a:latin typeface="Courier New" panose="02070309020205020404" pitchFamily="49" charset="0"/>
              </a:rPr>
              <a:t>,</a:t>
            </a:r>
            <a:r>
              <a:rPr lang="en-US" sz="4000" dirty="0" smtClean="0">
                <a:latin typeface="Courier New" panose="02070309020205020404" pitchFamily="49" charset="0"/>
              </a:rPr>
              <a:t> </a:t>
            </a:r>
            <a:r>
              <a:rPr lang="en-US" sz="4000" dirty="0">
                <a:latin typeface="Courier New" panose="02070309020205020404" pitchFamily="49" charset="0"/>
              </a:rPr>
              <a:t>a: integer;</a:t>
            </a:r>
          </a:p>
          <a:p>
            <a:r>
              <a:rPr lang="en-US" sz="4000" b="1" dirty="0">
                <a:latin typeface="Courier New" panose="02070309020205020404" pitchFamily="49" charset="0"/>
              </a:rPr>
              <a:t>begin</a:t>
            </a:r>
          </a:p>
          <a:p>
            <a:r>
              <a:rPr lang="en-US" sz="4000" b="1" dirty="0" smtClean="0">
                <a:latin typeface="Courier New" panose="02070309020205020404" pitchFamily="49" charset="0"/>
              </a:rPr>
              <a:t>for </a:t>
            </a:r>
            <a:r>
              <a:rPr lang="en-US" sz="4000" dirty="0" err="1" smtClean="0">
                <a:latin typeface="Courier New" panose="02070309020205020404" pitchFamily="49" charset="0"/>
              </a:rPr>
              <a:t>i</a:t>
            </a:r>
            <a:r>
              <a:rPr lang="en-US" sz="4000" dirty="0" smtClean="0">
                <a:latin typeface="Courier New" panose="02070309020205020404" pitchFamily="49" charset="0"/>
              </a:rPr>
              <a:t> </a:t>
            </a:r>
            <a:r>
              <a:rPr lang="en-US" sz="4000" dirty="0">
                <a:latin typeface="Courier New" panose="02070309020205020404" pitchFamily="49" charset="0"/>
              </a:rPr>
              <a:t>:= 1 </a:t>
            </a:r>
            <a:r>
              <a:rPr lang="en-US" sz="4000" b="1" dirty="0">
                <a:latin typeface="Courier New" panose="02070309020205020404" pitchFamily="49" charset="0"/>
              </a:rPr>
              <a:t>to </a:t>
            </a:r>
            <a:r>
              <a:rPr lang="en-US" sz="4000" dirty="0" smtClean="0">
                <a:latin typeface="Courier New" panose="02070309020205020404" pitchFamily="49" charset="0"/>
              </a:rPr>
              <a:t>10 </a:t>
            </a:r>
            <a:r>
              <a:rPr lang="en-US" sz="4000" b="1" dirty="0">
                <a:latin typeface="Courier New" panose="02070309020205020404" pitchFamily="49" charset="0"/>
              </a:rPr>
              <a:t>do</a:t>
            </a:r>
          </a:p>
          <a:p>
            <a:r>
              <a:rPr lang="en-US" sz="4000" b="1" dirty="0" smtClean="0">
                <a:latin typeface="Courier New" panose="02070309020205020404" pitchFamily="49" charset="0"/>
              </a:rPr>
              <a:t> begin</a:t>
            </a:r>
            <a:endParaRPr lang="en-US" sz="4000" b="1" dirty="0">
              <a:latin typeface="Courier New" panose="02070309020205020404" pitchFamily="49" charset="0"/>
            </a:endParaRPr>
          </a:p>
          <a:p>
            <a:r>
              <a:rPr lang="en-US" sz="4000" dirty="0" smtClean="0">
                <a:latin typeface="Courier New" panose="02070309020205020404" pitchFamily="49" charset="0"/>
              </a:rPr>
              <a:t>  a</a:t>
            </a:r>
            <a:r>
              <a:rPr lang="en-US" sz="4000" dirty="0">
                <a:latin typeface="Courier New" panose="02070309020205020404" pitchFamily="49" charset="0"/>
              </a:rPr>
              <a:t>:= </a:t>
            </a:r>
            <a:r>
              <a:rPr lang="en-US" sz="4000" dirty="0" smtClean="0">
                <a:latin typeface="Courier New" panose="02070309020205020404" pitchFamily="49" charset="0"/>
              </a:rPr>
              <a:t>2*i-1; </a:t>
            </a:r>
          </a:p>
          <a:p>
            <a:r>
              <a:rPr lang="en-US" sz="4000" dirty="0">
                <a:latin typeface="Courier New" panose="02070309020205020404" pitchFamily="49" charset="0"/>
              </a:rPr>
              <a:t> </a:t>
            </a:r>
            <a:r>
              <a:rPr lang="en-US" sz="4000" dirty="0" smtClean="0">
                <a:latin typeface="Courier New" panose="02070309020205020404" pitchFamily="49" charset="0"/>
              </a:rPr>
              <a:t> write(a</a:t>
            </a:r>
            <a:r>
              <a:rPr lang="en-US" sz="4000" dirty="0">
                <a:latin typeface="Courier New" panose="02070309020205020404" pitchFamily="49" charset="0"/>
              </a:rPr>
              <a:t>, ' ');</a:t>
            </a:r>
          </a:p>
          <a:p>
            <a:r>
              <a:rPr lang="en-US" sz="4000" b="1" dirty="0" smtClean="0">
                <a:latin typeface="Courier New" panose="02070309020205020404" pitchFamily="49" charset="0"/>
              </a:rPr>
              <a:t> end</a:t>
            </a:r>
            <a:r>
              <a:rPr lang="en-US" sz="4000" dirty="0">
                <a:latin typeface="Courier New" panose="02070309020205020404" pitchFamily="49" charset="0"/>
              </a:rPr>
              <a:t>;</a:t>
            </a:r>
          </a:p>
          <a:p>
            <a:r>
              <a:rPr lang="en-US" sz="4000" b="1" dirty="0">
                <a:latin typeface="Courier New" panose="02070309020205020404" pitchFamily="49" charset="0"/>
              </a:rPr>
              <a:t>end</a:t>
            </a:r>
            <a:r>
              <a:rPr lang="en-US" sz="4000" dirty="0">
                <a:latin typeface="Courier New" panose="02070309020205020404" pitchFamily="49" charset="0"/>
              </a:rPr>
              <a:t>.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411213043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67544" y="836713"/>
            <a:ext cx="8352928" cy="501675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4000" b="1" dirty="0" err="1">
                <a:latin typeface="Courier New" panose="02070309020205020404" pitchFamily="49" charset="0"/>
              </a:rPr>
              <a:t>var</a:t>
            </a:r>
            <a:r>
              <a:rPr lang="en-US" sz="4000" b="1" dirty="0">
                <a:latin typeface="Courier New" panose="02070309020205020404" pitchFamily="49" charset="0"/>
              </a:rPr>
              <a:t> </a:t>
            </a:r>
            <a:r>
              <a:rPr lang="en-US" sz="4000" b="1" dirty="0" err="1" smtClean="0">
                <a:latin typeface="Courier New" panose="02070309020205020404" pitchFamily="49" charset="0"/>
              </a:rPr>
              <a:t>i</a:t>
            </a:r>
            <a:r>
              <a:rPr lang="en-US" sz="4000" b="1" dirty="0" smtClean="0">
                <a:latin typeface="Courier New" panose="02070309020205020404" pitchFamily="49" charset="0"/>
              </a:rPr>
              <a:t>,</a:t>
            </a:r>
            <a:r>
              <a:rPr lang="en-US" sz="4000" dirty="0" smtClean="0">
                <a:latin typeface="Courier New" panose="02070309020205020404" pitchFamily="49" charset="0"/>
              </a:rPr>
              <a:t> </a:t>
            </a:r>
            <a:r>
              <a:rPr lang="en-US" sz="4000" dirty="0">
                <a:latin typeface="Courier New" panose="02070309020205020404" pitchFamily="49" charset="0"/>
              </a:rPr>
              <a:t>a: integer;</a:t>
            </a:r>
          </a:p>
          <a:p>
            <a:r>
              <a:rPr lang="en-US" sz="4000" b="1" dirty="0">
                <a:latin typeface="Courier New" panose="02070309020205020404" pitchFamily="49" charset="0"/>
              </a:rPr>
              <a:t>begin</a:t>
            </a:r>
          </a:p>
          <a:p>
            <a:r>
              <a:rPr lang="en-US" sz="4000" b="1" dirty="0" smtClean="0">
                <a:latin typeface="Courier New" panose="02070309020205020404" pitchFamily="49" charset="0"/>
              </a:rPr>
              <a:t>for </a:t>
            </a:r>
            <a:r>
              <a:rPr lang="en-US" sz="4000" dirty="0" err="1" smtClean="0">
                <a:latin typeface="Courier New" panose="02070309020205020404" pitchFamily="49" charset="0"/>
              </a:rPr>
              <a:t>i</a:t>
            </a:r>
            <a:r>
              <a:rPr lang="en-US" sz="4000" dirty="0" smtClean="0">
                <a:latin typeface="Courier New" panose="02070309020205020404" pitchFamily="49" charset="0"/>
              </a:rPr>
              <a:t> </a:t>
            </a:r>
            <a:r>
              <a:rPr lang="en-US" sz="4000" dirty="0">
                <a:latin typeface="Courier New" panose="02070309020205020404" pitchFamily="49" charset="0"/>
              </a:rPr>
              <a:t>:= 1 </a:t>
            </a:r>
            <a:r>
              <a:rPr lang="en-US" sz="4000" b="1" dirty="0">
                <a:latin typeface="Courier New" panose="02070309020205020404" pitchFamily="49" charset="0"/>
              </a:rPr>
              <a:t>to </a:t>
            </a:r>
            <a:r>
              <a:rPr lang="en-US" sz="4000" dirty="0" smtClean="0">
                <a:latin typeface="Courier New" panose="02070309020205020404" pitchFamily="49" charset="0"/>
              </a:rPr>
              <a:t>100 </a:t>
            </a:r>
            <a:r>
              <a:rPr lang="en-US" sz="4000" b="1" dirty="0">
                <a:latin typeface="Courier New" panose="02070309020205020404" pitchFamily="49" charset="0"/>
              </a:rPr>
              <a:t>do</a:t>
            </a:r>
          </a:p>
          <a:p>
            <a:r>
              <a:rPr lang="en-US" sz="4000" b="1" dirty="0" smtClean="0">
                <a:latin typeface="Courier New" panose="02070309020205020404" pitchFamily="49" charset="0"/>
              </a:rPr>
              <a:t> begin</a:t>
            </a:r>
            <a:endParaRPr lang="en-US" sz="4000" b="1" dirty="0">
              <a:latin typeface="Courier New" panose="02070309020205020404" pitchFamily="49" charset="0"/>
            </a:endParaRPr>
          </a:p>
          <a:p>
            <a:r>
              <a:rPr lang="en-US" sz="4000" dirty="0" smtClean="0">
                <a:latin typeface="Courier New" panose="02070309020205020404" pitchFamily="49" charset="0"/>
              </a:rPr>
              <a:t>  a</a:t>
            </a:r>
            <a:r>
              <a:rPr lang="en-US" sz="4000" dirty="0">
                <a:latin typeface="Courier New" panose="02070309020205020404" pitchFamily="49" charset="0"/>
              </a:rPr>
              <a:t>:= </a:t>
            </a:r>
            <a:r>
              <a:rPr lang="en-US" sz="4000" dirty="0" smtClean="0">
                <a:latin typeface="Courier New" panose="02070309020205020404" pitchFamily="49" charset="0"/>
              </a:rPr>
              <a:t>5*</a:t>
            </a:r>
            <a:r>
              <a:rPr lang="en-US" sz="4000" dirty="0" err="1" smtClean="0">
                <a:latin typeface="Courier New" panose="02070309020205020404" pitchFamily="49" charset="0"/>
              </a:rPr>
              <a:t>i</a:t>
            </a:r>
            <a:r>
              <a:rPr lang="en-US" sz="4000" dirty="0" smtClean="0">
                <a:latin typeface="Courier New" panose="02070309020205020404" pitchFamily="49" charset="0"/>
              </a:rPr>
              <a:t>; </a:t>
            </a:r>
          </a:p>
          <a:p>
            <a:r>
              <a:rPr lang="en-US" sz="4000" dirty="0">
                <a:latin typeface="Courier New" panose="02070309020205020404" pitchFamily="49" charset="0"/>
              </a:rPr>
              <a:t> </a:t>
            </a:r>
            <a:r>
              <a:rPr lang="en-US" sz="4000" dirty="0" smtClean="0">
                <a:latin typeface="Courier New" panose="02070309020205020404" pitchFamily="49" charset="0"/>
              </a:rPr>
              <a:t> write(a</a:t>
            </a:r>
            <a:r>
              <a:rPr lang="en-US" sz="4000" dirty="0">
                <a:latin typeface="Courier New" panose="02070309020205020404" pitchFamily="49" charset="0"/>
              </a:rPr>
              <a:t>, ' ');</a:t>
            </a:r>
          </a:p>
          <a:p>
            <a:r>
              <a:rPr lang="en-US" sz="4000" b="1" dirty="0" smtClean="0">
                <a:latin typeface="Courier New" panose="02070309020205020404" pitchFamily="49" charset="0"/>
              </a:rPr>
              <a:t> end</a:t>
            </a:r>
            <a:r>
              <a:rPr lang="en-US" sz="4000" dirty="0">
                <a:latin typeface="Courier New" panose="02070309020205020404" pitchFamily="49" charset="0"/>
              </a:rPr>
              <a:t>;</a:t>
            </a:r>
          </a:p>
          <a:p>
            <a:r>
              <a:rPr lang="en-US" sz="4000" b="1" dirty="0">
                <a:latin typeface="Courier New" panose="02070309020205020404" pitchFamily="49" charset="0"/>
              </a:rPr>
              <a:t>end</a:t>
            </a:r>
            <a:r>
              <a:rPr lang="en-US" sz="4000" dirty="0">
                <a:latin typeface="Courier New" panose="02070309020205020404" pitchFamily="49" charset="0"/>
              </a:rPr>
              <a:t>.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60848819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88640"/>
            <a:ext cx="8280920" cy="6120680"/>
          </a:xfr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sv-SE" sz="2800" b="1" dirty="0"/>
              <a:t>var a, b, c, x: integer;</a:t>
            </a:r>
          </a:p>
          <a:p>
            <a:r>
              <a:rPr lang="en-US" sz="2800" b="1" dirty="0"/>
              <a:t>begin</a:t>
            </a:r>
          </a:p>
          <a:p>
            <a:r>
              <a:rPr lang="en-US" sz="2800" b="1" dirty="0"/>
              <a:t>write('</a:t>
            </a:r>
            <a:r>
              <a:rPr lang="ru-RU" sz="2800" b="1" dirty="0"/>
              <a:t>Граница </a:t>
            </a:r>
            <a:r>
              <a:rPr lang="en-US" sz="2800" b="1" dirty="0"/>
              <a:t>x = '); read(x);</a:t>
            </a:r>
          </a:p>
          <a:p>
            <a:r>
              <a:rPr lang="pt-BR" sz="2800" b="1" dirty="0"/>
              <a:t>c := 1; b := 1; a := 2;</a:t>
            </a:r>
          </a:p>
          <a:p>
            <a:r>
              <a:rPr lang="en-US" sz="2800" b="1" dirty="0"/>
              <a:t>write</a:t>
            </a:r>
            <a:r>
              <a:rPr lang="en-US" sz="2800" b="1" dirty="0" smtClean="0"/>
              <a:t>(‘</a:t>
            </a:r>
            <a:r>
              <a:rPr lang="ru-RU" sz="2800" b="1" dirty="0" smtClean="0"/>
              <a:t>Числа Фибоначчи</a:t>
            </a:r>
            <a:r>
              <a:rPr lang="en-US" sz="2800" b="1" dirty="0" smtClean="0"/>
              <a:t> ’, c</a:t>
            </a:r>
            <a:r>
              <a:rPr lang="en-US" sz="2800" b="1" dirty="0"/>
              <a:t>, </a:t>
            </a:r>
            <a:r>
              <a:rPr lang="en-US" sz="2800" b="1" dirty="0" smtClean="0"/>
              <a:t>‘  ‘, </a:t>
            </a:r>
            <a:r>
              <a:rPr lang="en-US" sz="2800" b="1" dirty="0"/>
              <a:t>b, </a:t>
            </a:r>
            <a:r>
              <a:rPr lang="en-US" sz="2800" b="1" dirty="0" smtClean="0"/>
              <a:t>‘  ‘);</a:t>
            </a:r>
            <a:endParaRPr lang="en-US" sz="2800" b="1" dirty="0"/>
          </a:p>
          <a:p>
            <a:r>
              <a:rPr lang="en-US" sz="2800" b="1" dirty="0"/>
              <a:t>while </a:t>
            </a:r>
            <a:r>
              <a:rPr lang="en-US" sz="2800" b="1" dirty="0" smtClean="0"/>
              <a:t>a&lt; </a:t>
            </a:r>
            <a:r>
              <a:rPr lang="en-US" sz="2800" b="1" dirty="0"/>
              <a:t>x do</a:t>
            </a:r>
          </a:p>
          <a:p>
            <a:r>
              <a:rPr lang="en-US" sz="2800" b="1" dirty="0" smtClean="0"/>
              <a:t> begin</a:t>
            </a:r>
            <a:endParaRPr lang="en-US" sz="2800" b="1" dirty="0"/>
          </a:p>
          <a:p>
            <a:r>
              <a:rPr lang="en-US" sz="2800" b="1" dirty="0" smtClean="0"/>
              <a:t>   write(a</a:t>
            </a:r>
            <a:r>
              <a:rPr lang="en-US" sz="2800" b="1" dirty="0"/>
              <a:t>, </a:t>
            </a:r>
            <a:r>
              <a:rPr lang="en-US" sz="2800" b="1" dirty="0" smtClean="0"/>
              <a:t>‘  ‘);</a:t>
            </a:r>
            <a:endParaRPr lang="en-US" sz="2800" b="1" dirty="0"/>
          </a:p>
          <a:p>
            <a:r>
              <a:rPr lang="pt-BR" sz="2800" b="1" dirty="0" smtClean="0"/>
              <a:t>   c </a:t>
            </a:r>
            <a:r>
              <a:rPr lang="pt-BR" sz="2800" b="1" dirty="0"/>
              <a:t>:= b; b := a; a := b + c;</a:t>
            </a:r>
          </a:p>
          <a:p>
            <a:r>
              <a:rPr lang="en-US" sz="2800" b="1" dirty="0" smtClean="0"/>
              <a:t> end</a:t>
            </a:r>
            <a:r>
              <a:rPr lang="en-US" sz="2800" b="1" dirty="0"/>
              <a:t>;</a:t>
            </a:r>
          </a:p>
          <a:p>
            <a:r>
              <a:rPr lang="en-US" sz="2800" b="1" dirty="0"/>
              <a:t>end.</a:t>
            </a:r>
            <a:endParaRPr lang="ru-RU" sz="2800" b="1" dirty="0"/>
          </a:p>
        </p:txBody>
      </p:sp>
    </p:spTree>
    <p:extLst>
      <p:ext uri="{BB962C8B-B14F-4D97-AF65-F5344CB8AC3E}">
        <p14:creationId xmlns:p14="http://schemas.microsoft.com/office/powerpoint/2010/main" val="373928000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39552" y="188640"/>
            <a:ext cx="8064896" cy="6001643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400" dirty="0" err="1"/>
              <a:t>var</a:t>
            </a:r>
            <a:r>
              <a:rPr lang="ru-RU" sz="2400" dirty="0"/>
              <a:t> k:integer;</a:t>
            </a:r>
          </a:p>
          <a:p>
            <a:r>
              <a:rPr lang="en-US" sz="2400" dirty="0" smtClean="0"/>
              <a:t>  </a:t>
            </a:r>
            <a:r>
              <a:rPr lang="ru-RU" sz="2400" dirty="0" err="1" smtClean="0"/>
              <a:t>x,y,h</a:t>
            </a:r>
            <a:r>
              <a:rPr lang="ru-RU" sz="2400" dirty="0"/>
              <a:t>: </a:t>
            </a:r>
            <a:r>
              <a:rPr lang="ru-RU" sz="2400" dirty="0" err="1"/>
              <a:t>real</a:t>
            </a:r>
            <a:r>
              <a:rPr lang="ru-RU" sz="2400" dirty="0"/>
              <a:t>;  i : </a:t>
            </a:r>
            <a:r>
              <a:rPr lang="ru-RU" sz="2400" dirty="0" err="1"/>
              <a:t>integer</a:t>
            </a:r>
            <a:r>
              <a:rPr lang="ru-RU" sz="2400" dirty="0"/>
              <a:t>;</a:t>
            </a:r>
          </a:p>
          <a:p>
            <a:r>
              <a:rPr lang="ru-RU" sz="2400" dirty="0" err="1"/>
              <a:t>begin</a:t>
            </a:r>
            <a:endParaRPr lang="ru-RU" sz="2400" dirty="0"/>
          </a:p>
          <a:p>
            <a:r>
              <a:rPr lang="en-US" sz="2400" dirty="0" smtClean="0"/>
              <a:t> </a:t>
            </a:r>
            <a:r>
              <a:rPr lang="ru-RU" sz="2400" dirty="0" err="1" smtClean="0"/>
              <a:t>writeln</a:t>
            </a:r>
            <a:r>
              <a:rPr lang="ru-RU" sz="2400" dirty="0" smtClean="0"/>
              <a:t>(</a:t>
            </a:r>
            <a:r>
              <a:rPr lang="en-US" sz="2400" dirty="0" smtClean="0"/>
              <a:t>‘</a:t>
            </a:r>
            <a:r>
              <a:rPr lang="ru-RU" sz="2400" dirty="0" smtClean="0"/>
              <a:t>Количество </a:t>
            </a:r>
            <a:r>
              <a:rPr lang="ru-RU" sz="2400" dirty="0"/>
              <a:t>значений</a:t>
            </a:r>
            <a:r>
              <a:rPr lang="ru-RU" sz="2400" dirty="0" smtClean="0"/>
              <a:t>');</a:t>
            </a:r>
            <a:endParaRPr lang="ru-RU" sz="2400" dirty="0"/>
          </a:p>
          <a:p>
            <a:r>
              <a:rPr lang="en-US" sz="2400" dirty="0" smtClean="0"/>
              <a:t> </a:t>
            </a:r>
            <a:r>
              <a:rPr lang="ru-RU" sz="2400" dirty="0" err="1" smtClean="0"/>
              <a:t>readln</a:t>
            </a:r>
            <a:r>
              <a:rPr lang="ru-RU" sz="2400" dirty="0" smtClean="0"/>
              <a:t>(k</a:t>
            </a:r>
            <a:r>
              <a:rPr lang="ru-RU" sz="2400" dirty="0"/>
              <a:t>); x := -2; h := 0.5;</a:t>
            </a:r>
          </a:p>
          <a:p>
            <a:r>
              <a:rPr lang="en-US" sz="2400" dirty="0" smtClean="0"/>
              <a:t> </a:t>
            </a:r>
            <a:r>
              <a:rPr lang="ru-RU" sz="2400" dirty="0" err="1" smtClean="0"/>
              <a:t>writeln</a:t>
            </a:r>
            <a:r>
              <a:rPr lang="ru-RU" sz="2400" dirty="0"/>
              <a:t>('--------------------');</a:t>
            </a:r>
          </a:p>
          <a:p>
            <a:r>
              <a:rPr lang="en-US" sz="2400" dirty="0" smtClean="0"/>
              <a:t> </a:t>
            </a:r>
            <a:r>
              <a:rPr lang="ru-RU" sz="2400" dirty="0" err="1" smtClean="0"/>
              <a:t>writeln</a:t>
            </a:r>
            <a:r>
              <a:rPr lang="ru-RU" sz="2400" dirty="0"/>
              <a:t>('|   x    |    y     |');</a:t>
            </a:r>
          </a:p>
          <a:p>
            <a:r>
              <a:rPr lang="en-US" sz="2400" dirty="0" smtClean="0"/>
              <a:t> </a:t>
            </a:r>
            <a:r>
              <a:rPr lang="ru-RU" sz="2400" dirty="0" err="1" smtClean="0"/>
              <a:t>writeln</a:t>
            </a:r>
            <a:r>
              <a:rPr lang="ru-RU" sz="2400" dirty="0"/>
              <a:t>('--------------------');</a:t>
            </a:r>
          </a:p>
          <a:p>
            <a:r>
              <a:rPr lang="en-US" sz="2400" dirty="0" smtClean="0"/>
              <a:t> </a:t>
            </a:r>
            <a:r>
              <a:rPr lang="ru-RU" sz="2400" dirty="0" err="1" smtClean="0"/>
              <a:t>for</a:t>
            </a:r>
            <a:r>
              <a:rPr lang="ru-RU" sz="2400" dirty="0" smtClean="0"/>
              <a:t>  </a:t>
            </a:r>
            <a:r>
              <a:rPr lang="ru-RU" sz="2400" dirty="0"/>
              <a:t>i := 1 </a:t>
            </a:r>
            <a:r>
              <a:rPr lang="ru-RU" sz="2400" dirty="0" err="1"/>
              <a:t>to</a:t>
            </a:r>
            <a:r>
              <a:rPr lang="ru-RU" sz="2400" dirty="0"/>
              <a:t> k </a:t>
            </a:r>
            <a:r>
              <a:rPr lang="ru-RU" sz="2400" dirty="0" err="1"/>
              <a:t>do</a:t>
            </a:r>
            <a:endParaRPr lang="ru-RU" sz="2400" dirty="0"/>
          </a:p>
          <a:p>
            <a:r>
              <a:rPr lang="en-US" sz="2400" dirty="0" smtClean="0"/>
              <a:t>    </a:t>
            </a:r>
            <a:r>
              <a:rPr lang="ru-RU" sz="2400" dirty="0" err="1" smtClean="0"/>
              <a:t>begin</a:t>
            </a:r>
            <a:endParaRPr lang="ru-RU" sz="2400" dirty="0"/>
          </a:p>
          <a:p>
            <a:r>
              <a:rPr lang="en-US" sz="2400" dirty="0" smtClean="0"/>
              <a:t>        </a:t>
            </a:r>
            <a:r>
              <a:rPr lang="ru-RU" sz="2400" dirty="0" smtClean="0"/>
              <a:t>y </a:t>
            </a:r>
            <a:r>
              <a:rPr lang="ru-RU" sz="2400" dirty="0"/>
              <a:t>:= </a:t>
            </a:r>
            <a:r>
              <a:rPr lang="ru-RU" sz="2400" dirty="0" err="1"/>
              <a:t>sqr</a:t>
            </a:r>
            <a:r>
              <a:rPr lang="ru-RU" sz="2400" dirty="0"/>
              <a:t>(x);</a:t>
            </a:r>
          </a:p>
          <a:p>
            <a:r>
              <a:rPr lang="en-US" sz="2400" dirty="0" smtClean="0"/>
              <a:t>        </a:t>
            </a:r>
            <a:r>
              <a:rPr lang="ru-RU" sz="2400" dirty="0" err="1" smtClean="0"/>
              <a:t>writeln</a:t>
            </a:r>
            <a:r>
              <a:rPr lang="ru-RU" sz="2400" dirty="0"/>
              <a:t>('|',x:7:2,' |',y:10:3,'|');</a:t>
            </a:r>
          </a:p>
          <a:p>
            <a:r>
              <a:rPr lang="en-US" sz="2400" dirty="0" smtClean="0"/>
              <a:t>        </a:t>
            </a:r>
            <a:r>
              <a:rPr lang="ru-RU" sz="2400" dirty="0" smtClean="0"/>
              <a:t>x </a:t>
            </a:r>
            <a:r>
              <a:rPr lang="ru-RU" sz="2400" dirty="0"/>
              <a:t>:= </a:t>
            </a:r>
            <a:r>
              <a:rPr lang="ru-RU" sz="2400" dirty="0" err="1"/>
              <a:t>x+h</a:t>
            </a:r>
            <a:r>
              <a:rPr lang="ru-RU" sz="2400" dirty="0"/>
              <a:t>;</a:t>
            </a:r>
          </a:p>
          <a:p>
            <a:r>
              <a:rPr lang="en-US" sz="2400" dirty="0" smtClean="0"/>
              <a:t>   </a:t>
            </a:r>
            <a:r>
              <a:rPr lang="ru-RU" sz="2400" dirty="0" err="1" smtClean="0"/>
              <a:t>end</a:t>
            </a:r>
            <a:r>
              <a:rPr lang="ru-RU" sz="2400" dirty="0"/>
              <a:t>;</a:t>
            </a:r>
          </a:p>
          <a:p>
            <a:r>
              <a:rPr lang="en-US" sz="2400" dirty="0" smtClean="0"/>
              <a:t> </a:t>
            </a:r>
            <a:r>
              <a:rPr lang="ru-RU" sz="2400" dirty="0" err="1" smtClean="0"/>
              <a:t>writeln</a:t>
            </a:r>
            <a:r>
              <a:rPr lang="ru-RU" sz="2400" dirty="0"/>
              <a:t>('--------------------');</a:t>
            </a:r>
          </a:p>
          <a:p>
            <a:r>
              <a:rPr lang="ru-RU" sz="2400" dirty="0" err="1"/>
              <a:t>end</a:t>
            </a:r>
            <a:r>
              <a:rPr lang="ru-RU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2489830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260648"/>
            <a:ext cx="8229600" cy="1143000"/>
          </a:xfrm>
        </p:spPr>
        <p:txBody>
          <a:bodyPr>
            <a:noAutofit/>
          </a:bodyPr>
          <a:lstStyle/>
          <a:p>
            <a:pPr eaLnBrk="1" hangingPunct="1">
              <a:defRPr/>
            </a:pPr>
            <a:r>
              <a:rPr lang="uk-UA" sz="660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B05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  <a:reflection blurRad="6350" stA="55000" endA="300" endPos="45500" dir="5400000" sy="-100000" algn="bl" rotWithShape="0"/>
                </a:effectLst>
                <a:ea typeface="+mj-ea"/>
              </a:rPr>
              <a:t>ДОМАШНЕЕ ЗАДАНИЕ</a:t>
            </a:r>
            <a:endParaRPr lang="uk-UA" sz="6600" dirty="0">
              <a:ln w="9525">
                <a:solidFill>
                  <a:schemeClr val="bg1"/>
                </a:solidFill>
                <a:prstDash val="solid"/>
              </a:ln>
              <a:solidFill>
                <a:srgbClr val="00B050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  <a:reflection blurRad="6350" stA="55000" endA="300" endPos="45500" dir="5400000" sy="-100000" algn="bl" rotWithShape="0"/>
              </a:effectLst>
              <a:ea typeface="+mj-ea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605309" y="2132856"/>
            <a:ext cx="7200800" cy="2592288"/>
          </a:xfrm>
        </p:spPr>
        <p:txBody>
          <a:bodyPr/>
          <a:lstStyle/>
          <a:p>
            <a:pPr marL="742950" indent="-742950" algn="just">
              <a:buFont typeface="+mj-lt"/>
              <a:buAutoNum type="arabicPeriod"/>
            </a:pPr>
            <a:r>
              <a:rPr lang="ru-RU" sz="4400" b="1" dirty="0" smtClean="0"/>
              <a:t>Конспект</a:t>
            </a:r>
            <a:r>
              <a:rPr lang="ru-RU" sz="4400" b="1" dirty="0" smtClean="0"/>
              <a:t>.</a:t>
            </a:r>
          </a:p>
          <a:p>
            <a:pPr marL="742950" indent="-742950" algn="just">
              <a:buFont typeface="+mj-lt"/>
              <a:buAutoNum type="arabicPeriod"/>
            </a:pPr>
            <a:r>
              <a:rPr lang="ru-RU" sz="4400" b="1" dirty="0" smtClean="0"/>
              <a:t>§1</a:t>
            </a:r>
            <a:r>
              <a:rPr lang="en-US" sz="4400" b="1" dirty="0" smtClean="0"/>
              <a:t>9</a:t>
            </a:r>
            <a:r>
              <a:rPr lang="ru-RU" sz="4400" b="1" dirty="0" smtClean="0"/>
              <a:t> </a:t>
            </a:r>
            <a:r>
              <a:rPr lang="ru-RU" sz="4400" b="1" dirty="0" smtClean="0"/>
              <a:t>(</a:t>
            </a:r>
            <a:r>
              <a:rPr lang="ru-RU" sz="4400" b="1" dirty="0" smtClean="0"/>
              <a:t>п.1</a:t>
            </a:r>
            <a:r>
              <a:rPr lang="en-US" sz="4400" b="1" dirty="0" smtClean="0"/>
              <a:t>9</a:t>
            </a:r>
            <a:r>
              <a:rPr lang="ru-RU" sz="4400" b="1" dirty="0" smtClean="0"/>
              <a:t>.1</a:t>
            </a:r>
            <a:r>
              <a:rPr lang="en-US" sz="4400" b="1" dirty="0" smtClean="0"/>
              <a:t>-19.4</a:t>
            </a:r>
            <a:r>
              <a:rPr lang="ru-RU" sz="4400" b="1" dirty="0" smtClean="0"/>
              <a:t>).</a:t>
            </a:r>
            <a:endParaRPr lang="ru-RU" sz="4400" b="1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375" y="4386783"/>
            <a:ext cx="1733550" cy="1609725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8184" y="3933056"/>
            <a:ext cx="2819029" cy="23567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813912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Ретро">
  <a:themeElements>
    <a:clrScheme name="Ретро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6B9F25"/>
      </a:hlink>
      <a:folHlink>
        <a:srgbClr val="B26B02"/>
      </a:folHlink>
    </a:clrScheme>
    <a:fontScheme name="Ретро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Ретро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D26EA377-59BD-4C9C-9D94-EE8416EE4C7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TM02900769[[fn=Ретро]]</Template>
  <TotalTime>469</TotalTime>
  <Words>272</Words>
  <Application>Microsoft Office PowerPoint</Application>
  <PresentationFormat>Экран (4:3)</PresentationFormat>
  <Paragraphs>55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2" baseType="lpstr">
      <vt:lpstr>Arial Unicode MS</vt:lpstr>
      <vt:lpstr>Calibri</vt:lpstr>
      <vt:lpstr>Calibri Light</vt:lpstr>
      <vt:lpstr>Courier New</vt:lpstr>
      <vt:lpstr>Ретро</vt:lpstr>
      <vt:lpstr>ИСПОЛЬЗОВАНИЕ ОСНОВНЫХ АЛГОРИТМИЧЕСКИХ КОНСТРУКЦИЙ ДЛЯ РЕШЕНИЯ ПРАКТИЧЕСКИХ ЗАДАЧ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ДОМАШНЕЕ ЗАДАНИЕ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Name of Presentation</dc:title>
  <dc:creator>klakla</dc:creator>
  <cp:lastModifiedBy>klakla</cp:lastModifiedBy>
  <cp:revision>20</cp:revision>
  <dcterms:created xsi:type="dcterms:W3CDTF">2016-03-05T15:42:32Z</dcterms:created>
  <dcterms:modified xsi:type="dcterms:W3CDTF">2022-03-13T13:55:50Z</dcterms:modified>
</cp:coreProperties>
</file>