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1" r:id="rId4"/>
    <p:sldId id="266" r:id="rId5"/>
    <p:sldId id="263" r:id="rId6"/>
    <p:sldId id="264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6699"/>
    <a:srgbClr val="0099CC"/>
    <a:srgbClr val="006666"/>
    <a:srgbClr val="025198"/>
    <a:srgbClr val="422C16"/>
    <a:srgbClr val="0C788E"/>
    <a:srgbClr val="000099"/>
    <a:srgbClr val="1C1C1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5" autoAdjust="0"/>
    <p:restoredTop sz="94652" autoAdjust="0"/>
  </p:normalViewPr>
  <p:slideViewPr>
    <p:cSldViewPr showGuides="1">
      <p:cViewPr varScale="1">
        <p:scale>
          <a:sx n="67" d="100"/>
          <a:sy n="67" d="100"/>
        </p:scale>
        <p:origin x="11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FA604-4240-4A22-99D7-F8A4C4F5D3C2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88083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C73CB9-E791-4CC4-8414-884682BCEBAB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54369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67BDE9-45BA-4B70-AC82-5CFF74580B71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16186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FC886-77C1-41BF-A882-877C6F8B32B9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68731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1F9A00-CEBA-4562-A504-E86A1783FFC4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25125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4A3AB-ED28-4B4C-841B-52C09D4A0D5F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41905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1C5E2-CC0C-4759-83B0-A66E661CD91E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406632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E8F7A-4346-4548-95E6-60BD72961711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69294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898EF-CD75-44F4-95D7-C25EA1C51CA0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80270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FAE23-AF28-4C85-8637-521B18BFA129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49326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B6998-E209-47B0-9048-6AE7312ED408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405128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6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601996-CE4D-4CDB-B98F-D24C23B76778}" type="slidenum">
              <a:rPr lang="es-ES" altLang="ru-RU"/>
              <a:pPr/>
              <a:t>‹#›</a:t>
            </a:fld>
            <a:endParaRPr lang="es-E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5408" y="1844824"/>
            <a:ext cx="5149080" cy="177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Corbel" panose="020B0503020204020204" pitchFamily="34" charset="0"/>
              </a:rPr>
              <a:t>РАЗГОВОРНЫЙ СТИЛЬ</a:t>
            </a:r>
            <a:endParaRPr lang="ru-RU" altLang="ru-RU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Corbel" panose="020B0503020204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756592" y="1052736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25198"/>
                </a:solidFill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  <a:latin typeface="Corbel" panose="020B0503020204020204" pitchFamily="34" charset="0"/>
              </a:rPr>
              <a:t>Основные</a:t>
            </a:r>
          </a:p>
          <a:p>
            <a:pPr algn="ctr" eaLnBrk="1" hangingPunct="1"/>
            <a:r>
              <a:rPr lang="ru-RU" alt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25198"/>
                </a:solidFill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  <a:latin typeface="Corbel" panose="020B0503020204020204" pitchFamily="34" charset="0"/>
              </a:rPr>
              <a:t>признаки</a:t>
            </a:r>
          </a:p>
          <a:p>
            <a:pPr algn="ctr" eaLnBrk="1" hangingPunct="1"/>
            <a:endParaRPr lang="ru-RU" altLang="ru-RU" sz="28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025198"/>
              </a:solidFill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  <a:latin typeface="Corbel" panose="020B0503020204020204" pitchFamily="34" charset="0"/>
            </a:endParaRPr>
          </a:p>
          <a:p>
            <a:pPr algn="ctr" eaLnBrk="1" hangingPunct="1"/>
            <a:r>
              <a:rPr lang="ru-RU" alt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25198"/>
                </a:solidFill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  <a:latin typeface="Corbel" panose="020B0503020204020204" pitchFamily="34" charset="0"/>
              </a:rPr>
              <a:t>Жанры</a:t>
            </a:r>
          </a:p>
          <a:p>
            <a:pPr algn="ctr" eaLnBrk="1" hangingPunct="1"/>
            <a:endParaRPr lang="ru-RU" altLang="ru-RU" sz="28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025198"/>
              </a:solidFill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  <a:latin typeface="Corbel" panose="020B0503020204020204" pitchFamily="34" charset="0"/>
            </a:endParaRPr>
          </a:p>
          <a:p>
            <a:pPr algn="ctr" eaLnBrk="1" hangingPunct="1"/>
            <a:r>
              <a:rPr lang="ru-RU" alt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25198"/>
                </a:solidFill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  <a:latin typeface="Corbel" panose="020B0503020204020204" pitchFamily="34" charset="0"/>
              </a:rPr>
              <a:t>Языковые</a:t>
            </a:r>
          </a:p>
          <a:p>
            <a:pPr algn="ctr" eaLnBrk="1" hangingPunct="1"/>
            <a:r>
              <a:rPr lang="ru-RU" altLang="ru-RU" sz="2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25198"/>
                </a:solidFill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  <a:latin typeface="Corbel" panose="020B0503020204020204" pitchFamily="34" charset="0"/>
              </a:rPr>
              <a:t>особенности</a:t>
            </a: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066386" y="5517232"/>
            <a:ext cx="6858000" cy="1655762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8 класс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sp>
        <p:nvSpPr>
          <p:cNvPr id="11" name="Подзаголовок 7"/>
          <p:cNvSpPr txBox="1">
            <a:spLocks/>
          </p:cNvSpPr>
          <p:nvPr/>
        </p:nvSpPr>
        <p:spPr bwMode="auto">
          <a:xfrm>
            <a:off x="-1476672" y="5517232"/>
            <a:ext cx="6858000" cy="165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Русский язык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64096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ru-RU" altLang="ru-RU" sz="5000" b="1" dirty="0" smtClean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СФЕРА ИСПОЛЬЗОВАНИЯ</a:t>
            </a:r>
            <a:endParaRPr lang="ru-RU" altLang="ru-RU" sz="5000" b="1" dirty="0">
              <a:ln w="10160">
                <a:solidFill>
                  <a:srgbClr val="00B0F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484311" y="3664040"/>
            <a:ext cx="6112025" cy="872076"/>
            <a:chOff x="720" y="1392"/>
            <a:chExt cx="4058" cy="480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shade val="92157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7" name="AutoShape 6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" name="AutoShape 7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gamma/>
                      <a:tint val="0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484311" y="4759159"/>
            <a:ext cx="6112025" cy="872076"/>
            <a:chOff x="720" y="1392"/>
            <a:chExt cx="4058" cy="480"/>
          </a:xfrm>
        </p:grpSpPr>
        <p:sp>
          <p:nvSpPr>
            <p:cNvPr id="10" name="AutoShape 9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12" name="AutoShape 11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alpha val="0"/>
                    </a:schemeClr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AutoShape 12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14" name="Group 18"/>
          <p:cNvGrpSpPr>
            <a:grpSpLocks/>
          </p:cNvGrpSpPr>
          <p:nvPr/>
        </p:nvGrpSpPr>
        <p:grpSpPr bwMode="auto">
          <a:xfrm>
            <a:off x="1484311" y="2570932"/>
            <a:ext cx="6112025" cy="872076"/>
            <a:chOff x="720" y="1392"/>
            <a:chExt cx="4058" cy="480"/>
          </a:xfrm>
        </p:grpSpPr>
        <p:sp>
          <p:nvSpPr>
            <p:cNvPr id="15" name="AutoShape 19"/>
            <p:cNvSpPr>
              <a:spLocks noChangeArrowheads="1"/>
            </p:cNvSpPr>
            <p:nvPr/>
          </p:nvSpPr>
          <p:spPr bwMode="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solidFill>
              <a:srgbClr val="0099CC"/>
            </a:solidFill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" name="Group 20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17" name="AutoShape 21"/>
              <p:cNvSpPr>
                <a:spLocks noChangeArrowheads="1"/>
              </p:cNvSpPr>
              <p:nvPr/>
            </p:nvSpPr>
            <p:spPr bwMode="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0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" name="AutoShape 22"/>
              <p:cNvSpPr>
                <a:spLocks noChangeArrowheads="1"/>
              </p:cNvSpPr>
              <p:nvPr/>
            </p:nvSpPr>
            <p:spPr bwMode="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gamma/>
                      <a:tint val="0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9" name="Text Box 23"/>
          <p:cNvSpPr txBox="1">
            <a:spLocks noChangeArrowheads="1"/>
          </p:cNvSpPr>
          <p:nvPr/>
        </p:nvSpPr>
        <p:spPr bwMode="white">
          <a:xfrm>
            <a:off x="2021351" y="2715608"/>
            <a:ext cx="5173118" cy="1207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</a:pPr>
            <a:r>
              <a:rPr lang="ru-RU" alt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Непосредственное общение</a:t>
            </a:r>
            <a:endParaRPr lang="en-US" alt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white">
          <a:xfrm>
            <a:off x="2034138" y="3800679"/>
            <a:ext cx="51731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</a:pPr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Диалог </a:t>
            </a:r>
            <a:endParaRPr lang="en-US" alt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white">
          <a:xfrm>
            <a:off x="2034138" y="4887760"/>
            <a:ext cx="51731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29292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</a:pPr>
            <a:r>
              <a:rPr lang="ru-RU" alt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Эпистолярный жанр</a:t>
            </a:r>
            <a:endParaRPr lang="en-US" alt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  <p:pic>
        <p:nvPicPr>
          <p:cNvPr id="22" name="Picture 29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6" t="64474" r="19473"/>
          <a:stretch>
            <a:fillRect/>
          </a:stretch>
        </p:blipFill>
        <p:spPr bwMode="auto">
          <a:xfrm>
            <a:off x="1272418" y="3649975"/>
            <a:ext cx="911507" cy="1201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0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6" t="64474" r="19473"/>
          <a:stretch>
            <a:fillRect/>
          </a:stretch>
        </p:blipFill>
        <p:spPr bwMode="auto">
          <a:xfrm>
            <a:off x="1259632" y="2564904"/>
            <a:ext cx="911506" cy="1201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 Box 32"/>
          <p:cNvSpPr txBox="1">
            <a:spLocks noChangeArrowheads="1"/>
          </p:cNvSpPr>
          <p:nvPr/>
        </p:nvSpPr>
        <p:spPr bwMode="white">
          <a:xfrm>
            <a:off x="1628619" y="2687476"/>
            <a:ext cx="438400" cy="578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>
                <a:solidFill>
                  <a:srgbClr val="FFFFFF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25" name="Text Box 33"/>
          <p:cNvSpPr txBox="1">
            <a:spLocks noChangeArrowheads="1"/>
          </p:cNvSpPr>
          <p:nvPr/>
        </p:nvSpPr>
        <p:spPr bwMode="white">
          <a:xfrm>
            <a:off x="1687982" y="3831906"/>
            <a:ext cx="438400" cy="578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 dirty="0">
                <a:solidFill>
                  <a:srgbClr val="FFFFFF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26" name="Text Box 34"/>
          <p:cNvSpPr txBox="1">
            <a:spLocks noChangeArrowheads="1"/>
          </p:cNvSpPr>
          <p:nvPr/>
        </p:nvSpPr>
        <p:spPr bwMode="white">
          <a:xfrm>
            <a:off x="1643232" y="4897807"/>
            <a:ext cx="438400" cy="578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>
                <a:solidFill>
                  <a:srgbClr val="FFFFFF"/>
                </a:solidFill>
                <a:cs typeface="Arial" panose="020B0604020202020204" pitchFamily="34" charset="0"/>
              </a:rPr>
              <a:t>3</a:t>
            </a:r>
          </a:p>
        </p:txBody>
      </p:sp>
      <p:pic>
        <p:nvPicPr>
          <p:cNvPr id="30" name="Picture 29" descr="1"/>
          <p:cNvPicPr>
            <a:picLocks noChangeAspect="1" noChangeArrowheads="1"/>
          </p:cNvPicPr>
          <p:nvPr/>
        </p:nvPicPr>
        <p:blipFill>
          <a:blip r:embed="rId2">
            <a:lum bright="-6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06" t="64474" r="19473"/>
          <a:stretch>
            <a:fillRect/>
          </a:stretch>
        </p:blipFill>
        <p:spPr bwMode="auto">
          <a:xfrm>
            <a:off x="1259631" y="4727244"/>
            <a:ext cx="911507" cy="1201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62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ru-RU" altLang="ru-RU" sz="4800" b="1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ОСНОВНЫЕ ОСОБЕННОСТИ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8944" y="2420888"/>
            <a:ext cx="8466112" cy="3360059"/>
          </a:xfrm>
        </p:spPr>
        <p:txBody>
          <a:bodyPr/>
          <a:lstStyle/>
          <a:p>
            <a:pPr marL="514350" indent="-514350" algn="just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Используется, в основном, в устной форме.</a:t>
            </a:r>
          </a:p>
          <a:p>
            <a:pPr marL="514350" indent="-514350" algn="just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Личный способ коммуникации.</a:t>
            </a:r>
          </a:p>
          <a:p>
            <a:pPr marL="514350" indent="-514350" algn="just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Существенны отступления от литературного произношения.</a:t>
            </a:r>
          </a:p>
          <a:p>
            <a:pPr marL="514350" indent="-514350" algn="just" eaLnBrk="1" hangingPunct="1">
              <a:spcBef>
                <a:spcPts val="600"/>
              </a:spcBef>
              <a:buFont typeface="+mj-lt"/>
              <a:buAutoNum type="arabicPeriod"/>
            </a:pPr>
            <a:r>
              <a:rPr lang="ru-RU" altLang="ru-RU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Неподготовленность, </a:t>
            </a:r>
            <a:r>
              <a:rPr lang="ru-RU" altLang="ru-RU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незапланированность</a:t>
            </a:r>
            <a:r>
              <a:rPr lang="ru-RU" altLang="ru-RU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rPr>
              <a:t>, самопроизвольность, непосредственность контакта между участниками общения.</a:t>
            </a:r>
          </a:p>
        </p:txBody>
      </p:sp>
    </p:spTree>
    <p:extLst>
      <p:ext uri="{BB962C8B-B14F-4D97-AF65-F5344CB8AC3E}">
        <p14:creationId xmlns:p14="http://schemas.microsoft.com/office/powerpoint/2010/main" val="222177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4800" b="1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ОТЛИЧИЯ</a:t>
            </a:r>
            <a:br>
              <a:rPr lang="ru-RU" altLang="ru-RU" sz="4800" b="1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</a:br>
            <a:r>
              <a:rPr lang="ru-RU" altLang="ru-RU" sz="4800" b="1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ОТ ДРУГИХ СТИЛЕЙ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043608" y="2348880"/>
            <a:ext cx="7056784" cy="3743325"/>
            <a:chOff x="460539" y="2245993"/>
            <a:chExt cx="4365625" cy="3743325"/>
          </a:xfrm>
        </p:grpSpPr>
        <p:sp>
          <p:nvSpPr>
            <p:cNvPr id="4" name="Freeform 3"/>
            <p:cNvSpPr>
              <a:spLocks/>
            </p:cNvSpPr>
            <p:nvPr/>
          </p:nvSpPr>
          <p:spPr bwMode="gray">
            <a:xfrm flipH="1">
              <a:off x="460539" y="2245993"/>
              <a:ext cx="2063750" cy="1728788"/>
            </a:xfrm>
            <a:custGeom>
              <a:avLst/>
              <a:gdLst>
                <a:gd name="T0" fmla="*/ 303 w 1299"/>
                <a:gd name="T1" fmla="*/ 1008 h 1008"/>
                <a:gd name="T2" fmla="*/ 1299 w 1299"/>
                <a:gd name="T3" fmla="*/ 1008 h 1008"/>
                <a:gd name="T4" fmla="*/ 1296 w 1299"/>
                <a:gd name="T5" fmla="*/ 315 h 1008"/>
                <a:gd name="T6" fmla="*/ 942 w 1299"/>
                <a:gd name="T7" fmla="*/ 0 h 1008"/>
                <a:gd name="T8" fmla="*/ 3 w 1299"/>
                <a:gd name="T9" fmla="*/ 0 h 1008"/>
                <a:gd name="T10" fmla="*/ 0 w 1299"/>
                <a:gd name="T11" fmla="*/ 723 h 1008"/>
                <a:gd name="T12" fmla="*/ 303 w 1299"/>
                <a:gd name="T13" fmla="*/ 100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9" h="1008">
                  <a:moveTo>
                    <a:pt x="303" y="1008"/>
                  </a:moveTo>
                  <a:cubicBezTo>
                    <a:pt x="801" y="1008"/>
                    <a:pt x="1299" y="1008"/>
                    <a:pt x="1299" y="1008"/>
                  </a:cubicBezTo>
                  <a:cubicBezTo>
                    <a:pt x="1299" y="1008"/>
                    <a:pt x="1297" y="661"/>
                    <a:pt x="1296" y="315"/>
                  </a:cubicBezTo>
                  <a:cubicBezTo>
                    <a:pt x="1290" y="150"/>
                    <a:pt x="1161" y="0"/>
                    <a:pt x="942" y="0"/>
                  </a:cubicBezTo>
                  <a:cubicBezTo>
                    <a:pt x="472" y="0"/>
                    <a:pt x="3" y="0"/>
                    <a:pt x="3" y="0"/>
                  </a:cubicBezTo>
                  <a:cubicBezTo>
                    <a:pt x="3" y="0"/>
                    <a:pt x="1" y="361"/>
                    <a:pt x="0" y="723"/>
                  </a:cubicBezTo>
                  <a:cubicBezTo>
                    <a:pt x="0" y="915"/>
                    <a:pt x="144" y="1002"/>
                    <a:pt x="303" y="100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shade val="69804"/>
                    <a:invGamma/>
                  </a:schemeClr>
                </a:gs>
                <a:gs pos="100000">
                  <a:schemeClr val="accent1"/>
                </a:gs>
              </a:gsLst>
              <a:lin ang="18900000" scaled="1"/>
            </a:gradFill>
            <a:ln w="28575" cmpd="sng">
              <a:solidFill>
                <a:srgbClr val="F8F8F8"/>
              </a:solidFill>
              <a:round/>
              <a:headEnd/>
              <a:tailEnd/>
            </a:ln>
            <a:effectLst>
              <a:outerShdw dist="107763" dir="2700000" algn="ctr" rotWithShape="0">
                <a:srgbClr val="1C1C1C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gray">
            <a:xfrm>
              <a:off x="2762414" y="2245993"/>
              <a:ext cx="2063750" cy="1728788"/>
            </a:xfrm>
            <a:custGeom>
              <a:avLst/>
              <a:gdLst>
                <a:gd name="T0" fmla="*/ 303 w 1299"/>
                <a:gd name="T1" fmla="*/ 1008 h 1008"/>
                <a:gd name="T2" fmla="*/ 1299 w 1299"/>
                <a:gd name="T3" fmla="*/ 1008 h 1008"/>
                <a:gd name="T4" fmla="*/ 1296 w 1299"/>
                <a:gd name="T5" fmla="*/ 315 h 1008"/>
                <a:gd name="T6" fmla="*/ 942 w 1299"/>
                <a:gd name="T7" fmla="*/ 0 h 1008"/>
                <a:gd name="T8" fmla="*/ 3 w 1299"/>
                <a:gd name="T9" fmla="*/ 0 h 1008"/>
                <a:gd name="T10" fmla="*/ 0 w 1299"/>
                <a:gd name="T11" fmla="*/ 723 h 1008"/>
                <a:gd name="T12" fmla="*/ 303 w 1299"/>
                <a:gd name="T13" fmla="*/ 100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9" h="1008">
                  <a:moveTo>
                    <a:pt x="303" y="1008"/>
                  </a:moveTo>
                  <a:cubicBezTo>
                    <a:pt x="801" y="1008"/>
                    <a:pt x="1299" y="1008"/>
                    <a:pt x="1299" y="1008"/>
                  </a:cubicBezTo>
                  <a:cubicBezTo>
                    <a:pt x="1299" y="1008"/>
                    <a:pt x="1297" y="661"/>
                    <a:pt x="1296" y="315"/>
                  </a:cubicBezTo>
                  <a:cubicBezTo>
                    <a:pt x="1290" y="150"/>
                    <a:pt x="1161" y="0"/>
                    <a:pt x="942" y="0"/>
                  </a:cubicBezTo>
                  <a:cubicBezTo>
                    <a:pt x="472" y="0"/>
                    <a:pt x="3" y="0"/>
                    <a:pt x="3" y="0"/>
                  </a:cubicBezTo>
                  <a:cubicBezTo>
                    <a:pt x="3" y="0"/>
                    <a:pt x="1" y="361"/>
                    <a:pt x="0" y="723"/>
                  </a:cubicBezTo>
                  <a:cubicBezTo>
                    <a:pt x="0" y="915"/>
                    <a:pt x="144" y="1002"/>
                    <a:pt x="303" y="100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2">
                    <a:gamma/>
                    <a:shade val="80000"/>
                    <a:invGamma/>
                  </a:schemeClr>
                </a:gs>
                <a:gs pos="100000">
                  <a:schemeClr val="accent2"/>
                </a:gs>
              </a:gsLst>
              <a:lin ang="18900000" scaled="1"/>
            </a:gradFill>
            <a:ln w="28575" cmpd="sng">
              <a:solidFill>
                <a:srgbClr val="F8F8F8"/>
              </a:solidFill>
              <a:round/>
              <a:headEnd/>
              <a:tailEnd/>
            </a:ln>
            <a:effectLst>
              <a:outerShdw dist="107763" dir="2700000" algn="ctr" rotWithShape="0">
                <a:srgbClr val="1C1C1C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gray">
            <a:xfrm>
              <a:off x="460539" y="4260531"/>
              <a:ext cx="2063750" cy="1728787"/>
            </a:xfrm>
            <a:custGeom>
              <a:avLst/>
              <a:gdLst>
                <a:gd name="T0" fmla="*/ 303 w 1299"/>
                <a:gd name="T1" fmla="*/ 1008 h 1008"/>
                <a:gd name="T2" fmla="*/ 1299 w 1299"/>
                <a:gd name="T3" fmla="*/ 1008 h 1008"/>
                <a:gd name="T4" fmla="*/ 1296 w 1299"/>
                <a:gd name="T5" fmla="*/ 315 h 1008"/>
                <a:gd name="T6" fmla="*/ 942 w 1299"/>
                <a:gd name="T7" fmla="*/ 0 h 1008"/>
                <a:gd name="T8" fmla="*/ 3 w 1299"/>
                <a:gd name="T9" fmla="*/ 0 h 1008"/>
                <a:gd name="T10" fmla="*/ 0 w 1299"/>
                <a:gd name="T11" fmla="*/ 723 h 1008"/>
                <a:gd name="T12" fmla="*/ 303 w 1299"/>
                <a:gd name="T13" fmla="*/ 100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9" h="1008">
                  <a:moveTo>
                    <a:pt x="303" y="1008"/>
                  </a:moveTo>
                  <a:cubicBezTo>
                    <a:pt x="801" y="1008"/>
                    <a:pt x="1299" y="1008"/>
                    <a:pt x="1299" y="1008"/>
                  </a:cubicBezTo>
                  <a:cubicBezTo>
                    <a:pt x="1299" y="1008"/>
                    <a:pt x="1297" y="661"/>
                    <a:pt x="1296" y="315"/>
                  </a:cubicBezTo>
                  <a:cubicBezTo>
                    <a:pt x="1290" y="150"/>
                    <a:pt x="1161" y="0"/>
                    <a:pt x="942" y="0"/>
                  </a:cubicBezTo>
                  <a:cubicBezTo>
                    <a:pt x="472" y="0"/>
                    <a:pt x="3" y="0"/>
                    <a:pt x="3" y="0"/>
                  </a:cubicBezTo>
                  <a:cubicBezTo>
                    <a:pt x="3" y="0"/>
                    <a:pt x="1" y="361"/>
                    <a:pt x="0" y="723"/>
                  </a:cubicBezTo>
                  <a:cubicBezTo>
                    <a:pt x="0" y="915"/>
                    <a:pt x="144" y="1002"/>
                    <a:pt x="303" y="100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6078"/>
                    <a:invGamma/>
                  </a:schemeClr>
                </a:gs>
              </a:gsLst>
              <a:lin ang="18900000" scaled="1"/>
            </a:gradFill>
            <a:ln w="28575" cmpd="sng">
              <a:solidFill>
                <a:srgbClr val="F8F8F8"/>
              </a:solidFill>
              <a:round/>
              <a:headEnd/>
              <a:tailEnd/>
            </a:ln>
            <a:effectLst>
              <a:outerShdw dist="107763" dir="2700000" algn="ctr" rotWithShape="0">
                <a:srgbClr val="1C1C1C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gray">
            <a:xfrm flipH="1">
              <a:off x="2762414" y="4260531"/>
              <a:ext cx="2063750" cy="1728787"/>
            </a:xfrm>
            <a:custGeom>
              <a:avLst/>
              <a:gdLst>
                <a:gd name="T0" fmla="*/ 303 w 1299"/>
                <a:gd name="T1" fmla="*/ 1008 h 1008"/>
                <a:gd name="T2" fmla="*/ 1299 w 1299"/>
                <a:gd name="T3" fmla="*/ 1008 h 1008"/>
                <a:gd name="T4" fmla="*/ 1296 w 1299"/>
                <a:gd name="T5" fmla="*/ 315 h 1008"/>
                <a:gd name="T6" fmla="*/ 942 w 1299"/>
                <a:gd name="T7" fmla="*/ 0 h 1008"/>
                <a:gd name="T8" fmla="*/ 3 w 1299"/>
                <a:gd name="T9" fmla="*/ 0 h 1008"/>
                <a:gd name="T10" fmla="*/ 0 w 1299"/>
                <a:gd name="T11" fmla="*/ 723 h 1008"/>
                <a:gd name="T12" fmla="*/ 303 w 1299"/>
                <a:gd name="T13" fmla="*/ 100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9" h="1008">
                  <a:moveTo>
                    <a:pt x="303" y="1008"/>
                  </a:moveTo>
                  <a:cubicBezTo>
                    <a:pt x="801" y="1008"/>
                    <a:pt x="1299" y="1008"/>
                    <a:pt x="1299" y="1008"/>
                  </a:cubicBezTo>
                  <a:cubicBezTo>
                    <a:pt x="1299" y="1008"/>
                    <a:pt x="1297" y="661"/>
                    <a:pt x="1296" y="315"/>
                  </a:cubicBezTo>
                  <a:cubicBezTo>
                    <a:pt x="1290" y="150"/>
                    <a:pt x="1161" y="0"/>
                    <a:pt x="942" y="0"/>
                  </a:cubicBezTo>
                  <a:cubicBezTo>
                    <a:pt x="472" y="0"/>
                    <a:pt x="3" y="0"/>
                    <a:pt x="3" y="0"/>
                  </a:cubicBezTo>
                  <a:cubicBezTo>
                    <a:pt x="3" y="0"/>
                    <a:pt x="1" y="361"/>
                    <a:pt x="0" y="723"/>
                  </a:cubicBezTo>
                  <a:cubicBezTo>
                    <a:pt x="0" y="915"/>
                    <a:pt x="144" y="1002"/>
                    <a:pt x="303" y="1008"/>
                  </a:cubicBezTo>
                  <a:close/>
                </a:path>
              </a:pathLst>
            </a:cu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66275"/>
                    <a:invGamma/>
                  </a:schemeClr>
                </a:gs>
              </a:gsLst>
              <a:lin ang="18900000" scaled="1"/>
            </a:gradFill>
            <a:ln w="28575" cmpd="sng">
              <a:solidFill>
                <a:srgbClr val="F8F8F8"/>
              </a:solidFill>
              <a:round/>
              <a:headEnd/>
              <a:tailEnd/>
            </a:ln>
            <a:effectLst>
              <a:outerShdw dist="107763" dir="2700000" algn="ctr" rotWithShape="0">
                <a:srgbClr val="1C1C1C">
                  <a:alpha val="50000"/>
                </a:srgbClr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gray">
            <a:xfrm>
              <a:off x="1603539" y="3063556"/>
              <a:ext cx="2081213" cy="2082800"/>
            </a:xfrm>
            <a:prstGeom prst="ellipse">
              <a:avLst/>
            </a:prstGeom>
            <a:solidFill>
              <a:srgbClr val="FEFFFF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white">
            <a:xfrm>
              <a:off x="658667" y="2495488"/>
              <a:ext cx="1579562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lang="ru-RU" altLang="ru-RU" sz="2000" b="1" dirty="0" smtClean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rbel" panose="020B0503020204020204" pitchFamily="34" charset="0"/>
                </a:rPr>
                <a:t>В основном существует в устной форме.</a:t>
              </a:r>
              <a:endParaRPr lang="ru-RU" altLang="ru-RU" sz="20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endParaRP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white">
            <a:xfrm>
              <a:off x="3033083" y="2569623"/>
              <a:ext cx="166528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/>
              <a:r>
                <a:rPr lang="ru-RU" altLang="ru-RU" sz="2000" b="1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rbel" panose="020B0503020204020204" pitchFamily="34" charset="0"/>
                </a:rPr>
                <a:t>Непосредственность</a:t>
              </a:r>
              <a:endParaRPr lang="ru-RU" altLang="ru-RU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endParaRP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white">
            <a:xfrm>
              <a:off x="508011" y="4792344"/>
              <a:ext cx="1781968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es-ES"/>
              </a:defPPr>
              <a:lvl1pPr eaLnBrk="1" hangingPunct="1">
                <a:defRPr sz="2000" b="1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rbel" panose="020B0503020204020204" pitchFamily="34" charset="0"/>
                </a:defRPr>
              </a:lvl1pPr>
            </a:lstStyle>
            <a:p>
              <a:r>
                <a:rPr lang="ru-RU" altLang="ru-RU" dirty="0"/>
                <a:t>Отличается большой смысловой ёмкостью и </a:t>
              </a:r>
              <a:r>
                <a:rPr lang="ru-RU" altLang="ru-RU" dirty="0" smtClean="0"/>
                <a:t>красочностью</a:t>
              </a:r>
              <a:endParaRPr lang="ru-RU" altLang="ru-RU" dirty="0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white">
            <a:xfrm>
              <a:off x="2907669" y="5036818"/>
              <a:ext cx="1790701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chemeClr val="accent2"/>
                      </a:gs>
                      <a:gs pos="100000">
                        <a:schemeClr val="accent2">
                          <a:gamma/>
                          <a:tint val="73725"/>
                          <a:invGamma/>
                        </a:schemeClr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/>
              <a:r>
                <a:rPr lang="ru-RU" altLang="ru-RU" sz="2000" b="1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rbel" panose="020B0503020204020204" pitchFamily="34" charset="0"/>
                </a:rPr>
                <a:t>Придает речи живость и </a:t>
              </a:r>
              <a:r>
                <a:rPr lang="ru-RU" altLang="ru-RU" sz="2000" b="1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orbel" panose="020B0503020204020204" pitchFamily="34" charset="0"/>
                </a:rPr>
                <a:t>экспрессивность</a:t>
              </a:r>
              <a:endParaRPr lang="ru-RU" altLang="ru-RU" sz="2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rbel" panose="020B0503020204020204" pitchFamily="34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gray">
            <a:xfrm>
              <a:off x="1870239" y="3522343"/>
              <a:ext cx="19357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ru-RU" dirty="0" smtClean="0">
                  <a:solidFill>
                    <a:srgbClr val="080808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cs typeface="Arial" panose="020B0604020202020204" pitchFamily="34" charset="0"/>
                </a:rPr>
                <a:t>1</a:t>
              </a:r>
              <a:endParaRPr lang="en-US" altLang="ru-RU" dirty="0">
                <a:solidFill>
                  <a:srgbClr val="08080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gray">
            <a:xfrm>
              <a:off x="2973552" y="3522343"/>
              <a:ext cx="19357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ru-RU" dirty="0" smtClean="0">
                  <a:solidFill>
                    <a:srgbClr val="080808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cs typeface="Arial" panose="020B0604020202020204" pitchFamily="34" charset="0"/>
                </a:rPr>
                <a:t>2</a:t>
              </a:r>
              <a:endParaRPr lang="en-US" altLang="ru-RU" dirty="0">
                <a:solidFill>
                  <a:srgbClr val="08080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gray">
            <a:xfrm>
              <a:off x="1870239" y="4465318"/>
              <a:ext cx="19357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altLang="ru-RU" dirty="0" smtClean="0">
                  <a:solidFill>
                    <a:srgbClr val="080808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cs typeface="Arial" panose="020B0604020202020204" pitchFamily="34" charset="0"/>
                </a:rPr>
                <a:t>4</a:t>
              </a:r>
              <a:endParaRPr lang="en-US" altLang="ru-RU" dirty="0">
                <a:solidFill>
                  <a:srgbClr val="08080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gray">
            <a:xfrm>
              <a:off x="2973552" y="4465318"/>
              <a:ext cx="19357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altLang="ru-RU" dirty="0" smtClean="0">
                  <a:solidFill>
                    <a:srgbClr val="080808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cs typeface="Arial" panose="020B0604020202020204" pitchFamily="34" charset="0"/>
                </a:rPr>
                <a:t>3</a:t>
              </a:r>
              <a:endParaRPr lang="en-US" altLang="ru-RU" dirty="0">
                <a:solidFill>
                  <a:srgbClr val="080808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9021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4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altLang="ru-RU" sz="5400" b="1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ОСНОВНЫЕ ЖАНРЫ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060848"/>
            <a:ext cx="8640960" cy="432048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eaLnBrk="1" hangingPunct="1">
              <a:spcBef>
                <a:spcPts val="400"/>
              </a:spcBef>
              <a:buFont typeface="Wingdings" panose="05000000000000000000" pitchFamily="2" charset="2"/>
              <a:buChar char="q"/>
              <a:defRPr/>
            </a:pPr>
            <a:r>
              <a:rPr lang="ru-RU" sz="2200" b="1" i="1" dirty="0">
                <a:latin typeface="Corbel" panose="020B0503020204020204" pitchFamily="34" charset="0"/>
              </a:rPr>
              <a:t>Диалог </a:t>
            </a:r>
            <a:r>
              <a:rPr lang="ru-RU" sz="2200" dirty="0">
                <a:latin typeface="Corbel" panose="020B0503020204020204" pitchFamily="34" charset="0"/>
              </a:rPr>
              <a:t>– основной жанр разговорной речи. Для него характерна частая смена ролей "говорящий – слушающий", так что собеседники поочередно выступают то в одной, то в другой роли. </a:t>
            </a:r>
            <a:endParaRPr lang="ru-RU" altLang="ru-RU" sz="2200" dirty="0" smtClean="0">
              <a:latin typeface="Corbel" panose="020B0503020204020204" pitchFamily="34" charset="0"/>
            </a:endParaRPr>
          </a:p>
          <a:p>
            <a:pPr algn="just">
              <a:spcBef>
                <a:spcPts val="400"/>
              </a:spcBef>
              <a:buFont typeface="Wingdings" panose="05000000000000000000" pitchFamily="2" charset="2"/>
              <a:buChar char="q"/>
              <a:defRPr/>
            </a:pPr>
            <a:r>
              <a:rPr lang="ru-RU" sz="2200" b="1" dirty="0">
                <a:latin typeface="Corbel" panose="020B0503020204020204" pitchFamily="34" charset="0"/>
              </a:rPr>
              <a:t>Личные </a:t>
            </a:r>
            <a:r>
              <a:rPr lang="ru-RU" sz="2200" b="1" dirty="0" smtClean="0">
                <a:latin typeface="Corbel" panose="020B0503020204020204" pitchFamily="34" charset="0"/>
              </a:rPr>
              <a:t>письма.</a:t>
            </a:r>
            <a:endParaRPr lang="ru-RU" sz="2200" dirty="0">
              <a:latin typeface="Corbel" panose="020B0503020204020204" pitchFamily="34" charset="0"/>
            </a:endParaRPr>
          </a:p>
          <a:p>
            <a:pPr algn="just">
              <a:spcBef>
                <a:spcPts val="400"/>
              </a:spcBef>
              <a:buFont typeface="Wingdings" panose="05000000000000000000" pitchFamily="2" charset="2"/>
              <a:buChar char="q"/>
              <a:defRPr/>
            </a:pPr>
            <a:r>
              <a:rPr lang="ru-RU" sz="2200" b="1" dirty="0">
                <a:latin typeface="Corbel" panose="020B0503020204020204" pitchFamily="34" charset="0"/>
              </a:rPr>
              <a:t>Личные </a:t>
            </a:r>
            <a:r>
              <a:rPr lang="ru-RU" sz="2200" b="1" dirty="0" smtClean="0">
                <a:latin typeface="Corbel" panose="020B0503020204020204" pitchFamily="34" charset="0"/>
              </a:rPr>
              <a:t>записки.</a:t>
            </a:r>
            <a:endParaRPr lang="ru-RU" sz="2200" dirty="0">
              <a:latin typeface="Corbel" panose="020B0503020204020204" pitchFamily="34" charset="0"/>
            </a:endParaRPr>
          </a:p>
          <a:p>
            <a:pPr algn="just">
              <a:spcBef>
                <a:spcPts val="400"/>
              </a:spcBef>
              <a:buFont typeface="Wingdings" panose="05000000000000000000" pitchFamily="2" charset="2"/>
              <a:buChar char="q"/>
              <a:defRPr/>
            </a:pPr>
            <a:r>
              <a:rPr lang="ru-RU" sz="2200" b="1" dirty="0">
                <a:latin typeface="Corbel" panose="020B0503020204020204" pitchFamily="34" charset="0"/>
              </a:rPr>
              <a:t>Телефонный </a:t>
            </a:r>
            <a:r>
              <a:rPr lang="ru-RU" sz="2200" b="1" dirty="0" smtClean="0">
                <a:latin typeface="Corbel" panose="020B0503020204020204" pitchFamily="34" charset="0"/>
              </a:rPr>
              <a:t>разговор.</a:t>
            </a:r>
            <a:endParaRPr lang="ru-RU" sz="2200" b="1" dirty="0">
              <a:latin typeface="Corbel" panose="020B0503020204020204" pitchFamily="34" charset="0"/>
            </a:endParaRPr>
          </a:p>
          <a:p>
            <a:pPr algn="just">
              <a:spcBef>
                <a:spcPts val="400"/>
              </a:spcBef>
              <a:buFont typeface="Wingdings" panose="05000000000000000000" pitchFamily="2" charset="2"/>
              <a:buChar char="q"/>
              <a:defRPr/>
            </a:pPr>
            <a:r>
              <a:rPr lang="ru-RU" sz="2200" b="1" dirty="0">
                <a:latin typeface="Corbel" panose="020B0503020204020204" pitchFamily="34" charset="0"/>
              </a:rPr>
              <a:t>Беседа</a:t>
            </a:r>
            <a:r>
              <a:rPr lang="ru-RU" sz="2200" dirty="0">
                <a:latin typeface="Corbel" panose="020B0503020204020204" pitchFamily="34" charset="0"/>
              </a:rPr>
              <a:t> – жанр разговорной речи, при котором </a:t>
            </a:r>
            <a:r>
              <a:rPr lang="ru-RU" sz="2200" dirty="0" smtClean="0">
                <a:latin typeface="Corbel" panose="020B0503020204020204" pitchFamily="34" charset="0"/>
              </a:rPr>
              <a:t>осуществляется обмен </a:t>
            </a:r>
            <a:r>
              <a:rPr lang="ru-RU" sz="2200" dirty="0">
                <a:latin typeface="Corbel" panose="020B0503020204020204" pitchFamily="34" charset="0"/>
              </a:rPr>
              <a:t>мнениями между собеседниками на какую-либо </a:t>
            </a:r>
            <a:r>
              <a:rPr lang="ru-RU" sz="2200" dirty="0" smtClean="0">
                <a:latin typeface="Corbel" panose="020B0503020204020204" pitchFamily="34" charset="0"/>
              </a:rPr>
              <a:t>тему.</a:t>
            </a:r>
          </a:p>
          <a:p>
            <a:pPr algn="just">
              <a:spcBef>
                <a:spcPts val="400"/>
              </a:spcBef>
              <a:buFont typeface="Wingdings" panose="05000000000000000000" pitchFamily="2" charset="2"/>
              <a:buChar char="q"/>
              <a:defRPr/>
            </a:pPr>
            <a:r>
              <a:rPr lang="ru-RU" sz="2200" b="1" dirty="0" smtClean="0">
                <a:latin typeface="Corbel" panose="020B0503020204020204" pitchFamily="34" charset="0"/>
              </a:rPr>
              <a:t>Разговор</a:t>
            </a:r>
            <a:r>
              <a:rPr lang="ru-RU" sz="2200" dirty="0">
                <a:latin typeface="Corbel" panose="020B0503020204020204" pitchFamily="34" charset="0"/>
              </a:rPr>
              <a:t> - жанр разговорной речи, который отличается от беседы наличием цели общения (у меня к тебе есть разговор).</a:t>
            </a:r>
          </a:p>
          <a:p>
            <a:pPr algn="just">
              <a:spcBef>
                <a:spcPts val="400"/>
              </a:spcBef>
              <a:buFont typeface="Wingdings" panose="05000000000000000000" pitchFamily="2" charset="2"/>
              <a:buChar char="q"/>
              <a:defRPr/>
            </a:pPr>
            <a:r>
              <a:rPr lang="ru-RU" sz="2200" b="1" dirty="0">
                <a:latin typeface="Corbel" panose="020B0503020204020204" pitchFamily="34" charset="0"/>
              </a:rPr>
              <a:t>Спор</a:t>
            </a:r>
            <a:r>
              <a:rPr lang="ru-RU" sz="2200" dirty="0">
                <a:latin typeface="Corbel" panose="020B0503020204020204" pitchFamily="34" charset="0"/>
              </a:rPr>
              <a:t> – диалог, цель которого – обмен мыслями ради выяснения истины.</a:t>
            </a:r>
          </a:p>
          <a:p>
            <a:pPr marL="0" indent="0" algn="just">
              <a:spcBef>
                <a:spcPts val="400"/>
              </a:spcBef>
              <a:buFont typeface="Wingdings" panose="05000000000000000000" pitchFamily="2" charset="2"/>
              <a:buNone/>
              <a:defRPr/>
            </a:pPr>
            <a:r>
              <a:rPr lang="ru-RU" sz="2200" dirty="0" smtClean="0">
                <a:latin typeface="Corbel" panose="020B0503020204020204" pitchFamily="34" charset="0"/>
              </a:rPr>
              <a:t/>
            </a:r>
            <a:br>
              <a:rPr lang="ru-RU" sz="2200" dirty="0" smtClean="0">
                <a:latin typeface="Corbel" panose="020B0503020204020204" pitchFamily="34" charset="0"/>
              </a:rPr>
            </a:br>
            <a:r>
              <a:rPr lang="ru-RU" sz="2200" dirty="0" smtClean="0">
                <a:latin typeface="Corbel" panose="020B0503020204020204" pitchFamily="34" charset="0"/>
              </a:rPr>
              <a:t/>
            </a:r>
            <a:br>
              <a:rPr lang="ru-RU" sz="2200" dirty="0" smtClean="0">
                <a:latin typeface="Corbel" panose="020B0503020204020204" pitchFamily="34" charset="0"/>
              </a:rPr>
            </a:br>
            <a:endParaRPr lang="ru-RU" altLang="ru-RU" sz="2200" dirty="0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91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11430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altLang="ru-RU" sz="4800" b="1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ЯЗЫКОВЫЕ </a:t>
            </a:r>
            <a:r>
              <a:rPr lang="ru-RU" altLang="ru-RU" sz="4800" b="1" dirty="0" smtClean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ОСОБЕННОСТИ  </a:t>
            </a:r>
            <a:endParaRPr lang="ru-RU" altLang="ru-RU" sz="4800" b="1" dirty="0">
              <a:ln w="10160">
                <a:solidFill>
                  <a:srgbClr val="00B0F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8880"/>
            <a:ext cx="8229600" cy="34563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r>
              <a:rPr lang="ru-RU" sz="2400" dirty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О</a:t>
            </a:r>
            <a:r>
              <a:rPr lang="ru-RU" sz="2400" dirty="0" smtClean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бщеупотребительная </a:t>
            </a:r>
            <a:r>
              <a:rPr lang="ru-RU" sz="2400" dirty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лексика с большим содержанием бытовых </a:t>
            </a:r>
            <a:r>
              <a:rPr lang="ru-RU" sz="2400" dirty="0" smtClean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слов.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r>
              <a:rPr lang="ru-RU" sz="2400" dirty="0" smtClean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Эмоционально-оценочная лексика.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r>
              <a:rPr lang="ru-RU" sz="2400" dirty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П</a:t>
            </a:r>
            <a:r>
              <a:rPr lang="ru-RU" sz="2400" dirty="0" smtClean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ростые </a:t>
            </a:r>
            <a:r>
              <a:rPr lang="ru-RU" sz="2400" dirty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и краткие </a:t>
            </a:r>
            <a:r>
              <a:rPr lang="ru-RU" sz="2400" dirty="0" smtClean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предложения.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r>
              <a:rPr lang="ru-RU" sz="2400" dirty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Широко используется </a:t>
            </a:r>
            <a:r>
              <a:rPr lang="ru-RU" sz="2400" dirty="0" smtClean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местоимение.</a:t>
            </a:r>
          </a:p>
          <a:p>
            <a:pPr marL="571500" indent="-571500" algn="just" eaLnBrk="1" hangingPunct="1"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r>
              <a:rPr lang="ru-RU" sz="2400" dirty="0" smtClean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Важны </a:t>
            </a:r>
            <a:r>
              <a:rPr lang="ru-RU" sz="2400" dirty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и паралингвистические средства: тембр голоса, ритмико-мелодическая организация речи, мимика, жесты, движение </a:t>
            </a:r>
            <a:r>
              <a:rPr lang="ru-RU" sz="2400" dirty="0" smtClean="0">
                <a:solidFill>
                  <a:srgbClr val="0066CC"/>
                </a:solidFill>
                <a:latin typeface="Corbel" panose="020B0503020204020204" pitchFamily="34" charset="0"/>
                <a:cs typeface="Courier New" panose="02070309020205020404" pitchFamily="49" charset="0"/>
              </a:rPr>
              <a:t>тела.</a:t>
            </a:r>
            <a:endParaRPr lang="ru-RU" altLang="ru-RU" sz="2400" dirty="0" smtClean="0">
              <a:solidFill>
                <a:srgbClr val="0066CC"/>
              </a:solidFill>
              <a:latin typeface="Corbel" panose="020B0503020204020204" pitchFamily="34" charset="0"/>
              <a:cs typeface="Courier New" panose="02070309020205020404" pitchFamily="49" charset="0"/>
            </a:endParaRPr>
          </a:p>
          <a:p>
            <a:pPr marL="0" indent="0" eaLnBrk="1" hangingPunct="1"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endParaRPr lang="ru-RU" altLang="ru-RU" sz="2400" dirty="0" smtClean="0"/>
          </a:p>
          <a:p>
            <a:pPr marL="571500" indent="-571500" eaLnBrk="1" hangingPunct="1"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endParaRPr lang="ru-RU" altLang="ru-RU" sz="2400" dirty="0" smtClean="0"/>
          </a:p>
          <a:p>
            <a:pPr marL="571500" indent="-571500" eaLnBrk="1" hangingPunct="1"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endParaRPr lang="ru-RU" altLang="ru-RU" sz="2400" dirty="0" smtClean="0"/>
          </a:p>
          <a:p>
            <a:pPr marL="571500" indent="-571500" eaLnBrk="1" hangingPunct="1"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endParaRPr lang="ru-RU" altLang="ru-RU" sz="2400" dirty="0" smtClean="0"/>
          </a:p>
          <a:p>
            <a:pPr marL="571500" indent="-571500" eaLnBrk="1" hangingPunct="1">
              <a:buClr>
                <a:schemeClr val="tx1"/>
              </a:buClr>
              <a:buFont typeface="Wingdings" panose="05000000000000000000" pitchFamily="2" charset="2"/>
              <a:buAutoNum type="arabicPeriod"/>
              <a:defRPr/>
            </a:pPr>
            <a:endParaRPr lang="ru-RU" altLang="ru-RU" sz="2400" dirty="0" smtClean="0"/>
          </a:p>
          <a:p>
            <a:pPr marL="571500" indent="-571500"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400" dirty="0" smtClean="0"/>
              <a:t>       </a:t>
            </a:r>
          </a:p>
          <a:p>
            <a:pPr marL="571500" indent="-571500"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400" dirty="0" smtClean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236573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Другая 14">
      <a:dk1>
        <a:srgbClr val="3366CC"/>
      </a:dk1>
      <a:lt1>
        <a:srgbClr val="FFFFFF"/>
      </a:lt1>
      <a:dk2>
        <a:srgbClr val="0066FF"/>
      </a:dk2>
      <a:lt2>
        <a:srgbClr val="808080"/>
      </a:lt2>
      <a:accent1>
        <a:srgbClr val="BBE0E3"/>
      </a:accent1>
      <a:accent2>
        <a:srgbClr val="0070C0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6702</TotalTime>
  <Words>120</Words>
  <Application>Microsoft Office PowerPoint</Application>
  <PresentationFormat>Экран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Corbel</vt:lpstr>
      <vt:lpstr>Courier New</vt:lpstr>
      <vt:lpstr>Wingdings</vt:lpstr>
      <vt:lpstr>Diseño predeterminado</vt:lpstr>
      <vt:lpstr>Презентация PowerPoint</vt:lpstr>
      <vt:lpstr>СФЕРА ИСПОЛЬЗОВАНИЯ</vt:lpstr>
      <vt:lpstr>ОСНОВНЫЕ ОСОБЕННОСТИ</vt:lpstr>
      <vt:lpstr>ОТЛИЧИЯ ОТ ДРУГИХ СТИЛЕЙ</vt:lpstr>
      <vt:lpstr>ОСНОВНЫЕ ЖАНРЫ</vt:lpstr>
      <vt:lpstr>ЯЗЫКОВЫЕ ОСОБЕННОСТИ  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klakla</cp:lastModifiedBy>
  <cp:revision>661</cp:revision>
  <dcterms:created xsi:type="dcterms:W3CDTF">2010-05-23T14:28:12Z</dcterms:created>
  <dcterms:modified xsi:type="dcterms:W3CDTF">2021-11-27T19:13:00Z</dcterms:modified>
</cp:coreProperties>
</file>