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4" r:id="rId5"/>
    <p:sldId id="267" r:id="rId6"/>
    <p:sldId id="265" r:id="rId7"/>
    <p:sldId id="258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FFFFF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79F7-F956-4F69-8A9E-DA7D18888F78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0F4E-0086-4610-8E48-CD1243AA6B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7482-2B75-4EF6-9D9F-B5A2EED9B33D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A14D9-51EF-4B47-BEF7-18EC2F7E10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7B9B-2D2A-4A3E-BF8C-1A4DDDD83D8A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7F49D-6D4F-45D9-82C6-F2CB8DEF42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7088" y="365125"/>
            <a:ext cx="7300210" cy="1325563"/>
          </a:xfrm>
        </p:spPr>
        <p:txBody>
          <a:bodyPr/>
          <a:lstStyle>
            <a:lvl1pPr>
              <a:defRPr>
                <a:latin typeface="Monotype Corsiva" panose="03010101010201010101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088" y="1825625"/>
            <a:ext cx="7300209" cy="4351338"/>
          </a:xfrm>
        </p:spPr>
        <p:txBody>
          <a:bodyPr/>
          <a:lstStyle>
            <a:lvl1pPr>
              <a:defRPr>
                <a:latin typeface="Monotype Corsiva" panose="03010101010201010101" pitchFamily="66" charset="0"/>
              </a:defRPr>
            </a:lvl1pPr>
            <a:lvl2pPr>
              <a:defRPr>
                <a:latin typeface="Monotype Corsiva" panose="03010101010201010101" pitchFamily="66" charset="0"/>
              </a:defRPr>
            </a:lvl2pPr>
            <a:lvl3pPr>
              <a:defRPr>
                <a:latin typeface="Monotype Corsiva" panose="03010101010201010101" pitchFamily="66" charset="0"/>
              </a:defRPr>
            </a:lvl3pPr>
            <a:lvl4pPr>
              <a:defRPr>
                <a:latin typeface="Monotype Corsiva" panose="03010101010201010101" pitchFamily="66" charset="0"/>
              </a:defRPr>
            </a:lvl4pPr>
            <a:lvl5pPr>
              <a:defRPr>
                <a:latin typeface="Monotype Corsiva" panose="03010101010201010101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1F22-2FD4-4F49-91F9-AF314461F040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A573-DE60-43EA-8B70-DFDD330A95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6679-23E9-47F7-B2D7-386DE7FE4BDA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8EA75-E462-49DF-A733-1E0E8CE070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E341-1690-4223-A8A1-4791D5FF9A8C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7E73F-6137-4459-A24F-CE70E1F40D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5D47-E766-4617-9A38-C32AD1902D68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521E2-AD83-4503-A39A-89B2D43937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D493A-7938-4809-AB6E-F2596E8FF4B2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441ED-0B79-460D-98A9-0BEDBC259C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CD76-4B70-47B7-9087-8DA6A25F55B0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C4618-5B15-4CAC-9609-82D48BCFE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EE24-7E14-4042-A313-7297A6851785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D1CE1-01D5-4E5B-83FA-E9E3B4FEC6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3990-2050-4563-AFF4-2BF1DF06E5EE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238DE-543E-438E-817E-433758E8FA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5F3E0B-77B2-4751-8752-EF1EE3BB1CC0}" type="datetimeFigureOut">
              <a:rPr lang="ru-RU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E6F1894-5909-4590-B689-27E0EB71740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0339" y="5475614"/>
            <a:ext cx="5586412" cy="16557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PascalABC</a:t>
            </a:r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1836" y="84841"/>
            <a:ext cx="7794812" cy="3146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ru-RU" sz="4800" b="1" dirty="0" smtClean="0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АЛГОРИТМИЧЕСКАЯ КОНСТРУКЦИЯ «ВЕТВЛЕНИЕ»</a:t>
            </a:r>
            <a:endParaRPr lang="ru-RU" sz="4800" b="1" dirty="0">
              <a:ln w="19050">
                <a:solidFill>
                  <a:srgbClr val="FFCC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/>
        </p:nvSpPr>
        <p:spPr bwMode="auto">
          <a:xfrm>
            <a:off x="4967926" y="2601799"/>
            <a:ext cx="6987897" cy="1317396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72000" rIns="144000" bIns="72000" numCol="1" anchor="t" anchorCtr="0" compatLnSpc="1">
            <a:prstTxWarp prst="textNoShape">
              <a:avLst/>
            </a:prstTxWarp>
          </a:bodyPr>
          <a:lstStyle>
            <a:lvl1pPr marL="227013" indent="-227013" algn="l" defTabSz="9128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93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РТ урок  13 (стр. 50)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302524" y="957330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defRPr sz="6000" b="1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Задание</a:t>
            </a:r>
          </a:p>
          <a:p>
            <a:r>
              <a:rPr lang="ru-RU" dirty="0" smtClean="0"/>
              <a:t>за компьютером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0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/>
        </p:nvSpPr>
        <p:spPr bwMode="auto">
          <a:xfrm>
            <a:off x="5203597" y="2845445"/>
            <a:ext cx="6664750" cy="2876625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72000" rIns="144000" bIns="72000" numCol="1" anchor="t" anchorCtr="0" compatLnSpc="1">
            <a:prstTxWarp prst="textNoShape">
              <a:avLst/>
            </a:prstTxWarp>
          </a:bodyPr>
          <a:lstStyle>
            <a:lvl1pPr marL="227013" indent="-227013" algn="l" defTabSz="9128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93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§12; 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1793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РТ урок 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(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стр.50-52);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1793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§13(прочитать).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000" y="1100118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defRPr sz="6000" b="1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6600" dirty="0" smtClean="0"/>
              <a:t>ДОМАШНЕЕ ЗАДАНИЕ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31632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29974" y="202964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</a:t>
            </a:r>
            <a:endParaRPr lang="ru-RU" sz="6600" b="1" dirty="0">
              <a:ln w="19050">
                <a:solidFill>
                  <a:srgbClr val="FFCC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08176" y="1897295"/>
            <a:ext cx="7019365" cy="35218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indent="538163" algn="just"/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Алгоритмическая конструкция ветвление </a:t>
            </a:r>
            <a:r>
              <a:rPr lang="ru-RU" sz="3700" dirty="0" smtClean="0"/>
              <a:t>обеспечивает выполнение одной или другой последовательности команд в зависимости </a:t>
            </a:r>
            <a:r>
              <a:rPr lang="ru-RU" sz="3700" dirty="0"/>
              <a:t>от истинности </a:t>
            </a:r>
            <a:r>
              <a:rPr lang="ru-RU" sz="3700" dirty="0" smtClean="0"/>
              <a:t>или ложности некоторого условия.</a:t>
            </a:r>
            <a:endParaRPr lang="en-US" sz="3700" b="1" i="1" dirty="0">
              <a:ln w="1905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03080" y="1117364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ОПЕРАТОРА </a:t>
            </a:r>
            <a:r>
              <a:rPr lang="en-US" sz="6000" b="1" dirty="0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endParaRPr lang="ru-RU" sz="6000" b="1" dirty="0">
              <a:ln w="19050">
                <a:solidFill>
                  <a:srgbClr val="FFCC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97901" y="2381387"/>
            <a:ext cx="4963911" cy="4355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algn="just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en-US" sz="3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IF </a:t>
            </a:r>
            <a:r>
              <a:rPr lang="ru-RU" sz="3400" b="1" i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условие</a:t>
            </a:r>
            <a:r>
              <a:rPr lang="en-US" sz="3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cap="all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then</a:t>
            </a:r>
            <a:r>
              <a:rPr lang="en-US" sz="3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en-US" sz="3400" b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538163" algn="just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en-US" sz="3400" b="1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Begin</a:t>
            </a:r>
          </a:p>
          <a:p>
            <a:pPr marL="538163" algn="just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en-US" sz="3400" b="1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3400" b="1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Команды1</a:t>
            </a:r>
          </a:p>
          <a:p>
            <a:pPr marL="538163" algn="just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en-US" sz="3400" b="1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End</a:t>
            </a:r>
            <a:endParaRPr lang="en-US" sz="3400" b="1" i="1" dirty="0">
              <a:ln w="1905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en-US" sz="3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ELSE   </a:t>
            </a:r>
            <a:endParaRPr lang="en-US" sz="3400" b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538163" algn="just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en-US" sz="3400" b="1" i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Begin</a:t>
            </a:r>
          </a:p>
          <a:p>
            <a:pPr marL="538163" algn="just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en-US" sz="3400" b="1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3400" b="1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Команды</a:t>
            </a:r>
            <a:r>
              <a:rPr lang="en-US" sz="3400" b="1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400" b="1" i="1" dirty="0">
              <a:ln w="1905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538163" algn="just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en-US" sz="3400" b="1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End;</a:t>
            </a:r>
            <a:endParaRPr lang="en-US" sz="3400" b="1" i="1" dirty="0">
              <a:ln w="1905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21742" y="3290319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defRPr sz="6000" b="1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Правило выполнения оператора </a:t>
            </a:r>
            <a:r>
              <a:rPr lang="en-US" dirty="0"/>
              <a:t>IF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0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03080" y="1117364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ОПЕРАТОРА </a:t>
            </a:r>
            <a:r>
              <a:rPr lang="en-US" sz="6000" b="1" dirty="0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IF</a:t>
            </a:r>
            <a:endParaRPr lang="ru-RU" sz="6000" b="1" dirty="0">
              <a:ln w="19050">
                <a:solidFill>
                  <a:srgbClr val="FFCC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739948" y="2690670"/>
            <a:ext cx="4963911" cy="2298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algn="just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IF </a:t>
            </a:r>
            <a:r>
              <a:rPr lang="ru-RU" sz="3600" b="1" i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условие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then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en-US" sz="3600" b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538163" algn="just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en-US" sz="3600" b="1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Begin</a:t>
            </a:r>
          </a:p>
          <a:p>
            <a:pPr marL="538163" algn="just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en-US" sz="3600" b="1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Команды</a:t>
            </a:r>
          </a:p>
          <a:p>
            <a:pPr marL="538163" algn="just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en-US" sz="3600" b="1" i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End;</a:t>
            </a:r>
            <a:endParaRPr lang="en-US" sz="3600" b="1" i="1" dirty="0">
              <a:ln w="1905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8354" y="5419165"/>
            <a:ext cx="6515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Сокращенная форма</a:t>
            </a:r>
            <a:endParaRPr lang="ru-RU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6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17694" y="-163906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defRPr sz="6000" b="1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13694" y="1164715"/>
            <a:ext cx="3348318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CourierNewPS-BoldMT"/>
              </a:rPr>
              <a:t>uses </a:t>
            </a:r>
            <a:r>
              <a:rPr lang="en-US" sz="2400" dirty="0">
                <a:latin typeface="CourierNewPSMT"/>
              </a:rPr>
              <a:t>Robot;</a:t>
            </a:r>
          </a:p>
          <a:p>
            <a:r>
              <a:rPr lang="en-US" sz="2400" b="1" dirty="0">
                <a:latin typeface="CourierNewPS-BoldMT"/>
              </a:rPr>
              <a:t>begin</a:t>
            </a:r>
          </a:p>
          <a:p>
            <a:r>
              <a:rPr lang="ru-RU" sz="2400" dirty="0" smtClean="0">
                <a:latin typeface="CourierNewPSMT"/>
              </a:rPr>
              <a:t> </a:t>
            </a:r>
            <a:r>
              <a:rPr lang="en-US" sz="2400" dirty="0" smtClean="0">
                <a:latin typeface="CourierNewPSMT"/>
              </a:rPr>
              <a:t>Task</a:t>
            </a:r>
            <a:r>
              <a:rPr lang="en-US" sz="2400" dirty="0">
                <a:latin typeface="CourierNewPSMT"/>
              </a:rPr>
              <a:t>('if1');</a:t>
            </a:r>
          </a:p>
          <a:p>
            <a:r>
              <a:rPr lang="ru-RU" sz="2400" dirty="0" smtClean="0">
                <a:latin typeface="CourierNewPSMT"/>
              </a:rPr>
              <a:t> </a:t>
            </a:r>
            <a:r>
              <a:rPr lang="en-US" sz="2400" dirty="0" smtClean="0">
                <a:latin typeface="CourierNewPSMT"/>
              </a:rPr>
              <a:t>right</a:t>
            </a:r>
            <a:r>
              <a:rPr lang="en-US" sz="2400" dirty="0">
                <a:latin typeface="CourierNewPSMT"/>
              </a:rPr>
              <a:t>;</a:t>
            </a:r>
          </a:p>
          <a:p>
            <a:r>
              <a:rPr lang="ru-RU" sz="2400" b="1" dirty="0" smtClean="0">
                <a:latin typeface="CourierNewPS-BoldMT"/>
              </a:rPr>
              <a:t> </a:t>
            </a:r>
            <a:r>
              <a:rPr lang="en-US" sz="2400" b="1" dirty="0" smtClean="0">
                <a:latin typeface="CourierNewPS-BoldMT"/>
              </a:rPr>
              <a:t>If </a:t>
            </a:r>
            <a:r>
              <a:rPr lang="en-US" sz="2400" dirty="0" err="1">
                <a:latin typeface="CourierNewPSMT"/>
              </a:rPr>
              <a:t>FreeFromUp</a:t>
            </a:r>
            <a:r>
              <a:rPr lang="en-US" sz="2400" dirty="0">
                <a:latin typeface="CourierNewPSMT"/>
              </a:rPr>
              <a:t> </a:t>
            </a:r>
            <a:r>
              <a:rPr lang="en-US" sz="2400" b="1" dirty="0">
                <a:latin typeface="CourierNewPS-BoldMT"/>
              </a:rPr>
              <a:t>then</a:t>
            </a:r>
          </a:p>
          <a:p>
            <a:r>
              <a:rPr lang="ru-RU" sz="2400" b="1" dirty="0" smtClean="0">
                <a:latin typeface="CourierNewPS-BoldMT"/>
              </a:rPr>
              <a:t>   </a:t>
            </a:r>
            <a:r>
              <a:rPr lang="en-US" sz="2400" b="1" dirty="0" smtClean="0">
                <a:latin typeface="CourierNewPS-BoldMT"/>
              </a:rPr>
              <a:t>begin</a:t>
            </a:r>
            <a:endParaRPr lang="en-US" sz="2400" b="1" dirty="0">
              <a:latin typeface="CourierNewPS-BoldMT"/>
            </a:endParaRPr>
          </a:p>
          <a:p>
            <a:r>
              <a:rPr lang="ru-RU" sz="2400" dirty="0" smtClean="0">
                <a:latin typeface="CourierNewPSMT"/>
              </a:rPr>
              <a:t>     </a:t>
            </a:r>
            <a:r>
              <a:rPr lang="en-US" sz="2400" dirty="0" smtClean="0">
                <a:latin typeface="CourierNewPSMT"/>
              </a:rPr>
              <a:t>up</a:t>
            </a:r>
            <a:r>
              <a:rPr lang="en-US" sz="2400" dirty="0">
                <a:latin typeface="CourierNewPSMT"/>
              </a:rPr>
              <a:t>; right; down;</a:t>
            </a:r>
          </a:p>
          <a:p>
            <a:r>
              <a:rPr lang="ru-RU" sz="2400" b="1" dirty="0" smtClean="0">
                <a:latin typeface="CourierNewPS-BoldMT"/>
              </a:rPr>
              <a:t>  </a:t>
            </a:r>
            <a:r>
              <a:rPr lang="en-US" sz="2400" b="1" dirty="0" smtClean="0">
                <a:latin typeface="CourierNewPS-BoldMT"/>
              </a:rPr>
              <a:t>end</a:t>
            </a:r>
            <a:endParaRPr lang="en-US" sz="2400" b="1" dirty="0">
              <a:latin typeface="CourierNewPS-BoldMT"/>
            </a:endParaRPr>
          </a:p>
          <a:p>
            <a:r>
              <a:rPr lang="en-US" sz="2400" b="1" dirty="0" smtClean="0">
                <a:latin typeface="CourierNewPS-BoldMT"/>
              </a:rPr>
              <a:t>else</a:t>
            </a:r>
            <a:endParaRPr lang="en-US" sz="2400" b="1" dirty="0">
              <a:latin typeface="CourierNewPS-BoldMT"/>
            </a:endParaRPr>
          </a:p>
          <a:p>
            <a:r>
              <a:rPr lang="ru-RU" sz="2400" b="1" dirty="0" smtClean="0">
                <a:latin typeface="CourierNewPS-BoldMT"/>
              </a:rPr>
              <a:t>  </a:t>
            </a:r>
            <a:r>
              <a:rPr lang="en-US" sz="2400" b="1" dirty="0" smtClean="0">
                <a:latin typeface="CourierNewPS-BoldMT"/>
              </a:rPr>
              <a:t>begin</a:t>
            </a:r>
            <a:endParaRPr lang="en-US" sz="2400" b="1" dirty="0">
              <a:latin typeface="CourierNewPS-BoldMT"/>
            </a:endParaRPr>
          </a:p>
          <a:p>
            <a:r>
              <a:rPr lang="ru-RU" sz="2400" dirty="0" smtClean="0">
                <a:latin typeface="CourierNewPSMT"/>
              </a:rPr>
              <a:t>    </a:t>
            </a:r>
            <a:r>
              <a:rPr lang="en-US" sz="2400" dirty="0" smtClean="0">
                <a:latin typeface="CourierNewPSMT"/>
              </a:rPr>
              <a:t>down</a:t>
            </a:r>
            <a:r>
              <a:rPr lang="en-US" sz="2400" dirty="0">
                <a:latin typeface="CourierNewPSMT"/>
              </a:rPr>
              <a:t>; right; up;</a:t>
            </a:r>
          </a:p>
          <a:p>
            <a:r>
              <a:rPr lang="ru-RU" sz="2400" b="1" dirty="0" smtClean="0">
                <a:latin typeface="CourierNewPS-BoldMT"/>
              </a:rPr>
              <a:t>  </a:t>
            </a:r>
            <a:r>
              <a:rPr lang="en-US" sz="2400" b="1" dirty="0" smtClean="0">
                <a:latin typeface="CourierNewPS-BoldMT"/>
              </a:rPr>
              <a:t>end</a:t>
            </a:r>
            <a:r>
              <a:rPr lang="en-US" sz="2400" dirty="0">
                <a:latin typeface="CourierNewPSMT"/>
              </a:rPr>
              <a:t>;</a:t>
            </a:r>
          </a:p>
          <a:p>
            <a:r>
              <a:rPr lang="en-US" sz="2400" dirty="0">
                <a:latin typeface="CourierNewPSMT"/>
              </a:rPr>
              <a:t>paint;</a:t>
            </a:r>
          </a:p>
          <a:p>
            <a:r>
              <a:rPr lang="en-US" sz="2400" b="1" dirty="0">
                <a:latin typeface="CourierNewPS-BoldMT"/>
              </a:rPr>
              <a:t>end</a:t>
            </a:r>
            <a:r>
              <a:rPr lang="en-US" sz="2400" dirty="0">
                <a:latin typeface="CourierNewPSMT"/>
              </a:rPr>
              <a:t>.</a:t>
            </a:r>
            <a:endParaRPr lang="ru-RU" sz="2400" dirty="0"/>
          </a:p>
        </p:txBody>
      </p:sp>
      <p:pic>
        <p:nvPicPr>
          <p:cNvPr id="8" name="Рисунок 7" descr="Исполнитель Робо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98" y="1963271"/>
            <a:ext cx="4089778" cy="4141694"/>
          </a:xfrm>
          <a:prstGeom prst="rect">
            <a:avLst/>
          </a:prstGeom>
        </p:spPr>
      </p:pic>
      <p:pic>
        <p:nvPicPr>
          <p:cNvPr id="9" name="Рисунок 8" descr="Исполнитель Робо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087906" cy="41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/>
        </p:nvSpPr>
        <p:spPr bwMode="auto">
          <a:xfrm>
            <a:off x="4944532" y="1385538"/>
            <a:ext cx="6942667" cy="2043462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72000" rIns="144000" bIns="72000" numCol="1" anchor="t" anchorCtr="0" compatLnSpc="1">
            <a:prstTxWarp prst="textNoShape">
              <a:avLst/>
            </a:prstTxWarp>
          </a:bodyPr>
          <a:lstStyle>
            <a:lvl1pPr marL="227013" indent="-227013" algn="l" defTabSz="9128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Задание 2, РТ, стр.49</a:t>
            </a:r>
          </a:p>
          <a:p>
            <a:pPr marL="0" indent="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Задание 4,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РТ,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стр.50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marL="0" indent="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0" y="212612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defRPr sz="6000" b="1">
                <a:ln w="19050">
                  <a:solidFill>
                    <a:srgbClr val="FFCC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Составное </a:t>
            </a:r>
            <a:r>
              <a:rPr lang="ru-RU" dirty="0"/>
              <a:t>условие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34636" y="2246583"/>
            <a:ext cx="584498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+mn-lt"/>
              </a:rPr>
              <a:t>Составное условие </a:t>
            </a:r>
            <a:r>
              <a:rPr lang="ru-RU" sz="3200" dirty="0">
                <a:latin typeface="+mn-lt"/>
              </a:rPr>
              <a:t>— </a:t>
            </a:r>
            <a:r>
              <a:rPr lang="ru-RU" sz="3200" dirty="0" smtClean="0">
                <a:latin typeface="+mn-lt"/>
              </a:rPr>
              <a:t>условие, которое </a:t>
            </a:r>
            <a:r>
              <a:rPr lang="ru-RU" sz="3200" dirty="0">
                <a:latin typeface="+mn-lt"/>
              </a:rPr>
              <a:t>образуется из </a:t>
            </a:r>
            <a:r>
              <a:rPr lang="ru-RU" sz="3200" dirty="0" smtClean="0">
                <a:latin typeface="+mn-lt"/>
              </a:rPr>
              <a:t>нескольких </a:t>
            </a:r>
            <a:r>
              <a:rPr lang="ru-RU" sz="3200" dirty="0">
                <a:latin typeface="+mn-lt"/>
              </a:rPr>
              <a:t>простых условий</a:t>
            </a:r>
            <a:r>
              <a:rPr lang="ru-RU" sz="3200" dirty="0" smtClean="0">
                <a:latin typeface="+mn-lt"/>
              </a:rPr>
              <a:t>, соединенных </a:t>
            </a:r>
            <a:r>
              <a:rPr lang="ru-RU" sz="3200" dirty="0">
                <a:latin typeface="+mn-lt"/>
              </a:rPr>
              <a:t>друг с другом </a:t>
            </a:r>
            <a:r>
              <a:rPr lang="ru-RU" sz="3200" dirty="0" smtClean="0">
                <a:latin typeface="+mn-lt"/>
              </a:rPr>
              <a:t>логическими </a:t>
            </a:r>
            <a:r>
              <a:rPr lang="ru-RU" sz="3200" dirty="0">
                <a:latin typeface="+mn-lt"/>
              </a:rPr>
              <a:t>операциями.</a:t>
            </a:r>
          </a:p>
        </p:txBody>
      </p:sp>
    </p:spTree>
    <p:extLst>
      <p:ext uri="{BB962C8B-B14F-4D97-AF65-F5344CB8AC3E}">
        <p14:creationId xmlns:p14="http://schemas.microsoft.com/office/powerpoint/2010/main" val="42793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/>
        </p:nvSpPr>
        <p:spPr bwMode="auto">
          <a:xfrm>
            <a:off x="4944532" y="1385538"/>
            <a:ext cx="6942667" cy="2043462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72000" rIns="144000" bIns="72000" numCol="1" anchor="t" anchorCtr="0" compatLnSpc="1">
            <a:prstTxWarp prst="textNoShape">
              <a:avLst/>
            </a:prstTxWarp>
          </a:bodyPr>
          <a:lstStyle>
            <a:lvl1pPr marL="227013" indent="-227013" algn="l" defTabSz="9128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Задание 1, РТ, стр.48</a:t>
            </a:r>
          </a:p>
          <a:p>
            <a:pPr marL="0" indent="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Стр. 80 (учебник)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marL="0" indent="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175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CourierNewPS-BoldMT</vt:lpstr>
      <vt:lpstr>CourierNewPSMT</vt:lpstr>
      <vt:lpstr>Monotype Corsiva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Ludmila Kucenkova</cp:lastModifiedBy>
  <cp:revision>35</cp:revision>
  <dcterms:created xsi:type="dcterms:W3CDTF">2014-12-01T09:15:44Z</dcterms:created>
  <dcterms:modified xsi:type="dcterms:W3CDTF">2021-12-17T13:23:26Z</dcterms:modified>
</cp:coreProperties>
</file>