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571480"/>
            <a:ext cx="4529142" cy="1470025"/>
          </a:xfrm>
        </p:spPr>
        <p:txBody>
          <a:bodyPr/>
          <a:lstStyle>
            <a:lvl1pPr algn="l">
              <a:defRPr b="1">
                <a:solidFill>
                  <a:schemeClr val="accent6">
                    <a:lumMod val="75000"/>
                  </a:schemeClr>
                </a:solidFill>
                <a:latin typeface="Impact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78" y="5572140"/>
            <a:ext cx="5543544" cy="752468"/>
          </a:xfrm>
        </p:spPr>
        <p:txBody>
          <a:bodyPr/>
          <a:lstStyle>
            <a:lvl1pPr marL="0" indent="0" algn="l">
              <a:buNone/>
              <a:defRPr b="0">
                <a:solidFill>
                  <a:srgbClr val="7030A0"/>
                </a:solidFill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301A0-6F35-4F9F-AFB3-2340A3DC03E5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FED1-44ED-4E23-86A5-1C70623EC7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ru-RU" sz="6000" b="1" kern="1200" cap="none" spc="0" smtClean="0">
          <a:ln w="9525">
            <a:solidFill>
              <a:schemeClr val="bg1"/>
            </a:solidFill>
            <a:prstDash val="solid"/>
          </a:ln>
          <a:solidFill>
            <a:schemeClr val="tx1"/>
          </a:solidFill>
          <a:effectLst>
            <a:outerShdw blurRad="12700" dist="38100" dir="2700000" algn="tl" rotWithShape="0">
              <a:schemeClr val="bg1">
                <a:lumMod val="5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7030A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7030A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500" y="1124744"/>
            <a:ext cx="5472608" cy="216024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55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ОФИЦИАЛЬНО-</a:t>
            </a:r>
            <a:br>
              <a:rPr lang="ru-RU" altLang="ru-RU" sz="55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altLang="ru-RU" sz="55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ДЕЛОВОЙ</a:t>
            </a:r>
            <a:br>
              <a:rPr lang="ru-RU" altLang="ru-RU" sz="55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altLang="ru-RU" sz="55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СТИЛЬ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4437112"/>
            <a:ext cx="4248472" cy="2304256"/>
          </a:xfrm>
        </p:spPr>
        <p:txBody>
          <a:bodyPr>
            <a:normAutofit fontScale="62500" lnSpcReduction="20000"/>
          </a:bodyPr>
          <a:lstStyle/>
          <a:p>
            <a:pPr algn="ctr" eaLnBrk="1" hangingPunct="1"/>
            <a:r>
              <a:rPr lang="ru-RU" altLang="ru-RU" sz="51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Основные признаки</a:t>
            </a:r>
          </a:p>
          <a:p>
            <a:pPr algn="ctr" eaLnBrk="1" hangingPunct="1"/>
            <a:r>
              <a:rPr lang="ru-RU" altLang="ru-RU" sz="51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Жанры</a:t>
            </a:r>
          </a:p>
          <a:p>
            <a:pPr algn="ctr" eaLnBrk="1" hangingPunct="1"/>
            <a:r>
              <a:rPr lang="ru-RU" altLang="ru-RU" sz="51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Языковые особенности</a:t>
            </a:r>
          </a:p>
          <a:p>
            <a:pPr algn="ctr" eaLnBrk="1" hangingPunct="1"/>
            <a:endParaRPr lang="ru-RU" altLang="ru-RU" dirty="0" smtClean="0"/>
          </a:p>
          <a:p>
            <a:pPr algn="ctr" eaLnBrk="1" hangingPunct="1"/>
            <a:r>
              <a:rPr lang="ru-RU" alt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69678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568952" cy="12160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5600" dirty="0" smtClean="0"/>
              <a:t>СФЕРА ИСПОЛЬЗОВАНИЯ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50246" y="1556792"/>
            <a:ext cx="8325742" cy="4615135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ru-RU" altLang="ru-RU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международные отношения, </a:t>
            </a:r>
          </a:p>
          <a:p>
            <a:pPr eaLnBrk="1" hangingPunct="1">
              <a:lnSpc>
                <a:spcPct val="110000"/>
              </a:lnSpc>
            </a:pPr>
            <a:r>
              <a:rPr lang="ru-RU" altLang="ru-RU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юриспруденция,</a:t>
            </a:r>
          </a:p>
          <a:p>
            <a:pPr eaLnBrk="1" hangingPunct="1">
              <a:lnSpc>
                <a:spcPct val="110000"/>
              </a:lnSpc>
            </a:pPr>
            <a:r>
              <a:rPr lang="ru-RU" altLang="ru-RU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экономика, </a:t>
            </a:r>
          </a:p>
          <a:p>
            <a:pPr eaLnBrk="1" hangingPunct="1">
              <a:lnSpc>
                <a:spcPct val="110000"/>
              </a:lnSpc>
            </a:pPr>
            <a:r>
              <a:rPr lang="ru-RU" altLang="ru-RU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военная отрасль,</a:t>
            </a:r>
          </a:p>
          <a:p>
            <a:pPr eaLnBrk="1" hangingPunct="1">
              <a:lnSpc>
                <a:spcPct val="110000"/>
              </a:lnSpc>
            </a:pPr>
            <a:r>
              <a:rPr lang="ru-RU" altLang="ru-RU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сфера рекламы,</a:t>
            </a:r>
          </a:p>
          <a:p>
            <a:pPr eaLnBrk="1" hangingPunct="1">
              <a:lnSpc>
                <a:spcPct val="110000"/>
              </a:lnSpc>
            </a:pPr>
            <a:r>
              <a:rPr lang="ru-RU" altLang="ru-RU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общение в официальных учреждениях, </a:t>
            </a:r>
          </a:p>
          <a:p>
            <a:pPr eaLnBrk="1" hangingPunct="1">
              <a:lnSpc>
                <a:spcPct val="110000"/>
              </a:lnSpc>
            </a:pPr>
            <a:r>
              <a:rPr lang="ru-RU" altLang="ru-RU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правительственная деятельность.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772816"/>
            <a:ext cx="2790991" cy="292245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742968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04664"/>
            <a:ext cx="864096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altLang="ru-RU" sz="5600" dirty="0" smtClean="0"/>
              <a:t>ОСНОВНЫЕ ОСОБЕННОСТИ</a:t>
            </a:r>
            <a:endParaRPr lang="ru-RU" altLang="ru-RU" sz="5600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276872"/>
            <a:ext cx="5050904" cy="1972816"/>
          </a:xfrm>
        </p:spPr>
        <p:txBody>
          <a:bodyPr>
            <a:normAutofit/>
          </a:bodyPr>
          <a:lstStyle/>
          <a:p>
            <a:pPr marL="542925" indent="-542925">
              <a:lnSpc>
                <a:spcPct val="110000"/>
              </a:lnSpc>
              <a:buFont typeface="Wingdings" panose="05000000000000000000" pitchFamily="2" charset="2"/>
              <a:buChar char="q"/>
              <a:defRPr/>
            </a:pPr>
            <a:r>
              <a:rPr lang="ru-RU" sz="3300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предельная точность,</a:t>
            </a:r>
            <a:endParaRPr lang="ru-RU" sz="3300" b="1" dirty="0">
              <a:ln w="0"/>
              <a:solidFill>
                <a:srgbClr val="0070C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marL="542925" indent="-542925">
              <a:lnSpc>
                <a:spcPct val="110000"/>
              </a:lnSpc>
              <a:buFont typeface="Wingdings" panose="05000000000000000000" pitchFamily="2" charset="2"/>
              <a:buChar char="q"/>
              <a:defRPr/>
            </a:pPr>
            <a:r>
              <a:rPr lang="ru-RU" altLang="ru-RU" sz="3300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шаблонность,</a:t>
            </a:r>
            <a:endParaRPr lang="ru-RU" altLang="ru-RU" sz="3300" b="1" dirty="0">
              <a:ln w="0"/>
              <a:solidFill>
                <a:srgbClr val="0070C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marL="542925" indent="-542925">
              <a:lnSpc>
                <a:spcPct val="110000"/>
              </a:lnSpc>
              <a:buFont typeface="Wingdings" panose="05000000000000000000" pitchFamily="2" charset="2"/>
              <a:buChar char="q"/>
              <a:defRPr/>
            </a:pPr>
            <a:r>
              <a:rPr lang="ru-RU" altLang="ru-RU" sz="3300" b="1" dirty="0" err="1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безэмоциональность</a:t>
            </a:r>
            <a:r>
              <a:rPr lang="ru-RU" altLang="ru-RU" sz="3300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.</a:t>
            </a:r>
            <a:endParaRPr lang="ru-RU" altLang="ru-RU" sz="3300" b="1" dirty="0">
              <a:ln w="0"/>
              <a:solidFill>
                <a:srgbClr val="0070C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49825"/>
            <a:ext cx="3563888" cy="43856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04723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3375"/>
            <a:ext cx="8496944" cy="121602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altLang="ru-RU" sz="5000" dirty="0" smtClean="0"/>
              <a:t>ОТЛИЧИЯ ОТ ДРУГИХ СТИЛЕЙ</a:t>
            </a:r>
            <a:endParaRPr lang="ru-RU" altLang="ru-RU" sz="50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529208" y="1844824"/>
            <a:ext cx="8229600" cy="2764904"/>
          </a:xfrm>
        </p:spPr>
        <p:txBody>
          <a:bodyPr>
            <a:noAutofit/>
          </a:bodyPr>
          <a:lstStyle/>
          <a:p>
            <a:pPr marL="542925" indent="-542925"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u-RU" altLang="ru-RU" sz="3000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относительная </a:t>
            </a:r>
            <a:r>
              <a:rPr lang="ru-RU" altLang="ru-RU" sz="3000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устойчивость  и замкнутость.  </a:t>
            </a:r>
          </a:p>
          <a:p>
            <a:pPr marL="542925" indent="-542925"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u-RU" altLang="ru-RU" sz="3000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консервативный </a:t>
            </a:r>
            <a:r>
              <a:rPr lang="ru-RU" altLang="ru-RU" sz="3000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характер.</a:t>
            </a:r>
          </a:p>
          <a:p>
            <a:pPr marL="542925" indent="-542925"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u-RU" altLang="ru-RU" sz="3000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сухость</a:t>
            </a:r>
            <a:r>
              <a:rPr lang="ru-RU" altLang="ru-RU" sz="3000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, отсутствие эмоционально окрашенных слов, сжатость, компактность изложения.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509120"/>
            <a:ext cx="1745691" cy="2100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684877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altLang="ru-RU" dirty="0" smtClean="0"/>
              <a:t>ОСНОВНЫЕ ЖАНРЫ</a:t>
            </a:r>
            <a:endParaRPr lang="ru-RU" altLang="ru-RU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59992" y="1556792"/>
            <a:ext cx="8435280" cy="4824536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600"/>
              </a:spcBef>
            </a:pPr>
            <a:r>
              <a:rPr lang="ru-RU" alt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Договор</a:t>
            </a:r>
            <a:r>
              <a:rPr lang="ru-RU" altLang="ru-RU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- это документ, закрепляющий правовые отношения юридических лиц  или физического лица с юридическим лицом.</a:t>
            </a:r>
          </a:p>
          <a:p>
            <a:pPr algn="just" eaLnBrk="1" hangingPunct="1">
              <a:spcBef>
                <a:spcPts val="600"/>
              </a:spcBef>
            </a:pPr>
            <a:r>
              <a:rPr lang="ru-RU" alt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Деловое письмо</a:t>
            </a:r>
            <a:r>
              <a:rPr lang="ru-RU" altLang="ru-RU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является особым типом документов, менее жестко регламентированным, чем контракт или постановление, но имеющим юридическую значимость.</a:t>
            </a:r>
          </a:p>
          <a:p>
            <a:pPr algn="just" eaLnBrk="1" hangingPunct="1">
              <a:spcBef>
                <a:spcPts val="600"/>
              </a:spcBef>
            </a:pPr>
            <a:r>
              <a:rPr lang="ru-RU" alt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Переписка</a:t>
            </a:r>
            <a:r>
              <a:rPr lang="ru-RU" altLang="ru-RU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по электронной почте является относительно новым видом делового общения.</a:t>
            </a:r>
          </a:p>
          <a:p>
            <a:pPr algn="just" eaLnBrk="1" hangingPunct="1">
              <a:spcBef>
                <a:spcPts val="600"/>
              </a:spcBef>
            </a:pPr>
            <a:r>
              <a:rPr lang="ru-RU" alt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Доверенность</a:t>
            </a:r>
          </a:p>
          <a:p>
            <a:pPr algn="just" eaLnBrk="1" hangingPunct="1">
              <a:spcBef>
                <a:spcPts val="600"/>
              </a:spcBef>
            </a:pPr>
            <a:r>
              <a:rPr lang="ru-RU" alt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Заявление</a:t>
            </a:r>
          </a:p>
          <a:p>
            <a:pPr algn="just" eaLnBrk="1" hangingPunct="1">
              <a:spcBef>
                <a:spcPts val="600"/>
              </a:spcBef>
            </a:pPr>
            <a:r>
              <a:rPr lang="ru-RU" alt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Характеристика</a:t>
            </a:r>
          </a:p>
          <a:p>
            <a:pPr algn="just" eaLnBrk="1" hangingPunct="1">
              <a:spcBef>
                <a:spcPts val="600"/>
              </a:spcBef>
            </a:pPr>
            <a:r>
              <a:rPr lang="ru-RU" alt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Автобиография</a:t>
            </a:r>
          </a:p>
          <a:p>
            <a:pPr algn="just" eaLnBrk="1" hangingPunct="1">
              <a:spcBef>
                <a:spcPts val="600"/>
              </a:spcBef>
            </a:pPr>
            <a:r>
              <a:rPr lang="ru-RU" alt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Резюме</a:t>
            </a:r>
            <a:r>
              <a:rPr lang="ru-RU" altLang="ru-RU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- составленный по определенным правилам набор сведений о претенденте на работу.</a:t>
            </a:r>
            <a:endParaRPr lang="ru-RU" alt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3141277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350"/>
            <a:ext cx="8568952" cy="121602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altLang="ru-RU" sz="5200" dirty="0" smtClean="0"/>
              <a:t>ЯЗЫКОВЫЕ ОСОБЕННОСТИ  </a:t>
            </a:r>
            <a:endParaRPr lang="ru-RU" altLang="ru-RU" sz="5200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18356" y="1844824"/>
            <a:ext cx="8579296" cy="3456384"/>
          </a:xfrm>
        </p:spPr>
        <p:txBody>
          <a:bodyPr>
            <a:noAutofit/>
          </a:bodyPr>
          <a:lstStyle/>
          <a:p>
            <a:pPr marL="742950" indent="-742950" algn="just" eaLnBrk="1" hangingPunct="1"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ru-RU" sz="2800" b="1" dirty="0">
                <a:ln w="0"/>
                <a:solidFill>
                  <a:srgbClr val="0070C0"/>
                </a:solidFill>
                <a:effectLst/>
              </a:rPr>
              <a:t>Языковые </a:t>
            </a:r>
            <a:r>
              <a:rPr lang="ru-RU" sz="2800" b="1" dirty="0" smtClean="0">
                <a:ln w="0"/>
                <a:solidFill>
                  <a:srgbClr val="0070C0"/>
                </a:solidFill>
                <a:effectLst/>
              </a:rPr>
              <a:t>штампы.</a:t>
            </a:r>
            <a:endParaRPr lang="ru-RU" sz="2800" b="1" dirty="0">
              <a:ln w="0"/>
              <a:solidFill>
                <a:srgbClr val="0070C0"/>
              </a:solidFill>
              <a:effectLst/>
            </a:endParaRPr>
          </a:p>
          <a:p>
            <a:pPr marL="742950" indent="-742950" algn="just" eaLnBrk="1" hangingPunct="1"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ru-RU" altLang="ru-RU" sz="2800" b="1" dirty="0">
                <a:ln w="0"/>
                <a:solidFill>
                  <a:srgbClr val="0070C0"/>
                </a:solidFill>
                <a:effectLst/>
              </a:rPr>
              <a:t>П</a:t>
            </a:r>
            <a:r>
              <a:rPr lang="ru-RU" sz="2800" b="1" dirty="0">
                <a:ln w="0"/>
                <a:solidFill>
                  <a:srgbClr val="0070C0"/>
                </a:solidFill>
                <a:effectLst/>
              </a:rPr>
              <a:t>рофессиональная терминология.</a:t>
            </a:r>
          </a:p>
          <a:p>
            <a:pPr marL="742950" indent="-742950" algn="just" eaLnBrk="1" hangingPunct="1"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ru-RU" sz="2800" b="1" dirty="0">
                <a:ln w="0"/>
                <a:solidFill>
                  <a:srgbClr val="0070C0"/>
                </a:solidFill>
                <a:effectLst/>
              </a:rPr>
              <a:t>Недопустимо употребление </a:t>
            </a:r>
            <a:r>
              <a:rPr lang="ru-RU" sz="2800" b="1" dirty="0" smtClean="0">
                <a:ln w="0"/>
                <a:solidFill>
                  <a:srgbClr val="0070C0"/>
                </a:solidFill>
                <a:effectLst/>
              </a:rPr>
              <a:t>многозначных </a:t>
            </a:r>
            <a:r>
              <a:rPr lang="ru-RU" sz="2800" b="1" dirty="0">
                <a:ln w="0"/>
                <a:solidFill>
                  <a:srgbClr val="0070C0"/>
                </a:solidFill>
                <a:effectLst/>
              </a:rPr>
              <a:t>слов, а также слов в переносных значениях.</a:t>
            </a:r>
          </a:p>
          <a:p>
            <a:pPr marL="742950" indent="-742950" algn="just" eaLnBrk="1" hangingPunct="1"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ru-RU" sz="2800" b="1" dirty="0" smtClean="0">
                <a:ln w="0"/>
                <a:solidFill>
                  <a:srgbClr val="0070C0"/>
                </a:solidFill>
                <a:effectLst/>
              </a:rPr>
              <a:t>Употребление </a:t>
            </a:r>
            <a:r>
              <a:rPr lang="ru-RU" sz="2800" b="1" dirty="0">
                <a:ln w="0"/>
                <a:solidFill>
                  <a:srgbClr val="0070C0"/>
                </a:solidFill>
                <a:effectLst/>
              </a:rPr>
              <a:t>простых предложений с однородными членам</a:t>
            </a:r>
            <a:r>
              <a:rPr lang="ru-RU" sz="2800" b="1" dirty="0" smtClean="0">
                <a:ln w="0"/>
                <a:solidFill>
                  <a:srgbClr val="0070C0"/>
                </a:solidFill>
                <a:effectLst/>
              </a:rPr>
              <a:t>.</a:t>
            </a:r>
            <a:endParaRPr lang="ru-RU" altLang="ru-RU" sz="1400" dirty="0" smtClean="0">
              <a:effectLst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102629"/>
            <a:ext cx="2196806" cy="17008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565354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3">
      <a:dk1>
        <a:srgbClr val="006699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0070C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0009563" id="{98CA8107-879D-4C66-9FC0-E7982CD834A7}" vid="{8488EB8B-D131-485B-9EB0-328FEE1C0F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65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Medium Cond</vt:lpstr>
      <vt:lpstr>Impact</vt:lpstr>
      <vt:lpstr>Wingdings</vt:lpstr>
      <vt:lpstr>Тема Office</vt:lpstr>
      <vt:lpstr>ОФИЦИАЛЬНО- ДЕЛОВОЙ СТИЛЬ</vt:lpstr>
      <vt:lpstr>СФЕРА ИСПОЛЬЗОВАНИЯ</vt:lpstr>
      <vt:lpstr>ОСНОВНЫЕ ОСОБЕННОСТИ</vt:lpstr>
      <vt:lpstr>ОТЛИЧИЯ ОТ ДРУГИХ СТИЛЕЙ</vt:lpstr>
      <vt:lpstr>ОСНОВНЫЕ ЖАНРЫ</vt:lpstr>
      <vt:lpstr>ЯЗЫКОВЫЕ ОСОБЕННОСТИ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презентации</dc:title>
  <dc:creator>Ludmila Kucenkova</dc:creator>
  <cp:lastModifiedBy>Ludmila Kucenkova</cp:lastModifiedBy>
  <cp:revision>7</cp:revision>
  <dcterms:created xsi:type="dcterms:W3CDTF">2010-03-14T17:29:25Z</dcterms:created>
  <dcterms:modified xsi:type="dcterms:W3CDTF">2021-11-26T11:00:36Z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TC300095631049</vt:lpwstr>
  </property>
</Properties>
</file>