
<file path=[Content_Types].xml><?xml version="1.0" encoding="utf-8"?>
<Types xmlns="http://schemas.openxmlformats.org/package/2006/content-types">
  <Default Extension="png" ContentType="image/png"/>
  <Default Extension="jfif" ContentType="image/jpe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929C"/>
    <a:srgbClr val="006666"/>
    <a:srgbClr val="E55D09"/>
    <a:srgbClr val="E95E33"/>
    <a:srgbClr val="F28308"/>
    <a:srgbClr val="E56709"/>
    <a:srgbClr val="E14F0D"/>
    <a:srgbClr val="E3390B"/>
    <a:srgbClr val="2D82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07" autoAdjust="0"/>
    <p:restoredTop sz="94660"/>
  </p:normalViewPr>
  <p:slideViewPr>
    <p:cSldViewPr>
      <p:cViewPr varScale="1">
        <p:scale>
          <a:sx n="71" d="100"/>
          <a:sy n="71" d="100"/>
        </p:scale>
        <p:origin x="134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13253" y="925870"/>
            <a:ext cx="9144000" cy="2357454"/>
          </a:xfrm>
          <a:prstGeom prst="rect">
            <a:avLst/>
          </a:prstGeom>
          <a:solidFill>
            <a:srgbClr val="32929C"/>
          </a:solidFill>
          <a:ln cmpd="tri">
            <a:noFill/>
            <a:prstDash val="solid"/>
          </a:ln>
          <a:effectLst>
            <a:innerShdw blurRad="63500" dist="38100" dir="16200000">
              <a:prstClr val="black">
                <a:alpha val="2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" name="Овал 8"/>
          <p:cNvSpPr/>
          <p:nvPr userDrawn="1"/>
        </p:nvSpPr>
        <p:spPr>
          <a:xfrm>
            <a:off x="285720" y="1213282"/>
            <a:ext cx="2714644" cy="18097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isometricOffAxis1Top"/>
              <a:lightRig rig="threePt" dir="t"/>
            </a:scene3d>
          </a:bodyPr>
          <a:lstStyle/>
          <a:p>
            <a:pPr algn="ctr"/>
            <a:endParaRPr lang="ru-RU">
              <a:effectLst>
                <a:glow rad="63500">
                  <a:schemeClr val="accent4">
                    <a:satMod val="175000"/>
                    <a:alpha val="40000"/>
                  </a:schemeClr>
                </a:glow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14678" y="1100579"/>
            <a:ext cx="5643602" cy="1470025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>
              <a:defRPr b="1" u="none" cap="all" spc="0">
                <a:ln w="0"/>
                <a:solidFill>
                  <a:schemeClr val="bg2"/>
                </a:solidFill>
                <a:effectLst>
                  <a:reflection blurRad="6350" stA="55000" endA="300" endPos="45500" dir="5400000" sy="-100000" algn="bl" rotWithShape="0"/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2570604"/>
            <a:ext cx="5643602" cy="714380"/>
          </a:xfrm>
        </p:spPr>
        <p:txBody>
          <a:bodyPr/>
          <a:lstStyle>
            <a:lvl1pPr marL="0" indent="0" algn="ctr">
              <a:buNone/>
              <a:defRPr b="0">
                <a:solidFill>
                  <a:srgbClr val="2D828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2A0A-D852-4BD0-B33F-8DE942E71BB7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C676-BFAD-485F-97E6-0D63B5BAD9E9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3" descr="C:\Users\juliaar\AppData\Local\Microsoft\Windows\Temporary Internet Files\Content.IE5\ZJX436N3\MCj02382670000[1].w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356159"/>
            <a:ext cx="2298278" cy="1357322"/>
          </a:xfrm>
          <a:prstGeom prst="rect">
            <a:avLst/>
          </a:prstGeom>
          <a:noFill/>
        </p:spPr>
      </p:pic>
      <p:cxnSp>
        <p:nvCxnSpPr>
          <p:cNvPr id="11" name="Прямая соединительная линия 10"/>
          <p:cNvCxnSpPr/>
          <p:nvPr userDrawn="1"/>
        </p:nvCxnSpPr>
        <p:spPr>
          <a:xfrm>
            <a:off x="0" y="3284984"/>
            <a:ext cx="9144000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0" y="925942"/>
            <a:ext cx="9144000" cy="1588"/>
          </a:xfrm>
          <a:prstGeom prst="line">
            <a:avLst/>
          </a:prstGeom>
          <a:ln>
            <a:solidFill>
              <a:srgbClr val="2D82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2A0A-D852-4BD0-B33F-8DE942E71BB7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C676-BFAD-485F-97E6-0D63B5BAD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2A0A-D852-4BD0-B33F-8DE942E71BB7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C676-BFAD-485F-97E6-0D63B5BAD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2A0A-D852-4BD0-B33F-8DE942E71BB7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C676-BFAD-485F-97E6-0D63B5BAD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2A0A-D852-4BD0-B33F-8DE942E71BB7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C676-BFAD-485F-97E6-0D63B5BAD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2A0A-D852-4BD0-B33F-8DE942E71BB7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C676-BFAD-485F-97E6-0D63B5BAD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2A0A-D852-4BD0-B33F-8DE942E71BB7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C676-BFAD-485F-97E6-0D63B5BAD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2A0A-D852-4BD0-B33F-8DE942E71BB7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C676-BFAD-485F-97E6-0D63B5BAD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2A0A-D852-4BD0-B33F-8DE942E71BB7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C676-BFAD-485F-97E6-0D63B5BAD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2A0A-D852-4BD0-B33F-8DE942E71BB7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C676-BFAD-485F-97E6-0D63B5BAD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2A0A-D852-4BD0-B33F-8DE942E71BB7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C676-BFAD-485F-97E6-0D63B5BAD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1500174"/>
          </a:xfrm>
          <a:prstGeom prst="rect">
            <a:avLst/>
          </a:prstGeom>
          <a:solidFill>
            <a:srgbClr val="32929C"/>
          </a:solidFill>
          <a:ln cmpd="tri">
            <a:noFill/>
            <a:prstDash val="solid"/>
          </a:ln>
          <a:effectLst>
            <a:innerShdw blurRad="63500" dist="38100" dir="16200000">
              <a:prstClr val="black">
                <a:alpha val="2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07125" y="285728"/>
            <a:ext cx="1535917" cy="102394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isometricOffAxis1Top"/>
              <a:lightRig rig="threePt" dir="t"/>
            </a:scene3d>
          </a:bodyPr>
          <a:lstStyle/>
          <a:p>
            <a:pPr algn="ctr"/>
            <a:endParaRPr lang="ru-RU">
              <a:effectLst>
                <a:glow rad="63500">
                  <a:schemeClr val="accent4">
                    <a:satMod val="175000"/>
                    <a:alpha val="40000"/>
                  </a:schemeClr>
                </a:glow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214290"/>
            <a:ext cx="6972320" cy="1143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C2A0A-D852-4BD0-B33F-8DE942E71BB7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1C676-BFAD-485F-97E6-0D63B5BAD9E9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0" name="Picture 2" descr="C:\Users\juliaar\AppData\Local\Microsoft\Windows\Temporary Internet Files\Content.IE5\ZJX436N3\MCj02382670000[1].wmf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85720" y="428604"/>
            <a:ext cx="1209620" cy="71438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lang="ru-RU" sz="4400" b="1" kern="1200" cap="all" spc="0" smtClean="0">
          <a:ln w="0"/>
          <a:solidFill>
            <a:schemeClr val="bg2"/>
          </a:soli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CC783C4-0446-402F-A8D8-55E64E24FE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8030" y="1628800"/>
            <a:ext cx="6254681" cy="1118153"/>
          </a:xfrm>
          <a:noFill/>
        </p:spPr>
        <p:txBody>
          <a:bodyPr>
            <a:noAutofit/>
          </a:bodyPr>
          <a:lstStyle/>
          <a:p>
            <a:r>
              <a:rPr lang="ru-RU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Monotype Corsiva" panose="03010101010201010101" pitchFamily="66" charset="0"/>
              </a:rPr>
              <a:t>Стили речи 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746AE0BF-B9B8-4873-9A66-0B45EF5B1C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2816" y="4293096"/>
            <a:ext cx="3178367" cy="2049418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96436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9F7E09-1C8A-433D-82CC-4DF474E2E05A}"/>
              </a:ext>
            </a:extLst>
          </p:cNvPr>
          <p:cNvSpPr txBox="1"/>
          <p:nvPr/>
        </p:nvSpPr>
        <p:spPr>
          <a:xfrm>
            <a:off x="1215059" y="2049946"/>
            <a:ext cx="237936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dirty="0"/>
              <a:t>   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D9AEBBD-BCEA-40ED-A3EA-CB6700CB3803}"/>
              </a:ext>
            </a:extLst>
          </p:cNvPr>
          <p:cNvSpPr txBox="1"/>
          <p:nvPr/>
        </p:nvSpPr>
        <p:spPr>
          <a:xfrm>
            <a:off x="215516" y="1700808"/>
            <a:ext cx="871296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4500" algn="just"/>
            <a:r>
              <a:rPr lang="ru-RU" sz="3200" dirty="0">
                <a:latin typeface="+mj-lt"/>
              </a:rPr>
              <a:t>Для	 публицистического стиля </a:t>
            </a:r>
            <a:r>
              <a:rPr lang="ru-RU" sz="3200" dirty="0" smtClean="0">
                <a:latin typeface="+mj-lt"/>
              </a:rPr>
              <a:t>речи характерны </a:t>
            </a:r>
            <a:r>
              <a:rPr lang="ru-RU" sz="3200" dirty="0">
                <a:latin typeface="+mj-lt"/>
              </a:rPr>
              <a:t>языковые средства</a:t>
            </a:r>
            <a:r>
              <a:rPr lang="ru-RU" sz="3200" dirty="0" smtClean="0">
                <a:latin typeface="+mj-lt"/>
              </a:rPr>
              <a:t>: совмещение в тексте книжных </a:t>
            </a:r>
            <a:r>
              <a:rPr lang="ru-RU" sz="3200" dirty="0">
                <a:latin typeface="+mj-lt"/>
              </a:rPr>
              <a:t>и разговорных слов, выражений, использование торжественной лексики (отчизна, возвестить, святыня</a:t>
            </a:r>
            <a:r>
              <a:rPr lang="ru-RU" sz="3200" dirty="0" smtClean="0">
                <a:latin typeface="+mj-lt"/>
              </a:rPr>
              <a:t>), слов в переносном </a:t>
            </a:r>
            <a:r>
              <a:rPr lang="ru-RU" sz="3200" dirty="0">
                <a:latin typeface="+mj-lt"/>
              </a:rPr>
              <a:t>значении	(лёгкие планеты —леса; кровь земли — нефть), вопросительных и </a:t>
            </a:r>
            <a:r>
              <a:rPr lang="ru-RU" sz="3200" dirty="0" smtClean="0">
                <a:latin typeface="+mj-lt"/>
              </a:rPr>
              <a:t>побудительных предложений, обращений</a:t>
            </a:r>
            <a:r>
              <a:rPr lang="ru-RU" sz="3200" dirty="0">
                <a:latin typeface="+mj-lt"/>
              </a:rPr>
              <a:t>, конструкций с одинаковым порядком </a:t>
            </a:r>
            <a:r>
              <a:rPr lang="ru-RU" sz="3200" dirty="0" smtClean="0">
                <a:latin typeface="+mj-lt"/>
              </a:rPr>
              <a:t>членов предложения и др.</a:t>
            </a:r>
            <a:endParaRPr lang="ru-RU" sz="32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D9AEBBD-BCEA-40ED-A3EA-CB6700CB3803}"/>
              </a:ext>
            </a:extLst>
          </p:cNvPr>
          <p:cNvSpPr txBox="1"/>
          <p:nvPr/>
        </p:nvSpPr>
        <p:spPr>
          <a:xfrm>
            <a:off x="1403648" y="332656"/>
            <a:ext cx="7928941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63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defRPr>
            </a:lvl1pPr>
          </a:lstStyle>
          <a:p>
            <a:pPr algn="ctr"/>
            <a:r>
              <a:rPr lang="ru-RU" sz="4900" dirty="0"/>
              <a:t>Публицистический стиль речи</a:t>
            </a:r>
          </a:p>
        </p:txBody>
      </p:sp>
    </p:spTree>
    <p:extLst>
      <p:ext uri="{BB962C8B-B14F-4D97-AF65-F5344CB8AC3E}">
        <p14:creationId xmlns:p14="http://schemas.microsoft.com/office/powerpoint/2010/main" val="424476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9F7E09-1C8A-433D-82CC-4DF474E2E05A}"/>
              </a:ext>
            </a:extLst>
          </p:cNvPr>
          <p:cNvSpPr txBox="1"/>
          <p:nvPr/>
        </p:nvSpPr>
        <p:spPr>
          <a:xfrm>
            <a:off x="146198" y="1700808"/>
            <a:ext cx="8851604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4500" algn="just"/>
            <a:r>
              <a:rPr lang="ru-RU" sz="3300" dirty="0"/>
              <a:t>Публицистический стиль речи используется в газетах, журналах; на радио, телевидении; на собраниях.</a:t>
            </a:r>
          </a:p>
          <a:p>
            <a:pPr indent="444500" algn="just"/>
            <a:r>
              <a:rPr lang="ru-RU" sz="3300" dirty="0"/>
              <a:t> Статья, очерк, репортаж, </a:t>
            </a:r>
            <a:r>
              <a:rPr lang="ru-RU" sz="3300" dirty="0" smtClean="0"/>
              <a:t>интервью и другие — жанры </a:t>
            </a:r>
            <a:r>
              <a:rPr lang="ru-RU" sz="3300" dirty="0"/>
              <a:t>публицистического стиля.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23319C8-BBE4-4CB7-BA89-DFB96C39D8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864" y="4710048"/>
            <a:ext cx="5526272" cy="20036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D9AEBBD-BCEA-40ED-A3EA-CB6700CB3803}"/>
              </a:ext>
            </a:extLst>
          </p:cNvPr>
          <p:cNvSpPr txBox="1"/>
          <p:nvPr/>
        </p:nvSpPr>
        <p:spPr>
          <a:xfrm>
            <a:off x="1403648" y="332656"/>
            <a:ext cx="7928941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63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defRPr>
            </a:lvl1pPr>
          </a:lstStyle>
          <a:p>
            <a:pPr algn="ctr"/>
            <a:r>
              <a:rPr lang="ru-RU" sz="4900" dirty="0"/>
              <a:t>Публицистический стиль речи</a:t>
            </a:r>
          </a:p>
        </p:txBody>
      </p:sp>
    </p:spTree>
    <p:extLst>
      <p:ext uri="{BB962C8B-B14F-4D97-AF65-F5344CB8AC3E}">
        <p14:creationId xmlns:p14="http://schemas.microsoft.com/office/powerpoint/2010/main" val="123818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19FA592-F8C4-431A-9FC0-4FB73085ED5A}"/>
              </a:ext>
            </a:extLst>
          </p:cNvPr>
          <p:cNvSpPr/>
          <p:nvPr/>
        </p:nvSpPr>
        <p:spPr>
          <a:xfrm>
            <a:off x="789570" y="-12195"/>
            <a:ext cx="837314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Официально-деловой</a:t>
            </a:r>
          </a:p>
          <a:p>
            <a:pPr algn="ctr"/>
            <a:r>
              <a:rPr lang="ru-RU" sz="4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стиль </a:t>
            </a:r>
            <a:r>
              <a:rPr lang="ru-RU" sz="4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речи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873563B9-1A57-4101-B6CD-2343353AF7E3}"/>
              </a:ext>
            </a:extLst>
          </p:cNvPr>
          <p:cNvSpPr/>
          <p:nvPr/>
        </p:nvSpPr>
        <p:spPr>
          <a:xfrm>
            <a:off x="318283" y="2420888"/>
            <a:ext cx="8507433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4500" algn="just">
              <a:spcBef>
                <a:spcPts val="600"/>
              </a:spcBef>
            </a:pPr>
            <a:r>
              <a:rPr lang="ru-RU" sz="3300" dirty="0"/>
              <a:t>Задача официально-делового стиля </a:t>
            </a:r>
            <a:r>
              <a:rPr lang="ru-RU" sz="3300" dirty="0" smtClean="0"/>
              <a:t>речи — точно </a:t>
            </a:r>
            <a:r>
              <a:rPr lang="ru-RU" sz="3300" dirty="0"/>
              <a:t>передать деловую информацию. </a:t>
            </a:r>
            <a:endParaRPr lang="ru-RU" sz="3300" dirty="0" smtClean="0"/>
          </a:p>
          <a:p>
            <a:pPr indent="444500" algn="just">
              <a:spcBef>
                <a:spcPts val="600"/>
              </a:spcBef>
            </a:pPr>
            <a:r>
              <a:rPr lang="ru-RU" sz="3300" dirty="0" smtClean="0"/>
              <a:t>Отличительные </a:t>
            </a:r>
            <a:r>
              <a:rPr lang="ru-RU" sz="3300" dirty="0"/>
              <a:t>черты: стандартная форма, конкретность </a:t>
            </a:r>
            <a:r>
              <a:rPr lang="ru-RU" sz="3300" dirty="0" smtClean="0"/>
              <a:t>и краткость изложения</a:t>
            </a:r>
            <a:r>
              <a:rPr lang="ru-RU" sz="3300" dirty="0"/>
              <a:t>,  </a:t>
            </a:r>
            <a:r>
              <a:rPr lang="ru-RU" sz="3300" dirty="0" err="1"/>
              <a:t>неэмоциональность</a:t>
            </a:r>
            <a:r>
              <a:rPr lang="ru-RU" sz="33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938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80F81924-A5D5-43E3-948C-55C1FF4B6FFB}"/>
              </a:ext>
            </a:extLst>
          </p:cNvPr>
          <p:cNvSpPr/>
          <p:nvPr/>
        </p:nvSpPr>
        <p:spPr>
          <a:xfrm>
            <a:off x="177474" y="1700808"/>
            <a:ext cx="8791713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4500" algn="just"/>
            <a:r>
              <a:rPr lang="ru-RU" sz="3300" dirty="0"/>
              <a:t>Для официально-делового стиля </a:t>
            </a:r>
            <a:r>
              <a:rPr lang="ru-RU" sz="3300" dirty="0" smtClean="0"/>
              <a:t>речи характерны </a:t>
            </a:r>
            <a:r>
              <a:rPr lang="ru-RU" sz="3300" dirty="0"/>
              <a:t>языковые средства: </a:t>
            </a:r>
            <a:endParaRPr lang="ru-RU" sz="3300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sz="3100" dirty="0" smtClean="0"/>
              <a:t>стандартные </a:t>
            </a:r>
            <a:r>
              <a:rPr lang="ru-RU" sz="3100" dirty="0"/>
              <a:t>выражения (Справка дана ...в том, что</a:t>
            </a:r>
            <a:r>
              <a:rPr lang="ru-RU" sz="3100" dirty="0" smtClean="0"/>
              <a:t>…);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sz="3100" dirty="0" smtClean="0"/>
              <a:t>названия</a:t>
            </a:r>
            <a:r>
              <a:rPr lang="ru-RU" sz="3100" dirty="0"/>
              <a:t>	документов	(приказ, отчёт);	</a:t>
            </a:r>
            <a:r>
              <a:rPr lang="ru-RU" sz="3100" dirty="0" smtClean="0"/>
              <a:t> полные названия</a:t>
            </a:r>
            <a:r>
              <a:rPr lang="ru-RU" sz="3100" dirty="0"/>
              <a:t>,	</a:t>
            </a:r>
            <a:r>
              <a:rPr lang="ru-RU" sz="3100" dirty="0" smtClean="0"/>
              <a:t>точные даты, слова в прямом значении;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sz="3100" dirty="0" smtClean="0"/>
              <a:t>существительные среднего </a:t>
            </a:r>
            <a:r>
              <a:rPr lang="ru-RU" sz="3100" dirty="0"/>
              <a:t>рода, образованные от глаголов (получение, хранение</a:t>
            </a:r>
            <a:r>
              <a:rPr lang="ru-RU" sz="3100" dirty="0" smtClean="0"/>
              <a:t>);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sz="3100" dirty="0" smtClean="0"/>
              <a:t>сложные предложения и др</a:t>
            </a:r>
            <a:r>
              <a:rPr lang="ru-RU" sz="3100" dirty="0"/>
              <a:t>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819FA592-F8C4-431A-9FC0-4FB73085ED5A}"/>
              </a:ext>
            </a:extLst>
          </p:cNvPr>
          <p:cNvSpPr/>
          <p:nvPr/>
        </p:nvSpPr>
        <p:spPr>
          <a:xfrm>
            <a:off x="789570" y="-12195"/>
            <a:ext cx="837314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Официально-деловой</a:t>
            </a:r>
          </a:p>
          <a:p>
            <a:pPr algn="ctr"/>
            <a:r>
              <a:rPr lang="ru-RU" sz="4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стиль </a:t>
            </a:r>
            <a:r>
              <a:rPr lang="ru-RU" sz="4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речи </a:t>
            </a:r>
          </a:p>
        </p:txBody>
      </p:sp>
    </p:spTree>
    <p:extLst>
      <p:ext uri="{BB962C8B-B14F-4D97-AF65-F5344CB8AC3E}">
        <p14:creationId xmlns:p14="http://schemas.microsoft.com/office/powerpoint/2010/main" val="332735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FCED8E3F-C96B-4887-B667-2D94DCFF265A}"/>
              </a:ext>
            </a:extLst>
          </p:cNvPr>
          <p:cNvSpPr/>
          <p:nvPr/>
        </p:nvSpPr>
        <p:spPr>
          <a:xfrm>
            <a:off x="174108" y="1542181"/>
            <a:ext cx="879578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4500" algn="just"/>
            <a:r>
              <a:rPr lang="ru-RU" sz="3300" dirty="0" smtClean="0"/>
              <a:t>Официально-деловой стиль </a:t>
            </a:r>
            <a:r>
              <a:rPr lang="ru-RU" sz="3300" dirty="0"/>
              <a:t>речи </a:t>
            </a:r>
            <a:r>
              <a:rPr lang="ru-RU" sz="3300" dirty="0" smtClean="0"/>
              <a:t>используется в </a:t>
            </a:r>
            <a:r>
              <a:rPr lang="ru-RU" sz="3300" dirty="0"/>
              <a:t>различных документах </a:t>
            </a:r>
            <a:r>
              <a:rPr lang="ru-RU" sz="3300" dirty="0" smtClean="0"/>
              <a:t>и деловых </a:t>
            </a:r>
            <a:r>
              <a:rPr lang="ru-RU" sz="3300" dirty="0"/>
              <a:t>бумагах. </a:t>
            </a:r>
            <a:endParaRPr lang="ru-RU" sz="3300" dirty="0" smtClean="0"/>
          </a:p>
          <a:p>
            <a:pPr indent="444500" algn="just"/>
            <a:r>
              <a:rPr lang="ru-RU" sz="3300" dirty="0" smtClean="0"/>
              <a:t>Его </a:t>
            </a:r>
            <a:r>
              <a:rPr lang="ru-RU" sz="3300" dirty="0"/>
              <a:t>жанры</a:t>
            </a:r>
            <a:r>
              <a:rPr lang="ru-RU" sz="3300" dirty="0" smtClean="0"/>
              <a:t>: закон</a:t>
            </a:r>
            <a:r>
              <a:rPr lang="ru-RU" sz="3300" dirty="0"/>
              <a:t>, договор</a:t>
            </a:r>
            <a:r>
              <a:rPr lang="ru-RU" sz="3300" dirty="0"/>
              <a:t>, устав, инструкция, заявление</a:t>
            </a:r>
            <a:r>
              <a:rPr lang="ru-RU" sz="3300" dirty="0" smtClean="0"/>
              <a:t>, расписка, отчёт, протокол и </a:t>
            </a:r>
            <a:r>
              <a:rPr lang="ru-RU" sz="3300" dirty="0"/>
              <a:t>др.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CD3CD49-8C44-4C7F-A07C-61787D311C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4681502"/>
            <a:ext cx="4864394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19FA592-F8C4-431A-9FC0-4FB73085ED5A}"/>
              </a:ext>
            </a:extLst>
          </p:cNvPr>
          <p:cNvSpPr/>
          <p:nvPr/>
        </p:nvSpPr>
        <p:spPr>
          <a:xfrm>
            <a:off x="789570" y="-12195"/>
            <a:ext cx="837314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Официально-деловой</a:t>
            </a:r>
          </a:p>
          <a:p>
            <a:pPr algn="ctr"/>
            <a:r>
              <a:rPr lang="ru-RU" sz="4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стиль </a:t>
            </a:r>
            <a:r>
              <a:rPr lang="ru-RU" sz="4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речи </a:t>
            </a:r>
          </a:p>
        </p:txBody>
      </p:sp>
    </p:spTree>
    <p:extLst>
      <p:ext uri="{BB962C8B-B14F-4D97-AF65-F5344CB8AC3E}">
        <p14:creationId xmlns:p14="http://schemas.microsoft.com/office/powerpoint/2010/main" val="258962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EEF9C7D-9D96-4EF5-ACAC-B62AA6C13442}"/>
              </a:ext>
            </a:extLst>
          </p:cNvPr>
          <p:cNvSpPr txBox="1"/>
          <p:nvPr/>
        </p:nvSpPr>
        <p:spPr>
          <a:xfrm>
            <a:off x="1024132" y="2078528"/>
            <a:ext cx="30836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32929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Разговорный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EC08219A-690A-450E-89FA-20C9687C0583}"/>
              </a:ext>
            </a:extLst>
          </p:cNvPr>
          <p:cNvSpPr txBox="1"/>
          <p:nvPr/>
        </p:nvSpPr>
        <p:spPr>
          <a:xfrm>
            <a:off x="5868144" y="2078527"/>
            <a:ext cx="2161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3600" b="1">
                <a:solidFill>
                  <a:srgbClr val="32929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Книжные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EA648D1-ABEE-4508-AA11-647777F20F3F}"/>
              </a:ext>
            </a:extLst>
          </p:cNvPr>
          <p:cNvSpPr txBox="1"/>
          <p:nvPr/>
        </p:nvSpPr>
        <p:spPr>
          <a:xfrm>
            <a:off x="5435836" y="3212976"/>
            <a:ext cx="3676533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 panose="05020102010507070707" pitchFamily="18" charset="2"/>
              <a:buChar char=""/>
            </a:pPr>
            <a:r>
              <a:rPr lang="ru-RU" sz="2400" b="1" dirty="0">
                <a:solidFill>
                  <a:srgbClr val="32929C"/>
                </a:solidFill>
              </a:rPr>
              <a:t>Художественный</a:t>
            </a:r>
          </a:p>
          <a:p>
            <a:pPr marL="285750" indent="-285750">
              <a:buFont typeface="Wingdings 2" panose="05020102010507070707" pitchFamily="18" charset="2"/>
              <a:buChar char=""/>
            </a:pPr>
            <a:endParaRPr lang="ru-RU" sz="2400" b="1" dirty="0">
              <a:solidFill>
                <a:srgbClr val="32929C"/>
              </a:solidFill>
            </a:endParaRPr>
          </a:p>
          <a:p>
            <a:pPr marL="285750" indent="-285750">
              <a:buFont typeface="Wingdings 2" panose="05020102010507070707" pitchFamily="18" charset="2"/>
              <a:buChar char=""/>
            </a:pPr>
            <a:r>
              <a:rPr lang="ru-RU" sz="2400" b="1" dirty="0">
                <a:solidFill>
                  <a:srgbClr val="32929C"/>
                </a:solidFill>
              </a:rPr>
              <a:t>Официально-деловой</a:t>
            </a:r>
          </a:p>
          <a:p>
            <a:pPr marL="285750" indent="-285750">
              <a:buFont typeface="Wingdings 2" panose="05020102010507070707" pitchFamily="18" charset="2"/>
              <a:buChar char=""/>
            </a:pPr>
            <a:endParaRPr lang="ru-RU" sz="2400" b="1" dirty="0">
              <a:solidFill>
                <a:srgbClr val="32929C"/>
              </a:solidFill>
            </a:endParaRPr>
          </a:p>
          <a:p>
            <a:pPr marL="285750" indent="-285750">
              <a:buFont typeface="Wingdings 2" panose="05020102010507070707" pitchFamily="18" charset="2"/>
              <a:buChar char=""/>
            </a:pPr>
            <a:r>
              <a:rPr lang="ru-RU" sz="2400" b="1" dirty="0">
                <a:solidFill>
                  <a:srgbClr val="32929C"/>
                </a:solidFill>
              </a:rPr>
              <a:t>Научный</a:t>
            </a:r>
          </a:p>
          <a:p>
            <a:pPr marL="285750" indent="-285750">
              <a:buFont typeface="Wingdings 2" panose="05020102010507070707" pitchFamily="18" charset="2"/>
              <a:buChar char=""/>
            </a:pPr>
            <a:endParaRPr lang="ru-RU" sz="2400" b="1" dirty="0">
              <a:solidFill>
                <a:srgbClr val="32929C"/>
              </a:solidFill>
            </a:endParaRPr>
          </a:p>
          <a:p>
            <a:pPr marL="285750" indent="-285750">
              <a:buFont typeface="Wingdings 2" panose="05020102010507070707" pitchFamily="18" charset="2"/>
              <a:buChar char=""/>
            </a:pPr>
            <a:r>
              <a:rPr lang="ru-RU" sz="2400" b="1" dirty="0">
                <a:solidFill>
                  <a:srgbClr val="32929C"/>
                </a:solidFill>
              </a:rPr>
              <a:t>Публицистический </a:t>
            </a:r>
          </a:p>
          <a:p>
            <a:pPr marL="285750" indent="-285750">
              <a:buFont typeface="Wingdings 2" panose="05020102010507070707" pitchFamily="18" charset="2"/>
              <a:buChar char=""/>
            </a:pPr>
            <a:endParaRPr lang="ru-RU" sz="1600" dirty="0">
              <a:solidFill>
                <a:srgbClr val="32929C"/>
              </a:solidFill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056051DB-420D-4418-B462-94079D398F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809" y="4077072"/>
            <a:ext cx="4490276" cy="168688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457478" y="75864"/>
            <a:ext cx="467948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Стили речи</a:t>
            </a:r>
            <a:endParaRPr lang="ru-RU" sz="8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3203848" y="1514240"/>
            <a:ext cx="648072" cy="504738"/>
          </a:xfrm>
          <a:prstGeom prst="straightConnector1">
            <a:avLst/>
          </a:prstGeom>
          <a:ln w="28575">
            <a:solidFill>
              <a:srgbClr val="0066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056430" y="1514240"/>
            <a:ext cx="675810" cy="537752"/>
          </a:xfrm>
          <a:prstGeom prst="straightConnector1">
            <a:avLst/>
          </a:prstGeom>
          <a:ln w="28575">
            <a:solidFill>
              <a:srgbClr val="0066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548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73D4BEB-7B12-474F-B2DB-5E3770846B07}"/>
              </a:ext>
            </a:extLst>
          </p:cNvPr>
          <p:cNvSpPr/>
          <p:nvPr/>
        </p:nvSpPr>
        <p:spPr>
          <a:xfrm>
            <a:off x="251520" y="1988840"/>
            <a:ext cx="864096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4500" algn="just"/>
            <a:r>
              <a:rPr lang="ru-RU" sz="3200" dirty="0"/>
              <a:t>Предназначен  для </a:t>
            </a:r>
            <a:r>
              <a:rPr lang="ru-RU" sz="3200" i="1" dirty="0"/>
              <a:t>неформального </a:t>
            </a:r>
            <a:r>
              <a:rPr lang="ru-RU" sz="3200" dirty="0"/>
              <a:t>общения. Применяется больше в устной речи для общения между двумя и более людьми. Употребляются  вопросительные и восклицательные предложения, неполные предложения, паузы в речи, вводные слова и словосочетания, не имеющие смысла, повторение одних и тех же слов и букв.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E5420E6-00AE-42F6-B0EA-B7C58D75E2D5}"/>
              </a:ext>
            </a:extLst>
          </p:cNvPr>
          <p:cNvSpPr txBox="1"/>
          <p:nvPr/>
        </p:nvSpPr>
        <p:spPr>
          <a:xfrm>
            <a:off x="1331640" y="260648"/>
            <a:ext cx="82375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50" dirty="0"/>
              <a:t>    </a:t>
            </a:r>
            <a:r>
              <a:rPr lang="ru-RU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Разговорный стиль речи</a:t>
            </a:r>
            <a:endParaRPr lang="ru-RU" sz="8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95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8B8C853-D30A-4ECA-AFCE-A098EF93B90D}"/>
              </a:ext>
            </a:extLst>
          </p:cNvPr>
          <p:cNvSpPr txBox="1"/>
          <p:nvPr/>
        </p:nvSpPr>
        <p:spPr>
          <a:xfrm>
            <a:off x="251520" y="1700808"/>
            <a:ext cx="872634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4500" algn="just"/>
            <a:r>
              <a:rPr lang="ru-RU" sz="3300" dirty="0"/>
              <a:t>Автор, пишущий в художественном стиле речи, выступает в качестве художника слова. Его задача —изобразить предмет, событие, передать чувства. </a:t>
            </a:r>
            <a:r>
              <a:rPr lang="ru-RU" sz="3300" dirty="0"/>
              <a:t>Отличительные черты: конкретность, образность, </a:t>
            </a:r>
            <a:r>
              <a:rPr lang="ru-RU" sz="3300" dirty="0" smtClean="0"/>
              <a:t>эмоциональность.</a:t>
            </a:r>
          </a:p>
          <a:p>
            <a:pPr indent="444500" algn="just"/>
            <a:r>
              <a:rPr lang="ru-RU" sz="3300" dirty="0"/>
              <a:t>В художественном стиле часто употребляются следующие языковые средства: слова в прямом и переносном значении, синонимы, антонимы, эпитеты, сравнения, метафоры и др</a:t>
            </a:r>
            <a:r>
              <a:rPr lang="ru-RU" sz="3300" dirty="0" smtClean="0"/>
              <a:t>.</a:t>
            </a:r>
            <a:endParaRPr lang="ru-RU" sz="33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E5420E6-00AE-42F6-B0EA-B7C58D75E2D5}"/>
              </a:ext>
            </a:extLst>
          </p:cNvPr>
          <p:cNvSpPr txBox="1"/>
          <p:nvPr/>
        </p:nvSpPr>
        <p:spPr>
          <a:xfrm>
            <a:off x="1115616" y="332656"/>
            <a:ext cx="823757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100" dirty="0"/>
              <a:t>    </a:t>
            </a:r>
            <a:r>
              <a:rPr lang="ru-RU" sz="5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Художественный </a:t>
            </a:r>
            <a:r>
              <a:rPr lang="ru-RU" sz="5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стиль речи</a:t>
            </a:r>
          </a:p>
        </p:txBody>
      </p:sp>
    </p:spTree>
    <p:extLst>
      <p:ext uri="{BB962C8B-B14F-4D97-AF65-F5344CB8AC3E}">
        <p14:creationId xmlns:p14="http://schemas.microsoft.com/office/powerpoint/2010/main" val="302215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612650C9-9D1F-4747-B877-FB43FCD964BF}"/>
              </a:ext>
            </a:extLst>
          </p:cNvPr>
          <p:cNvSpPr/>
          <p:nvPr/>
        </p:nvSpPr>
        <p:spPr>
          <a:xfrm>
            <a:off x="409288" y="1988840"/>
            <a:ext cx="8325424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4500" algn="just"/>
            <a:r>
              <a:rPr lang="ru-RU" sz="3400" dirty="0"/>
              <a:t>Жанрами художественного стиля речи </a:t>
            </a:r>
            <a:r>
              <a:rPr lang="ru-RU" sz="3400" dirty="0" smtClean="0"/>
              <a:t>являются рассказ, повесть</a:t>
            </a:r>
            <a:r>
              <a:rPr lang="ru-RU" sz="3400" dirty="0"/>
              <a:t>, стихотворение, поэма и др.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4E107197-28BE-4C6E-A89D-391E0E209E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572" y="4221088"/>
            <a:ext cx="4720856" cy="2313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E5420E6-00AE-42F6-B0EA-B7C58D75E2D5}"/>
              </a:ext>
            </a:extLst>
          </p:cNvPr>
          <p:cNvSpPr txBox="1"/>
          <p:nvPr/>
        </p:nvSpPr>
        <p:spPr>
          <a:xfrm>
            <a:off x="1115616" y="332656"/>
            <a:ext cx="823757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100" dirty="0"/>
              <a:t>    </a:t>
            </a:r>
            <a:r>
              <a:rPr lang="ru-RU" sz="5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Художественный </a:t>
            </a:r>
            <a:r>
              <a:rPr lang="ru-RU" sz="5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стиль речи</a:t>
            </a:r>
          </a:p>
        </p:txBody>
      </p:sp>
    </p:spTree>
    <p:extLst>
      <p:ext uri="{BB962C8B-B14F-4D97-AF65-F5344CB8AC3E}">
        <p14:creationId xmlns:p14="http://schemas.microsoft.com/office/powerpoint/2010/main" val="152182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4C88B19-87A3-424F-8F76-7597EEA57949}"/>
              </a:ext>
            </a:extLst>
          </p:cNvPr>
          <p:cNvSpPr txBox="1"/>
          <p:nvPr/>
        </p:nvSpPr>
        <p:spPr>
          <a:xfrm>
            <a:off x="2051720" y="211369"/>
            <a:ext cx="691586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5100"/>
            </a:lvl1pPr>
          </a:lstStyle>
          <a:p>
            <a:r>
              <a:rPr lang="ru-RU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Научный стиль речи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2F29E79-376B-4400-A582-220A5FCF9919}"/>
              </a:ext>
            </a:extLst>
          </p:cNvPr>
          <p:cNvSpPr txBox="1"/>
          <p:nvPr/>
        </p:nvSpPr>
        <p:spPr>
          <a:xfrm>
            <a:off x="231085" y="1781589"/>
            <a:ext cx="8736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	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F5C4689B-7773-4EF1-9C3F-526F972797D9}"/>
              </a:ext>
            </a:extLst>
          </p:cNvPr>
          <p:cNvSpPr/>
          <p:nvPr/>
        </p:nvSpPr>
        <p:spPr>
          <a:xfrm>
            <a:off x="234605" y="1781590"/>
            <a:ext cx="844537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4500" algn="just"/>
            <a:r>
              <a:rPr lang="ru-RU" sz="3000" dirty="0"/>
              <a:t>Задача научного стиля речи	—  сообщить точные сведения о предметах, явлениях. </a:t>
            </a:r>
          </a:p>
          <a:p>
            <a:pPr indent="444500" algn="just"/>
            <a:r>
              <a:rPr lang="ru-RU" sz="3000" dirty="0" smtClean="0"/>
              <a:t>Отличительные черты: точность, доказательность</a:t>
            </a:r>
            <a:r>
              <a:rPr lang="ru-RU" sz="3000" dirty="0"/>
              <a:t>, </a:t>
            </a:r>
            <a:r>
              <a:rPr lang="ru-RU" sz="3000" dirty="0" err="1"/>
              <a:t>неэмоциональность</a:t>
            </a:r>
            <a:r>
              <a:rPr lang="ru-RU" sz="3000" dirty="0"/>
              <a:t>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B5B9E4A4-8520-4997-AB07-9C50D60E7F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3905248"/>
            <a:ext cx="5184576" cy="27089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6977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2F29E79-376B-4400-A582-220A5FCF9919}"/>
              </a:ext>
            </a:extLst>
          </p:cNvPr>
          <p:cNvSpPr txBox="1"/>
          <p:nvPr/>
        </p:nvSpPr>
        <p:spPr>
          <a:xfrm>
            <a:off x="231085" y="1781589"/>
            <a:ext cx="8736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	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959F97E6-05D5-4907-9CFE-FD546502432B}"/>
              </a:ext>
            </a:extLst>
          </p:cNvPr>
          <p:cNvSpPr/>
          <p:nvPr/>
        </p:nvSpPr>
        <p:spPr>
          <a:xfrm>
            <a:off x="231085" y="2121003"/>
            <a:ext cx="873649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1325" algn="just"/>
            <a:r>
              <a:rPr lang="ru-RU" sz="3200" dirty="0"/>
              <a:t>Для научного стиля речи характерны следующие языковые средства: </a:t>
            </a:r>
            <a:r>
              <a:rPr lang="ru-RU" sz="3200" dirty="0" smtClean="0"/>
              <a:t>книжные </a:t>
            </a:r>
            <a:r>
              <a:rPr lang="ru-RU" sz="3200" dirty="0"/>
              <a:t>слова, в том числе термины (синтаксис, пунктуация, лексика), </a:t>
            </a:r>
            <a:r>
              <a:rPr lang="ru-RU" sz="3200" dirty="0" smtClean="0"/>
              <a:t>сложные </a:t>
            </a:r>
            <a:r>
              <a:rPr lang="ru-RU" sz="3200" dirty="0"/>
              <a:t>предложения, глаголы в форме </a:t>
            </a:r>
            <a:r>
              <a:rPr lang="ru-RU" sz="3200" dirty="0" smtClean="0"/>
              <a:t>3-го </a:t>
            </a:r>
            <a:r>
              <a:rPr lang="ru-RU" sz="3200" dirty="0"/>
              <a:t>лица настоящего времени, существительные среднего рода, образованные от глаголов (изучение, сопротивление, понимание).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4C88B19-87A3-424F-8F76-7597EEA57949}"/>
              </a:ext>
            </a:extLst>
          </p:cNvPr>
          <p:cNvSpPr txBox="1"/>
          <p:nvPr/>
        </p:nvSpPr>
        <p:spPr>
          <a:xfrm>
            <a:off x="2051720" y="211369"/>
            <a:ext cx="691586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5100"/>
            </a:lvl1pPr>
          </a:lstStyle>
          <a:p>
            <a:r>
              <a:rPr lang="ru-RU" sz="6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Научный стиль речи</a:t>
            </a:r>
          </a:p>
        </p:txBody>
      </p:sp>
    </p:spTree>
    <p:extLst>
      <p:ext uri="{BB962C8B-B14F-4D97-AF65-F5344CB8AC3E}">
        <p14:creationId xmlns:p14="http://schemas.microsoft.com/office/powerpoint/2010/main" val="211281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9F7E09-1C8A-433D-82CC-4DF474E2E05A}"/>
              </a:ext>
            </a:extLst>
          </p:cNvPr>
          <p:cNvSpPr txBox="1"/>
          <p:nvPr/>
        </p:nvSpPr>
        <p:spPr>
          <a:xfrm>
            <a:off x="202017" y="1700808"/>
            <a:ext cx="873996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4500" algn="just" defTabSz="946150"/>
            <a:r>
              <a:rPr lang="ru-RU" sz="3200" dirty="0"/>
              <a:t>Научный стиль речи используется </a:t>
            </a:r>
            <a:r>
              <a:rPr lang="ru-RU" sz="3200" dirty="0" smtClean="0"/>
              <a:t>в справочниках, энциклопедиях, учебниках</a:t>
            </a:r>
            <a:r>
              <a:rPr lang="ru-RU" sz="3200" dirty="0"/>
              <a:t>, словарях, выступлениях на	</a:t>
            </a:r>
            <a:r>
              <a:rPr lang="ru-RU" sz="3200" dirty="0" smtClean="0"/>
              <a:t>научные темы и т.д</a:t>
            </a:r>
            <a:r>
              <a:rPr lang="ru-RU" sz="3200" dirty="0"/>
              <a:t>. </a:t>
            </a:r>
            <a:endParaRPr lang="ru-RU" sz="3200" dirty="0" smtClean="0"/>
          </a:p>
          <a:p>
            <a:pPr indent="444500" algn="just"/>
            <a:r>
              <a:rPr lang="ru-RU" sz="3200" dirty="0" smtClean="0"/>
              <a:t>Жанры </a:t>
            </a:r>
            <a:r>
              <a:rPr lang="ru-RU" sz="3200" dirty="0"/>
              <a:t>научного стиля речи: учебное сообщение, доклад, научная	статья</a:t>
            </a:r>
            <a:r>
              <a:rPr lang="ru-RU" sz="3200" dirty="0" smtClean="0"/>
              <a:t>, реферат и </a:t>
            </a:r>
            <a:r>
              <a:rPr lang="ru-RU" sz="3200" dirty="0"/>
              <a:t>др.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01D996BA-6C29-4763-A3B3-DA9E17C605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584" y="4553744"/>
            <a:ext cx="4728830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4C88B19-87A3-424F-8F76-7597EEA57949}"/>
              </a:ext>
            </a:extLst>
          </p:cNvPr>
          <p:cNvSpPr txBox="1"/>
          <p:nvPr/>
        </p:nvSpPr>
        <p:spPr>
          <a:xfrm>
            <a:off x="2051720" y="211369"/>
            <a:ext cx="691586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5100"/>
            </a:lvl1pPr>
          </a:lstStyle>
          <a:p>
            <a:r>
              <a:rPr lang="ru-RU" sz="6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Научный стиль речи</a:t>
            </a:r>
          </a:p>
        </p:txBody>
      </p:sp>
    </p:spTree>
    <p:extLst>
      <p:ext uri="{BB962C8B-B14F-4D97-AF65-F5344CB8AC3E}">
        <p14:creationId xmlns:p14="http://schemas.microsoft.com/office/powerpoint/2010/main" val="359661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9F7E09-1C8A-433D-82CC-4DF474E2E05A}"/>
              </a:ext>
            </a:extLst>
          </p:cNvPr>
          <p:cNvSpPr txBox="1"/>
          <p:nvPr/>
        </p:nvSpPr>
        <p:spPr>
          <a:xfrm>
            <a:off x="1215059" y="2049946"/>
            <a:ext cx="237936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dirty="0"/>
              <a:t>   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D9AEBBD-BCEA-40ED-A3EA-CB6700CB3803}"/>
              </a:ext>
            </a:extLst>
          </p:cNvPr>
          <p:cNvSpPr txBox="1"/>
          <p:nvPr/>
        </p:nvSpPr>
        <p:spPr>
          <a:xfrm>
            <a:off x="1403648" y="332656"/>
            <a:ext cx="7928941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63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defRPr>
            </a:lvl1pPr>
          </a:lstStyle>
          <a:p>
            <a:pPr algn="ctr"/>
            <a:r>
              <a:rPr lang="ru-RU" sz="4900" dirty="0"/>
              <a:t>Публицистический стиль речи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B4A9D43E-A6B3-438F-864F-4AE6F2D5431A}"/>
              </a:ext>
            </a:extLst>
          </p:cNvPr>
          <p:cNvSpPr/>
          <p:nvPr/>
        </p:nvSpPr>
        <p:spPr>
          <a:xfrm>
            <a:off x="254817" y="1859339"/>
            <a:ext cx="8709671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4500" algn="just"/>
            <a:r>
              <a:rPr lang="ru-RU" sz="3300" dirty="0"/>
              <a:t>Задача публицистического	стиля речи — воздействовать на читателей или слушателей. </a:t>
            </a:r>
          </a:p>
          <a:p>
            <a:pPr indent="444500" algn="just"/>
            <a:r>
              <a:rPr lang="ru-RU" sz="3300" dirty="0" smtClean="0"/>
              <a:t>Отличительные </a:t>
            </a:r>
            <a:r>
              <a:rPr lang="ru-RU" sz="3300" dirty="0"/>
              <a:t>черты:</a:t>
            </a:r>
          </a:p>
          <a:p>
            <a:pPr marL="901700" indent="-457200" algn="just">
              <a:buFont typeface="Wingdings" panose="05000000000000000000" pitchFamily="2" charset="2"/>
              <a:buChar char="q"/>
            </a:pPr>
            <a:r>
              <a:rPr lang="ru-RU" sz="3200" dirty="0"/>
              <a:t>яркость, </a:t>
            </a:r>
            <a:endParaRPr lang="ru-RU" sz="3200" dirty="0" smtClean="0"/>
          </a:p>
          <a:p>
            <a:pPr marL="901700" indent="-457200" algn="just">
              <a:buFont typeface="Wingdings" panose="05000000000000000000" pitchFamily="2" charset="2"/>
              <a:buChar char="q"/>
            </a:pPr>
            <a:r>
              <a:rPr lang="ru-RU" sz="3200" dirty="0" err="1" smtClean="0"/>
              <a:t>призывность</a:t>
            </a:r>
            <a:r>
              <a:rPr lang="ru-RU" sz="3200" dirty="0"/>
              <a:t>, </a:t>
            </a:r>
            <a:endParaRPr lang="ru-RU" sz="3200" dirty="0" smtClean="0"/>
          </a:p>
          <a:p>
            <a:pPr marL="901700" indent="-457200" algn="just">
              <a:buFont typeface="Wingdings" panose="05000000000000000000" pitchFamily="2" charset="2"/>
              <a:buChar char="q"/>
            </a:pPr>
            <a:r>
              <a:rPr lang="ru-RU" sz="3200" dirty="0" smtClean="0"/>
              <a:t>общедоступность</a:t>
            </a:r>
            <a:r>
              <a:rPr lang="ru-RU" sz="3200" dirty="0"/>
              <a:t>, </a:t>
            </a:r>
            <a:endParaRPr lang="ru-RU" sz="3200" dirty="0" smtClean="0"/>
          </a:p>
          <a:p>
            <a:pPr marL="901700" indent="-457200" algn="just">
              <a:buFont typeface="Wingdings" panose="05000000000000000000" pitchFamily="2" charset="2"/>
              <a:buChar char="q"/>
            </a:pPr>
            <a:r>
              <a:rPr lang="ru-RU" sz="3200" dirty="0" smtClean="0"/>
              <a:t>логичность, </a:t>
            </a:r>
          </a:p>
          <a:p>
            <a:pPr marL="901700" indent="-457200" algn="just">
              <a:buFont typeface="Wingdings" panose="05000000000000000000" pitchFamily="2" charset="2"/>
              <a:buChar char="q"/>
            </a:pPr>
            <a:r>
              <a:rPr lang="ru-RU" sz="3200" dirty="0" smtClean="0"/>
              <a:t>доказательность</a:t>
            </a:r>
            <a:r>
              <a:rPr lang="ru-RU" sz="3200" dirty="0"/>
              <a:t>, </a:t>
            </a:r>
            <a:endParaRPr lang="ru-RU" sz="3200" dirty="0" smtClean="0"/>
          </a:p>
          <a:p>
            <a:pPr marL="901700" indent="-457200" algn="just">
              <a:buFont typeface="Wingdings" panose="05000000000000000000" pitchFamily="2" charset="2"/>
              <a:buChar char="q"/>
            </a:pPr>
            <a:r>
              <a:rPr lang="ru-RU" sz="3200" dirty="0" smtClean="0"/>
              <a:t>эмоциональность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42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оформления 'Моя книжная полка'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'Моя книжная полка'</Template>
  <TotalTime>49</TotalTime>
  <Words>354</Words>
  <Application>Microsoft Office PowerPoint</Application>
  <PresentationFormat>Экран (4:3)</PresentationFormat>
  <Paragraphs>59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Monotype Corsiva</vt:lpstr>
      <vt:lpstr>Wingdings</vt:lpstr>
      <vt:lpstr>Wingdings 2</vt:lpstr>
      <vt:lpstr>Шаблон оформления 'Моя книжная полка'</vt:lpstr>
      <vt:lpstr>Стили речи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Куценкова</dc:creator>
  <cp:lastModifiedBy>klakla</cp:lastModifiedBy>
  <cp:revision>11</cp:revision>
  <dcterms:created xsi:type="dcterms:W3CDTF">2010-05-06T12:26:59Z</dcterms:created>
  <dcterms:modified xsi:type="dcterms:W3CDTF">2021-11-29T19:40:04Z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TC300097041049</vt:lpwstr>
  </property>
</Properties>
</file>