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3" r:id="rId3"/>
    <p:sldId id="259" r:id="rId4"/>
    <p:sldId id="258" r:id="rId5"/>
    <p:sldId id="285" r:id="rId6"/>
    <p:sldId id="286" r:id="rId7"/>
    <p:sldId id="287" r:id="rId8"/>
    <p:sldId id="274" r:id="rId9"/>
    <p:sldId id="284" r:id="rId10"/>
    <p:sldId id="288" r:id="rId11"/>
    <p:sldId id="260" r:id="rId12"/>
    <p:sldId id="283" r:id="rId13"/>
    <p:sldId id="261" r:id="rId14"/>
    <p:sldId id="265" r:id="rId15"/>
    <p:sldId id="289" r:id="rId16"/>
    <p:sldId id="273" r:id="rId17"/>
    <p:sldId id="282" r:id="rId18"/>
    <p:sldId id="269" r:id="rId19"/>
    <p:sldId id="275" r:id="rId20"/>
    <p:sldId id="290" r:id="rId21"/>
    <p:sldId id="292" r:id="rId22"/>
    <p:sldId id="291" r:id="rId23"/>
    <p:sldId id="279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33FF"/>
    <a:srgbClr val="FF6600"/>
    <a:srgbClr val="CC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60"/>
  </p:normalViewPr>
  <p:slideViewPr>
    <p:cSldViewPr>
      <p:cViewPr varScale="1">
        <p:scale>
          <a:sx n="76" d="100"/>
          <a:sy n="76" d="100"/>
        </p:scale>
        <p:origin x="148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4128-1385-4ED5-BBA5-04EDE5668B0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1782-F123-4031-8831-949F97476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4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4128-1385-4ED5-BBA5-04EDE5668B0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1782-F123-4031-8831-949F97476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11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4128-1385-4ED5-BBA5-04EDE5668B0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1782-F123-4031-8831-949F97476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67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4128-1385-4ED5-BBA5-04EDE5668B0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1782-F123-4031-8831-949F97476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36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4128-1385-4ED5-BBA5-04EDE5668B0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1782-F123-4031-8831-949F97476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6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4128-1385-4ED5-BBA5-04EDE5668B0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1782-F123-4031-8831-949F97476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0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4128-1385-4ED5-BBA5-04EDE5668B0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1782-F123-4031-8831-949F97476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10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4128-1385-4ED5-BBA5-04EDE5668B0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1782-F123-4031-8831-949F97476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8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4128-1385-4ED5-BBA5-04EDE5668B0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1782-F123-4031-8831-949F97476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3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4128-1385-4ED5-BBA5-04EDE5668B0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1782-F123-4031-8831-949F97476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74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4128-1385-4ED5-BBA5-04EDE5668B0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1782-F123-4031-8831-949F97476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8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D4128-1385-4ED5-BBA5-04EDE5668B0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11782-F123-4031-8831-949F97476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26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olinfographics.com/" TargetMode="External"/><Relationship Id="rId5" Type="http://schemas.openxmlformats.org/officeDocument/2006/relationships/hyperlink" Target="http://www.dailyinfographic.com/" TargetMode="External"/><Relationship Id="rId4" Type="http://schemas.openxmlformats.org/officeDocument/2006/relationships/hyperlink" Target="http://www.visual.ly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4665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150" dirty="0">
                <a:effectLst/>
                <a:latin typeface="Times New Roman"/>
                <a:ea typeface="Times New Roman"/>
              </a:rPr>
              <a:t> 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7416824" cy="367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/>
          </a:p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1914525" algn="l"/>
              </a:tabLst>
            </a:pP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Визуализация учебной информации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неотъемлемая часть процесса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1914525" algn="l"/>
              </a:tabLst>
            </a:pP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ступени общего среднего образования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Полезное лето с &quot;Моим университетом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736274" cy="2736274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5157192"/>
            <a:ext cx="4278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Сушко Ф.В., учитель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07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5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9269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5890" y="612843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8292" y="923528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115257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6041" y="3244334"/>
            <a:ext cx="239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76672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Скрайбинг</a:t>
            </a: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93702" y="126784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srgbClr val="660033"/>
                </a:solidFill>
              </a:rPr>
              <a:t>Осень</a:t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 err="1">
                <a:solidFill>
                  <a:srgbClr val="660033"/>
                </a:solidFill>
              </a:rPr>
              <a:t>Осень</a:t>
            </a:r>
            <a:r>
              <a:rPr lang="ru-RU" dirty="0">
                <a:solidFill>
                  <a:srgbClr val="660033"/>
                </a:solidFill>
              </a:rPr>
              <a:t> наступила, </a:t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>Высохли цветы, </a:t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>И глядят уныло </a:t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>Голые кусты. </a:t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/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>Вянет и желтеет </a:t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>Травка на лугах, </a:t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>Только зеленеет </a:t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>Озимь на полях. </a:t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/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>Туча небо кроет, </a:t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>Солнце не блестит, </a:t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>Ветер в поле воет, </a:t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>Дождик моросит.. </a:t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/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 err="1">
                <a:solidFill>
                  <a:srgbClr val="660033"/>
                </a:solidFill>
              </a:rPr>
              <a:t>А.Плещеев</a:t>
            </a: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14" name="Picture 3" descr="C:\Users\458ED\Desktop\Садик\IMG_20181015_0939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2" b="24626"/>
          <a:stretch/>
        </p:blipFill>
        <p:spPr bwMode="auto">
          <a:xfrm>
            <a:off x="4193018" y="1386982"/>
            <a:ext cx="3636522" cy="4519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47820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5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196752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 графический способ подачи информации, данных и знаний.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Что это тако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523" y="162555"/>
            <a:ext cx="1479925" cy="89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Детская инфографика как способ визуализации учебного материала в  образовательном пространстве ДО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3" t="40849" r="21987" b="5151"/>
          <a:stretch/>
        </p:blipFill>
        <p:spPr bwMode="auto">
          <a:xfrm>
            <a:off x="3092956" y="3597990"/>
            <a:ext cx="3246120" cy="246888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2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83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73681"/>
            <a:ext cx="2756111" cy="254009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620688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сложной информации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простыми образами, символами, 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а также передача данных в кратком и 	 необычном виде.</a:t>
            </a:r>
            <a:r>
              <a:rPr lang="ru-RU" sz="2800" dirty="0"/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2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332656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Как работать с инфографикой на уроках? Главная задача обучающихся – перевести полученную текстовую или аудио- информацию в графическую. ИНФОГРАФИКА =  МАКСИМУМ ВИЗУАЛЬНОЙ + МИНИМУМ ТЕКСТОВОЙ ИНФОРМАЦИИ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71" y="1196752"/>
            <a:ext cx="6790716" cy="48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158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9269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1927" y="375047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школьников, </a:t>
            </a:r>
          </a:p>
          <a:p>
            <a:pPr algn="ctr" fontAlgn="base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возбуждает их внимание и</a:t>
            </a:r>
          </a:p>
          <a:p>
            <a:pPr algn="ctr" fontAlgn="base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 занятие более интересным. </a:t>
            </a:r>
          </a:p>
        </p:txBody>
      </p:sp>
      <p:pic>
        <p:nvPicPr>
          <p:cNvPr id="6" name="Picture 2" descr="https://vio.uchim.info/Vio_94/cd_site/articles/art_2_7_clip_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901" y="1760042"/>
            <a:ext cx="3408608" cy="22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Реферат на тему &amp;quot;Использование опорные схемы на уроках в начальных классах&amp;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09" y="4032449"/>
            <a:ext cx="3971884" cy="250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60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9269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1927" y="375047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Опорные конспекты, алгоритмы, схемы на уроках русского язы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37951"/>
            <a:ext cx="6840760" cy="325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45811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использования уже готовых образцов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инфографики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предлагаются следующие сервисы: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http://www.visual.ly </a:t>
            </a:r>
            <a:r>
              <a:rPr lang="ru-RU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www.dailyinfographic.com </a:t>
            </a:r>
            <a:r>
              <a:rPr lang="ru-RU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www.coolinfographics.com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319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9269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20688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техника, построенная на использовании импровизированных историй 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определенной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структурой и героем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Что это тако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880" y="260648"/>
            <a:ext cx="143656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торителлинг | Unisen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4428492" cy="2554456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23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9269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60648"/>
            <a:ext cx="6543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захватить внимание детей с начала повествования и удерживать его в течение всей истории, вызвать симпатию к герою, донести основную мысль истории.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2776" y="305966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.</a:t>
            </a:r>
          </a:p>
        </p:txBody>
      </p:sp>
      <p:pic>
        <p:nvPicPr>
          <p:cNvPr id="11" name="Picture 2" descr="https://thumbs.dreamstime.com/b/%D1%83%D1%87%D0%B0-%D0%BA%D0%BE%D0%BC%D0%BF%D1%8C%D1%8E%D1%82%D0%B5%D1%80%D1%8B-44455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3384376" cy="2394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723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9269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5890" y="612843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8292" y="923528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115257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6041" y="3244334"/>
            <a:ext cx="239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94121" y="258900"/>
            <a:ext cx="377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/>
              <a:t> </a:t>
            </a:r>
          </a:p>
        </p:txBody>
      </p:sp>
      <p:pic>
        <p:nvPicPr>
          <p:cNvPr id="2052" name="Picture 4" descr="Сочиняем истории / Шпаргалки для мамы | Tese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1"/>
          <a:stretch/>
        </p:blipFill>
        <p:spPr bwMode="auto">
          <a:xfrm>
            <a:off x="1421676" y="2407972"/>
            <a:ext cx="2760078" cy="2621212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FAE03A-5EFE-4CA0-82B9-0047150361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98" y="3039512"/>
            <a:ext cx="4459920" cy="367240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127788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9269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5890" y="612843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8292" y="923528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115257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6041" y="3244334"/>
            <a:ext cx="239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9992" y="612843"/>
            <a:ext cx="5764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834" y="393860"/>
            <a:ext cx="5907536" cy="11766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24910" y="2183333"/>
            <a:ext cx="4642261" cy="344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</a:rPr>
              <a:t>«Сформулируй тему урока»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</a:rPr>
              <a:t>«Угадай автора и название произведения»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</a:rPr>
              <a:t>«Собери имена героев»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</a:rPr>
              <a:t>«Облако эмоций»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</a:rPr>
              <a:t>«Облако признаков»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</a:rPr>
              <a:t>«Угадай пословицу»</a:t>
            </a:r>
          </a:p>
        </p:txBody>
      </p:sp>
      <p:pic>
        <p:nvPicPr>
          <p:cNvPr id="17" name="Picture 4" descr="https://wordart.com/get/image/dwg3vy4ec4g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65" y="1293818"/>
            <a:ext cx="2764121" cy="24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wordart.com/get/image/5qoltjpuzm4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78165"/>
            <a:ext cx="3853217" cy="24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2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бои Линии, белый, красный, Фон обои на рабочий стол, красивые фон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24"/>
            <a:ext cx="9201086" cy="692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0"/>
            <a:ext cx="777686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наглядный способ представления любой информации, которая лучше усваивается детьми,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есть опора на зрительный образ.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Шаблоны презентаций Классный час &quot;Солдатский треугольник&quot; №5712 -  Презентации, доклады, статьи, ручной рерай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403244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Что это тако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57" y="162555"/>
            <a:ext cx="1318191" cy="7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496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9269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5890" y="612843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8292" y="923528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115257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6041" y="3244334"/>
            <a:ext cx="239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9992" y="612843"/>
            <a:ext cx="5764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003244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48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8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1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9269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5890" y="612843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8292" y="923528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115257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6041" y="3244334"/>
            <a:ext cx="239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9992" y="612843"/>
            <a:ext cx="5764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260" y="1314130"/>
            <a:ext cx="4726861" cy="4726861"/>
          </a:xfrm>
          <a:prstGeom prst="rect">
            <a:avLst/>
          </a:prstGeom>
        </p:spPr>
      </p:pic>
      <p:pic>
        <p:nvPicPr>
          <p:cNvPr id="13" name="Объект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9689" y="3530123"/>
            <a:ext cx="4156621" cy="31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3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9269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6470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8292" y="923528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115257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6041" y="3244334"/>
            <a:ext cx="239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9992" y="612843"/>
            <a:ext cx="576407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95088" y="306852"/>
            <a:ext cx="74168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720840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Современному педагогу необходимо уметь проектировать учебные  занятия с использованием современных средств визуализации, которые не только иллюстрируют учебный материал, но и стимулируют мыслительную и познавательную деятельность дошкольников, развивают красивую грамотную речь, творческое мышление, уверенность в выступлениях на публике, развивают воображение, способствуют раскрытию талантов и самовыражению. </a:t>
            </a:r>
          </a:p>
        </p:txBody>
      </p:sp>
    </p:spTree>
    <p:extLst>
      <p:ext uri="{BB962C8B-B14F-4D97-AF65-F5344CB8AC3E}">
        <p14:creationId xmlns:p14="http://schemas.microsoft.com/office/powerpoint/2010/main" val="142482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4665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kern="15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1600" kern="15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1600" b="1" kern="150" dirty="0">
                <a:effectLst/>
                <a:latin typeface="Times New Roman"/>
                <a:ea typeface="Times New Roman"/>
              </a:rPr>
              <a:t> 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44824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07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бои Линии, белый, красный, Фон обои на рабочий стол, красивые фон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28" y="-67424"/>
            <a:ext cx="9226228" cy="692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-129038"/>
            <a:ext cx="7776864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задачи визуализации учебного материала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обеспечение интенсификации обучения;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активизации учебной и познавательной деятельности;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формирование и развитие критического и визуального мышления; зрительного восприятия;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образного представления знаний и учебных действий;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передачи знаний и распознавания образов;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повышения визуальной грамотности и визуальной культуры.</a:t>
            </a: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Что это тако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9788"/>
            <a:ext cx="1368152" cy="8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s://static.tildacdn.com/tild3233-3938-4231-a362-383063336132/AdobeStock_23306608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0886" y="4437112"/>
            <a:ext cx="4235847" cy="218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5146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бои Линии, белый, красный, Фон обои на рабочий стол, красивые фон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24"/>
            <a:ext cx="9201086" cy="692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842493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визуализации</a:t>
            </a:r>
            <a:endParaRPr lang="ru-RU" sz="3200" dirty="0"/>
          </a:p>
          <a:p>
            <a:endParaRPr lang="ru-RU" sz="2800" dirty="0"/>
          </a:p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таймлайн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интеллект-карта </a:t>
            </a:r>
          </a:p>
          <a:p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скрайбинг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облако слов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96752"/>
            <a:ext cx="1944216" cy="93610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725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бои Линии, белый, красный, Фон обои на рабочий стол, красивые фон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24"/>
            <a:ext cx="9201086" cy="692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9298" y="224644"/>
            <a:ext cx="842493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Таймлайн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18" y="224644"/>
            <a:ext cx="1944216" cy="93610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3" descr="img21.jpg"/>
          <p:cNvPicPr>
            <a:picLocks noChangeAspect="1"/>
          </p:cNvPicPr>
          <p:nvPr/>
        </p:nvPicPr>
        <p:blipFill>
          <a:blip r:embed="rId4" cstate="print"/>
          <a:srcRect t="2950" b="7084"/>
          <a:stretch>
            <a:fillRect/>
          </a:stretch>
        </p:blipFill>
        <p:spPr>
          <a:xfrm>
            <a:off x="122183" y="2325099"/>
            <a:ext cx="4557829" cy="3075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68" y="3862795"/>
            <a:ext cx="465217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520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бои Линии, белый, красный, Фон обои на рабочий стол, красивые фон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24"/>
            <a:ext cx="9201086" cy="692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9298" y="224644"/>
            <a:ext cx="842493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Интеллект-карта</a:t>
            </a:r>
          </a:p>
          <a:p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18" y="224644"/>
            <a:ext cx="1944216" cy="93610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223375"/>
            <a:ext cx="4499992" cy="3408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35117" r="3427" b="9860"/>
          <a:stretch/>
        </p:blipFill>
        <p:spPr>
          <a:xfrm>
            <a:off x="4283968" y="1713195"/>
            <a:ext cx="4412585" cy="23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1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бои Линии, белый, красный, Фон обои на рабочий стол, красивые фон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24"/>
            <a:ext cx="9201086" cy="692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9298" y="224644"/>
            <a:ext cx="842493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Интеллект-карта</a:t>
            </a:r>
          </a:p>
          <a:p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18" y="224644"/>
            <a:ext cx="1944216" cy="93610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7" t="10329" r="5963" b="9859"/>
          <a:stretch/>
        </p:blipFill>
        <p:spPr>
          <a:xfrm>
            <a:off x="243615" y="1372893"/>
            <a:ext cx="5343372" cy="3766059"/>
          </a:xfrm>
          <a:prstGeom prst="rect">
            <a:avLst/>
          </a:prstGeom>
        </p:spPr>
      </p:pic>
      <p:pic>
        <p:nvPicPr>
          <p:cNvPr id="9" name="Содержимое 3" descr="scale_12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08357" y="4435389"/>
            <a:ext cx="3357260" cy="227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3" descr="hello_html_773d909a.jpg"/>
          <p:cNvPicPr>
            <a:picLocks noChangeAspect="1"/>
          </p:cNvPicPr>
          <p:nvPr/>
        </p:nvPicPr>
        <p:blipFill>
          <a:blip r:embed="rId7" cstate="print"/>
          <a:srcRect t="1666" b="1715"/>
          <a:stretch>
            <a:fillRect/>
          </a:stretch>
        </p:blipFill>
        <p:spPr>
          <a:xfrm>
            <a:off x="4711766" y="1287854"/>
            <a:ext cx="4147521" cy="29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956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9269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5890" y="612843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8292" y="923528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115257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6041" y="3244334"/>
            <a:ext cx="239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pic>
        <p:nvPicPr>
          <p:cNvPr id="15" name="Picture 4" descr="Что это тако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4274"/>
            <a:ext cx="1440160" cy="86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980728"/>
            <a:ext cx="69847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Скрайбинг</a:t>
            </a: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визуализации сложного содержания   простым и доступным способом, во время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зарисовка образов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происходит прямо </a:t>
            </a:r>
          </a:p>
          <a:p>
            <a:pPr algn="just"/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передачи информации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Эффективность занятий зависит от заинтересованности ребен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05064"/>
            <a:ext cx="4968552" cy="2276355"/>
          </a:xfrm>
          <a:prstGeom prst="rect">
            <a:avLst/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825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5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9269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5890" y="612843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8292" y="923528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115257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6041" y="3244334"/>
            <a:ext cx="239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76672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Скрайбинг</a:t>
            </a: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/>
              <a:t>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донести информацию, сделать ее   	 привлекательной для школьников, помочь лучше ее запомнить и усвоить. 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Читать книгу Скрайбинг. Объяснить просто (Николай Любецкий) онлайн  бесплатно на Bookz (2-я страница книги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98" y="3021759"/>
            <a:ext cx="2160240" cy="330975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5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2714</TotalTime>
  <Words>324</Words>
  <Application>Microsoft Office PowerPoint</Application>
  <PresentationFormat>Экран (4:3)</PresentationFormat>
  <Paragraphs>123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МУНИЦИПАЛЬНОЕ БЮДЖЕТНОЕ ДОШКОЛЬНОЕ ОБРАЗОВАТЕЛЬНОЕ УЧРЕЖДЕНИЕ ДЕТСКИЙ САД КОМБИНИРОВАННОГО ВИДА № 14 «СВЕТЛЯЧОК»  </dc:title>
  <dc:creator>Татьяна</dc:creator>
  <cp:lastModifiedBy>Ludmila Kucenkova</cp:lastModifiedBy>
  <cp:revision>313</cp:revision>
  <dcterms:created xsi:type="dcterms:W3CDTF">2020-08-21T07:13:26Z</dcterms:created>
  <dcterms:modified xsi:type="dcterms:W3CDTF">2021-12-27T07:29:16Z</dcterms:modified>
</cp:coreProperties>
</file>