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0000"/>
    <a:srgbClr val="660066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660"/>
  </p:normalViewPr>
  <p:slideViewPr>
    <p:cSldViewPr>
      <p:cViewPr varScale="1">
        <p:scale>
          <a:sx n="76" d="100"/>
          <a:sy n="76" d="100"/>
        </p:scale>
        <p:origin x="157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29.11.2021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4BD201-5F9C-4593-BEFD-74C971F0B55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29.11.2021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2E6F0-797A-404D-B2F0-96032D2C16E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7A3035-02C7-4538-A480-C6887B19F5A6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29.11.2021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8664C-3B03-4311-A452-8E87A1DF2E36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29.11.2021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11FA9-72D4-4D0D-AA04-5200C8F96D1C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29.11.2021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BFCBB-F7D8-4AD9-B5F9-93687358CA6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29.11.2021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3E727-7E97-4B76-A273-97C117DFD6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29.11.2021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140D1-42AB-456C-B3EB-2E58162D29C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29.11.2021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29.11.2021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E59BE0-226E-4980-AAF5-F1A9DF7C7AE8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29.11.2021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8319C-EFFD-43A6-A723-9E31BBA50F6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94FB44-2B3A-4EA5-B708-4FEB9F41BBF1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29.11.2021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51498-F984-481A-8E8C-4DDFA9BC918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746AE0BF-B9B8-4873-9A66-0B45EF5B1C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3356992"/>
            <a:ext cx="3908462" cy="25201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052736"/>
            <a:ext cx="7693819" cy="148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42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6CDCF67-54A9-4970-ADC5-0BC6C2160FB4}"/>
              </a:ext>
            </a:extLst>
          </p:cNvPr>
          <p:cNvSpPr txBox="1"/>
          <p:nvPr/>
        </p:nvSpPr>
        <p:spPr>
          <a:xfrm>
            <a:off x="3196752" y="669330"/>
            <a:ext cx="5184576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95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СТИЛИ РЕЧИ</a:t>
            </a:r>
            <a:endParaRPr lang="ru-RU" sz="495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EF9C7D-9D96-4EF5-ACAC-B62AA6C13442}"/>
              </a:ext>
            </a:extLst>
          </p:cNvPr>
          <p:cNvSpPr txBox="1"/>
          <p:nvPr/>
        </p:nvSpPr>
        <p:spPr>
          <a:xfrm>
            <a:off x="2027564" y="2377367"/>
            <a:ext cx="2384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" panose="020B0502040204020203" pitchFamily="34" charset="0"/>
              </a:rPr>
              <a:t>Разговорный</a:t>
            </a:r>
          </a:p>
        </p:txBody>
      </p:sp>
      <p:sp>
        <p:nvSpPr>
          <p:cNvPr id="12" name="Стрелка: вниз 11">
            <a:extLst>
              <a:ext uri="{FF2B5EF4-FFF2-40B4-BE49-F238E27FC236}">
                <a16:creationId xmlns:a16="http://schemas.microsoft.com/office/drawing/2014/main" id="{F98A98BB-B5F2-4A03-A379-F279B2B0A1AC}"/>
              </a:ext>
            </a:extLst>
          </p:cNvPr>
          <p:cNvSpPr/>
          <p:nvPr/>
        </p:nvSpPr>
        <p:spPr>
          <a:xfrm rot="18501655">
            <a:off x="5865875" y="1398903"/>
            <a:ext cx="221425" cy="11137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C08219A-690A-450E-89FA-20C9687C0583}"/>
              </a:ext>
            </a:extLst>
          </p:cNvPr>
          <p:cNvSpPr txBox="1"/>
          <p:nvPr/>
        </p:nvSpPr>
        <p:spPr>
          <a:xfrm>
            <a:off x="6232108" y="2377367"/>
            <a:ext cx="2161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800" b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" panose="020B0502040204020203" pitchFamily="34" charset="0"/>
              </a:defRPr>
            </a:lvl1pPr>
          </a:lstStyle>
          <a:p>
            <a:r>
              <a:rPr lang="ru-RU" dirty="0"/>
              <a:t>Книжные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328F5C75-9A81-497E-804B-A9E8EB49E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888294">
            <a:off x="3704685" y="1557380"/>
            <a:ext cx="850302" cy="718268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EA648D1-ABEE-4508-AA11-647777F20F3F}"/>
              </a:ext>
            </a:extLst>
          </p:cNvPr>
          <p:cNvSpPr txBox="1"/>
          <p:nvPr/>
        </p:nvSpPr>
        <p:spPr>
          <a:xfrm>
            <a:off x="6084168" y="3242223"/>
            <a:ext cx="2808311" cy="2239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</a:rPr>
              <a:t>художественный</a:t>
            </a:r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</a:rPr>
              <a:t>официально-деловой</a:t>
            </a:r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</a:rPr>
              <a:t>научный</a:t>
            </a:r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</a:rPr>
              <a:t>публицистический </a:t>
            </a:r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1350" dirty="0"/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056051DB-420D-4418-B462-94079D398F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6312" y="4687036"/>
            <a:ext cx="4490276" cy="1686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67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E48066F-1B44-49C6-8A01-DC4CB4CF4F7E}"/>
              </a:ext>
            </a:extLst>
          </p:cNvPr>
          <p:cNvSpPr txBox="1"/>
          <p:nvPr/>
        </p:nvSpPr>
        <p:spPr>
          <a:xfrm>
            <a:off x="1619672" y="332656"/>
            <a:ext cx="7344815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495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ru-RU" dirty="0"/>
              <a:t>Разговорный стиль речи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390949-929A-47D4-B5F8-3AC814CA191F}"/>
              </a:ext>
            </a:extLst>
          </p:cNvPr>
          <p:cNvSpPr txBox="1"/>
          <p:nvPr/>
        </p:nvSpPr>
        <p:spPr>
          <a:xfrm>
            <a:off x="1475656" y="1575272"/>
            <a:ext cx="72728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6088" algn="just"/>
            <a:r>
              <a:rPr lang="ru-RU" sz="200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Служит для </a:t>
            </a:r>
            <a:r>
              <a:rPr lang="ru-RU" sz="2000" u="sng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неформального </a:t>
            </a:r>
            <a:r>
              <a:rPr lang="ru-RU" sz="200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общения.</a:t>
            </a:r>
          </a:p>
          <a:p>
            <a:pPr indent="446088" algn="just"/>
            <a:endParaRPr lang="ru-RU" sz="2000" dirty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indent="446088" algn="just"/>
            <a:r>
              <a:rPr lang="ru-RU" sz="200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Применяются вопросительные и восклицательные предложения, неполные предложения, паузы в речи, вводные слова и словосочетания, не имеющие смысла, повторение одних и тех же слов и букв.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67F5277-B578-4C2D-AB29-0896A15A020A}"/>
              </a:ext>
            </a:extLst>
          </p:cNvPr>
          <p:cNvSpPr txBox="1"/>
          <p:nvPr/>
        </p:nvSpPr>
        <p:spPr>
          <a:xfrm>
            <a:off x="4880114" y="4358271"/>
            <a:ext cx="42638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Tx/>
              <a:buChar char="-"/>
            </a:pPr>
            <a:r>
              <a:rPr lang="ru-RU" sz="2100" dirty="0">
                <a:solidFill>
                  <a:srgbClr val="002060"/>
                </a:solidFill>
                <a:latin typeface="Bahnschrift" panose="020B0502040204020203" pitchFamily="34" charset="0"/>
              </a:rPr>
              <a:t>Я вчера такую юбочку купила!</a:t>
            </a:r>
          </a:p>
          <a:p>
            <a:pPr marL="214313" indent="-214313">
              <a:buFontTx/>
              <a:buChar char="-"/>
            </a:pPr>
            <a:r>
              <a:rPr lang="ru-RU" sz="2100" dirty="0">
                <a:solidFill>
                  <a:srgbClr val="002060"/>
                </a:solidFill>
                <a:latin typeface="Bahnschrift" panose="020B0502040204020203" pitchFamily="34" charset="0"/>
              </a:rPr>
              <a:t>Где?!</a:t>
            </a:r>
          </a:p>
          <a:p>
            <a:pPr marL="214313" indent="-214313">
              <a:buFontTx/>
              <a:buChar char="-"/>
            </a:pPr>
            <a:r>
              <a:rPr lang="ru-RU" sz="2100" dirty="0">
                <a:solidFill>
                  <a:srgbClr val="002060"/>
                </a:solidFill>
                <a:latin typeface="Bahnschrift" panose="020B0502040204020203" pitchFamily="34" charset="0"/>
              </a:rPr>
              <a:t>На распродаже!</a:t>
            </a:r>
          </a:p>
          <a:p>
            <a:pPr marL="214313" indent="-214313">
              <a:buFontTx/>
              <a:buChar char="-"/>
            </a:pPr>
            <a:r>
              <a:rPr lang="ru-RU" sz="2100" dirty="0">
                <a:solidFill>
                  <a:srgbClr val="002060"/>
                </a:solidFill>
                <a:latin typeface="Bahnschrift" panose="020B0502040204020203" pitchFamily="34" charset="0"/>
              </a:rPr>
              <a:t>Класс, и мне надо!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825EF9D5-6318-412A-87CE-1F04B78432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248" y="3902800"/>
            <a:ext cx="3185752" cy="2295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05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E7387E94-E6BA-4CA2-A54F-6EBD1A97E9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5447" y="4149080"/>
            <a:ext cx="3928441" cy="22586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58D600E-A6F3-457A-9C8D-41FA43236885}"/>
              </a:ext>
            </a:extLst>
          </p:cNvPr>
          <p:cNvSpPr txBox="1"/>
          <p:nvPr/>
        </p:nvSpPr>
        <p:spPr>
          <a:xfrm>
            <a:off x="1331640" y="404664"/>
            <a:ext cx="806489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495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ru-RU" sz="4600" dirty="0"/>
              <a:t>Художественный стиль речи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2BB7373-7508-45FD-B131-4A44C62B5EF0}"/>
              </a:ext>
            </a:extLst>
          </p:cNvPr>
          <p:cNvSpPr/>
          <p:nvPr/>
        </p:nvSpPr>
        <p:spPr>
          <a:xfrm>
            <a:off x="1331640" y="1594244"/>
            <a:ext cx="742224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/>
            <a:r>
              <a:rPr lang="ru-RU" sz="2000" dirty="0"/>
              <a:t>Задача — изобразить предмет, событие, передать чувства.</a:t>
            </a:r>
          </a:p>
          <a:p>
            <a:pPr indent="446088" algn="just"/>
            <a:r>
              <a:rPr lang="ru-RU" sz="2000" dirty="0"/>
              <a:t>Отличительные черты: конкретность, образность, эмоциональность. </a:t>
            </a:r>
          </a:p>
          <a:p>
            <a:pPr indent="446088" algn="just"/>
            <a:r>
              <a:rPr lang="ru-RU" sz="2000" dirty="0"/>
              <a:t>Языковые средства: слова в прямом и переносном значении, синонимы, антонимы, эпитеты, сравнения, метафоры и др.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80FEF1-B3B2-4868-B26C-F34D5096F9B0}"/>
              </a:ext>
            </a:extLst>
          </p:cNvPr>
          <p:cNvSpPr txBox="1"/>
          <p:nvPr/>
        </p:nvSpPr>
        <p:spPr>
          <a:xfrm>
            <a:off x="1547664" y="4077072"/>
            <a:ext cx="39604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rgbClr val="002060"/>
                </a:solidFill>
                <a:latin typeface="Bahnschrift" panose="020B0502040204020203" pitchFamily="34" charset="0"/>
              </a:rPr>
              <a:t>Люблю грозу в начале мая,</a:t>
            </a:r>
          </a:p>
          <a:p>
            <a:r>
              <a:rPr lang="ru-RU" sz="2000" i="1" dirty="0">
                <a:solidFill>
                  <a:srgbClr val="002060"/>
                </a:solidFill>
                <a:latin typeface="Bahnschrift" panose="020B0502040204020203" pitchFamily="34" charset="0"/>
              </a:rPr>
              <a:t>Когда весенний, первый гром,</a:t>
            </a:r>
          </a:p>
          <a:p>
            <a:r>
              <a:rPr lang="ru-RU" sz="2000" i="1" dirty="0">
                <a:solidFill>
                  <a:srgbClr val="002060"/>
                </a:solidFill>
                <a:latin typeface="Bahnschrift" panose="020B0502040204020203" pitchFamily="34" charset="0"/>
              </a:rPr>
              <a:t>как бы </a:t>
            </a:r>
            <a:r>
              <a:rPr lang="ru-RU" sz="2000" i="1" dirty="0" err="1">
                <a:solidFill>
                  <a:srgbClr val="002060"/>
                </a:solidFill>
                <a:latin typeface="Bahnschrift" panose="020B0502040204020203" pitchFamily="34" charset="0"/>
              </a:rPr>
              <a:t>резвяся</a:t>
            </a:r>
            <a:r>
              <a:rPr lang="ru-RU" sz="2000" i="1" dirty="0">
                <a:solidFill>
                  <a:srgbClr val="002060"/>
                </a:solidFill>
                <a:latin typeface="Bahnschrift" panose="020B0502040204020203" pitchFamily="34" charset="0"/>
              </a:rPr>
              <a:t> и играя,</a:t>
            </a:r>
          </a:p>
          <a:p>
            <a:r>
              <a:rPr lang="ru-RU" sz="2000" i="1" dirty="0">
                <a:solidFill>
                  <a:srgbClr val="002060"/>
                </a:solidFill>
                <a:latin typeface="Bahnschrift" panose="020B0502040204020203" pitchFamily="34" charset="0"/>
              </a:rPr>
              <a:t>Грохочет в небе голубом.</a:t>
            </a:r>
          </a:p>
        </p:txBody>
      </p:sp>
    </p:spTree>
    <p:extLst>
      <p:ext uri="{BB962C8B-B14F-4D97-AF65-F5344CB8AC3E}">
        <p14:creationId xmlns:p14="http://schemas.microsoft.com/office/powerpoint/2010/main" val="3760657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C88B19-87A3-424F-8F76-7597EEA57949}"/>
              </a:ext>
            </a:extLst>
          </p:cNvPr>
          <p:cNvSpPr txBox="1"/>
          <p:nvPr/>
        </p:nvSpPr>
        <p:spPr>
          <a:xfrm>
            <a:off x="2267744" y="480416"/>
            <a:ext cx="655272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4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ru-RU" dirty="0"/>
              <a:t>Научный стиль речи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F29E79-376B-4400-A582-220A5FCF9919}"/>
              </a:ext>
            </a:extLst>
          </p:cNvPr>
          <p:cNvSpPr txBox="1"/>
          <p:nvPr/>
        </p:nvSpPr>
        <p:spPr>
          <a:xfrm>
            <a:off x="1475656" y="1468116"/>
            <a:ext cx="72549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2438" algn="just"/>
            <a:r>
              <a:rPr lang="ru-RU" sz="2000" dirty="0" smtClean="0"/>
              <a:t>Задача </a:t>
            </a:r>
            <a:r>
              <a:rPr lang="ru-RU" sz="2000" dirty="0"/>
              <a:t>научного стиля речи	— сообщить точные сведения о предметах, явлениях. </a:t>
            </a:r>
            <a:r>
              <a:rPr lang="ru-RU" sz="2000" dirty="0"/>
              <a:t>Отличительные черты: точность, доказательность, </a:t>
            </a:r>
            <a:r>
              <a:rPr lang="ru-RU" sz="2000" dirty="0" err="1"/>
              <a:t>неэмоциональность</a:t>
            </a:r>
            <a:r>
              <a:rPr lang="ru-RU" sz="2000" dirty="0"/>
              <a:t>.</a:t>
            </a:r>
          </a:p>
          <a:p>
            <a:pPr indent="452438" algn="just"/>
            <a:r>
              <a:rPr lang="ru-RU" sz="2000" dirty="0"/>
              <a:t>Языковые  средства: книжные слова,  в  том числе термины (синтаксис,  пунктуация, лексика), сложные предложения, глаголы	в форме 3-го лица настоящего времени, существительные среднего рода, образованные от глаголов (изучение, сопротивление).</a:t>
            </a:r>
          </a:p>
          <a:p>
            <a:pPr indent="452438" algn="just"/>
            <a:r>
              <a:rPr lang="ru-RU" sz="2000" dirty="0" smtClean="0"/>
              <a:t>Используется</a:t>
            </a:r>
            <a:r>
              <a:rPr lang="ru-RU" sz="2000" dirty="0"/>
              <a:t>	в справочниках, энциклопедиях</a:t>
            </a:r>
            <a:r>
              <a:rPr lang="ru-RU" sz="2000" dirty="0" smtClean="0"/>
              <a:t>, учебниках, словарях, выступлениях на научные  темы и </a:t>
            </a:r>
            <a:r>
              <a:rPr lang="ru-RU" sz="2000" dirty="0"/>
              <a:t>т.д.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BF2BF9-ACD3-40DA-9C16-3EC6A69F4EF4}"/>
              </a:ext>
            </a:extLst>
          </p:cNvPr>
          <p:cNvSpPr txBox="1"/>
          <p:nvPr/>
        </p:nvSpPr>
        <p:spPr>
          <a:xfrm>
            <a:off x="3835770" y="5013176"/>
            <a:ext cx="48228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>
                <a:solidFill>
                  <a:srgbClr val="002060"/>
                </a:solidFill>
                <a:latin typeface="Bahnschrift" panose="020B0502040204020203" pitchFamily="34" charset="0"/>
              </a:rPr>
              <a:t>Валентность химических элементов – это способность атомов элемента образовывать химические связи, то есть присоединять к себе другие атомы.</a:t>
            </a:r>
          </a:p>
        </p:txBody>
      </p:sp>
    </p:spTree>
    <p:extLst>
      <p:ext uri="{BB962C8B-B14F-4D97-AF65-F5344CB8AC3E}">
        <p14:creationId xmlns:p14="http://schemas.microsoft.com/office/powerpoint/2010/main" val="50810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9F7E09-1C8A-433D-82CC-4DF474E2E05A}"/>
              </a:ext>
            </a:extLst>
          </p:cNvPr>
          <p:cNvSpPr txBox="1"/>
          <p:nvPr/>
        </p:nvSpPr>
        <p:spPr>
          <a:xfrm>
            <a:off x="1215059" y="2049946"/>
            <a:ext cx="237936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dirty="0"/>
              <a:t>   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9AEBBD-BCEA-40ED-A3EA-CB6700CB3803}"/>
              </a:ext>
            </a:extLst>
          </p:cNvPr>
          <p:cNvSpPr txBox="1"/>
          <p:nvPr/>
        </p:nvSpPr>
        <p:spPr>
          <a:xfrm>
            <a:off x="1241474" y="361535"/>
            <a:ext cx="79928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4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ru-RU" sz="4400" dirty="0"/>
              <a:t>Публицистический стиль речи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B7093DB-8463-4DCB-BA98-703409FBA450}"/>
              </a:ext>
            </a:extLst>
          </p:cNvPr>
          <p:cNvSpPr/>
          <p:nvPr/>
        </p:nvSpPr>
        <p:spPr>
          <a:xfrm>
            <a:off x="1499088" y="1239719"/>
            <a:ext cx="72008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/>
            <a:r>
              <a:rPr lang="ru-RU" sz="2000" dirty="0"/>
              <a:t>Задача — воздействовать  на </a:t>
            </a:r>
            <a:r>
              <a:rPr lang="ru-RU" sz="2000" dirty="0" smtClean="0"/>
              <a:t>читателей или </a:t>
            </a:r>
            <a:r>
              <a:rPr lang="ru-RU" sz="2000" dirty="0"/>
              <a:t>слушателей. </a:t>
            </a:r>
          </a:p>
          <a:p>
            <a:pPr indent="446088" algn="just"/>
            <a:r>
              <a:rPr lang="ru-RU" sz="2000" dirty="0"/>
              <a:t>Отличительные </a:t>
            </a:r>
            <a:r>
              <a:rPr lang="ru-RU" sz="2000" dirty="0" smtClean="0"/>
              <a:t>черты: яркость, </a:t>
            </a:r>
            <a:r>
              <a:rPr lang="ru-RU" sz="2000" dirty="0" err="1" smtClean="0"/>
              <a:t>призывность</a:t>
            </a:r>
            <a:r>
              <a:rPr lang="ru-RU" sz="2000" dirty="0"/>
              <a:t>, общедоступность</a:t>
            </a:r>
            <a:r>
              <a:rPr lang="ru-RU" sz="2000" dirty="0" smtClean="0"/>
              <a:t>, логичность, доказательность</a:t>
            </a:r>
            <a:r>
              <a:rPr lang="ru-RU" sz="2000" dirty="0"/>
              <a:t>, эмоциональность.</a:t>
            </a:r>
          </a:p>
          <a:p>
            <a:pPr indent="446088" algn="just"/>
            <a:r>
              <a:rPr lang="ru-RU" sz="2000" dirty="0"/>
              <a:t>Языковые  средства:	совмещение	 в тексте книжных и разговорных слов, выражений (труженик, тунеядец, кануть в вечность, уши развесить), использование торжественной лексики (отчизна, возвестить, святыня</a:t>
            </a:r>
            <a:r>
              <a:rPr lang="ru-RU" sz="2000" dirty="0" smtClean="0"/>
              <a:t>), слов в переносном значении</a:t>
            </a:r>
            <a:r>
              <a:rPr lang="ru-RU" sz="2000" dirty="0"/>
              <a:t>, вопросительных	и побудительных предложений, обращений, конструкций с одинаковым порядком членов </a:t>
            </a:r>
            <a:r>
              <a:rPr lang="ru-RU" sz="2000" dirty="0" smtClean="0"/>
              <a:t>предложения и </a:t>
            </a:r>
            <a:r>
              <a:rPr lang="ru-RU" sz="2000" dirty="0"/>
              <a:t>др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04BDF81-47BD-4D1F-A6A7-B9163563DF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385" y="4717594"/>
            <a:ext cx="2967503" cy="17443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348F9DB-4829-4597-827C-BBF7157B1ADA}"/>
              </a:ext>
            </a:extLst>
          </p:cNvPr>
          <p:cNvSpPr txBox="1"/>
          <p:nvPr/>
        </p:nvSpPr>
        <p:spPr>
          <a:xfrm>
            <a:off x="1331640" y="5240018"/>
            <a:ext cx="44909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>
                <a:solidFill>
                  <a:srgbClr val="002060"/>
                </a:solidFill>
              </a:rPr>
              <a:t>Невероятное событие! В глухой деревне N жители обнаружили послание от внеземной цивилизации! </a:t>
            </a:r>
          </a:p>
        </p:txBody>
      </p:sp>
    </p:spTree>
    <p:extLst>
      <p:ext uri="{BB962C8B-B14F-4D97-AF65-F5344CB8AC3E}">
        <p14:creationId xmlns:p14="http://schemas.microsoft.com/office/powerpoint/2010/main" val="277186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A4450D6-70AA-4F14-82A3-D4406AB00172}"/>
              </a:ext>
            </a:extLst>
          </p:cNvPr>
          <p:cNvSpPr/>
          <p:nvPr/>
        </p:nvSpPr>
        <p:spPr>
          <a:xfrm>
            <a:off x="1632870" y="148100"/>
            <a:ext cx="684075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Официально-деловой</a:t>
            </a:r>
          </a:p>
          <a:p>
            <a:pPr algn="ctr"/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стиль </a:t>
            </a:r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речи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302A21E-9E3C-4C3E-BCD0-22520D53845C}"/>
              </a:ext>
            </a:extLst>
          </p:cNvPr>
          <p:cNvSpPr/>
          <p:nvPr/>
        </p:nvSpPr>
        <p:spPr>
          <a:xfrm>
            <a:off x="1358037" y="1536174"/>
            <a:ext cx="739042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/>
            <a:r>
              <a:rPr lang="ru-RU" sz="2000" dirty="0"/>
              <a:t>Задача  — точно передать деловую информацию.</a:t>
            </a:r>
          </a:p>
          <a:p>
            <a:pPr indent="446088" algn="just"/>
            <a:r>
              <a:rPr lang="ru-RU" sz="2000" dirty="0" smtClean="0"/>
              <a:t>Отличительные </a:t>
            </a:r>
            <a:r>
              <a:rPr lang="ru-RU" sz="2000" dirty="0"/>
              <a:t>черты: стандартная форма, конкретность и краткость изложения, </a:t>
            </a:r>
            <a:r>
              <a:rPr lang="ru-RU" sz="2000" dirty="0" err="1"/>
              <a:t>неэмоциональность</a:t>
            </a:r>
            <a:r>
              <a:rPr lang="ru-RU" sz="2000" dirty="0"/>
              <a:t>.</a:t>
            </a:r>
          </a:p>
          <a:p>
            <a:pPr indent="446088" algn="just"/>
            <a:r>
              <a:rPr lang="ru-RU" sz="2000" dirty="0"/>
              <a:t>Характерны языковые  средства:  стандартные выражения (Справка дана ... в том,  что...); названия документов (приказ, отчёт);  полные названия, точные даты, слова в прямом значении; существительные среднего рода, образованные от глаголов (получение, хранение); сложные предложения и др.</a:t>
            </a:r>
          </a:p>
          <a:p>
            <a:pPr indent="446088" algn="just"/>
            <a:r>
              <a:rPr lang="ru-RU" sz="2000" dirty="0"/>
              <a:t>Официально-деловой стиль	речи </a:t>
            </a:r>
            <a:r>
              <a:rPr lang="ru-RU" sz="2000" dirty="0" smtClean="0"/>
              <a:t>используется в различных  </a:t>
            </a:r>
            <a:r>
              <a:rPr lang="ru-RU" sz="2000" dirty="0"/>
              <a:t>документах и деловых бумагах. </a:t>
            </a:r>
            <a:endParaRPr lang="ru-RU" sz="2000" dirty="0"/>
          </a:p>
          <a:p>
            <a:pPr indent="446088" algn="just" defTabSz="1025525"/>
            <a:r>
              <a:rPr lang="ru-RU" sz="2000" dirty="0"/>
              <a:t>Его жанры: закон, договор, устав, инструкция</a:t>
            </a:r>
            <a:r>
              <a:rPr lang="ru-RU" sz="2000" dirty="0" smtClean="0"/>
              <a:t>, заявление</a:t>
            </a:r>
            <a:r>
              <a:rPr lang="ru-RU" sz="2000" dirty="0"/>
              <a:t>, расписка, отчёт</a:t>
            </a:r>
            <a:r>
              <a:rPr lang="ru-RU" sz="2000" dirty="0" smtClean="0"/>
              <a:t>, протокол </a:t>
            </a:r>
            <a:r>
              <a:rPr lang="ru-RU" sz="2000" dirty="0"/>
              <a:t>и др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C61F9BD-1EB2-4B5A-9241-DCE2A351D6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604" y="5321826"/>
            <a:ext cx="2115152" cy="1298238"/>
          </a:xfrm>
          <a:prstGeom prst="rect">
            <a:avLst/>
          </a:prstGeom>
          <a:ln>
            <a:noFill/>
          </a:ln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7F13DAC-3593-4E2B-9C93-419EE039637A}"/>
              </a:ext>
            </a:extLst>
          </p:cNvPr>
          <p:cNvSpPr txBox="1"/>
          <p:nvPr/>
        </p:nvSpPr>
        <p:spPr>
          <a:xfrm>
            <a:off x="3740172" y="5265840"/>
            <a:ext cx="47558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i="1" dirty="0">
                <a:solidFill>
                  <a:srgbClr val="002060"/>
                </a:solidFill>
                <a:latin typeface="Bahnschrift" panose="020B0502040204020203" pitchFamily="34" charset="0"/>
              </a:rPr>
              <a:t>С благодарностью подтверждаем получение Вашего письма с приложенными каталогами и сообщаем, что этот информационный материал мы направили на рассмотрение нашим заказчикам. </a:t>
            </a:r>
          </a:p>
        </p:txBody>
      </p:sp>
    </p:spTree>
    <p:extLst>
      <p:ext uri="{BB962C8B-B14F-4D97-AF65-F5344CB8AC3E}">
        <p14:creationId xmlns:p14="http://schemas.microsoft.com/office/powerpoint/2010/main" val="298603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25E9089-5C79-433D-9E2B-AD0FAB07F589}"/>
              </a:ext>
            </a:extLst>
          </p:cNvPr>
          <p:cNvSpPr txBox="1"/>
          <p:nvPr/>
        </p:nvSpPr>
        <p:spPr>
          <a:xfrm>
            <a:off x="1759124" y="1340768"/>
            <a:ext cx="6840760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100" b="1" dirty="0"/>
              <a:t>1. Определите, какому стилю речи соответствуют указанные понятия (назовите стиль).</a:t>
            </a:r>
          </a:p>
          <a:p>
            <a:pPr marL="457200" indent="-457200" algn="just">
              <a:spcBef>
                <a:spcPts val="600"/>
              </a:spcBef>
              <a:buFont typeface="+mj-lt"/>
              <a:buAutoNum type="arabicParenR"/>
            </a:pPr>
            <a:r>
              <a:rPr lang="ru-RU" sz="2100" dirty="0" smtClean="0"/>
              <a:t>Непринужденность</a:t>
            </a:r>
            <a:r>
              <a:rPr lang="ru-RU" sz="2100" dirty="0"/>
              <a:t>, неподготовленность, эмоциональность </a:t>
            </a:r>
            <a:r>
              <a:rPr lang="ru-RU" sz="2100" dirty="0" smtClean="0"/>
              <a:t> – </a:t>
            </a:r>
            <a:r>
              <a:rPr lang="ru-RU" sz="2100" dirty="0"/>
              <a:t>….</a:t>
            </a:r>
          </a:p>
          <a:p>
            <a:pPr marL="457200" indent="-457200" algn="just">
              <a:spcBef>
                <a:spcPts val="600"/>
              </a:spcBef>
              <a:buFont typeface="+mj-lt"/>
              <a:buAutoNum type="arabicParenR"/>
            </a:pPr>
            <a:r>
              <a:rPr lang="ru-RU" sz="2100" dirty="0" smtClean="0"/>
              <a:t>Соответствие </a:t>
            </a:r>
            <a:r>
              <a:rPr lang="ru-RU" sz="2100" dirty="0"/>
              <a:t>строгой форме, сжатость, стандартность – …</a:t>
            </a:r>
          </a:p>
          <a:p>
            <a:pPr marL="457200" indent="-457200" algn="just" defTabSz="446088">
              <a:spcBef>
                <a:spcPts val="600"/>
              </a:spcBef>
              <a:buFont typeface="+mj-lt"/>
              <a:buAutoNum type="arabicParenR"/>
            </a:pPr>
            <a:r>
              <a:rPr lang="ru-RU" sz="2100" dirty="0" smtClean="0"/>
              <a:t>Смысловая </a:t>
            </a:r>
            <a:r>
              <a:rPr lang="ru-RU" sz="2100" dirty="0"/>
              <a:t>точность, объективность изложения, последовательность изложения, использование терминов – …</a:t>
            </a:r>
          </a:p>
          <a:p>
            <a:pPr marL="457200" indent="-457200" algn="just">
              <a:spcBef>
                <a:spcPts val="600"/>
              </a:spcBef>
              <a:buFont typeface="+mj-lt"/>
              <a:buAutoNum type="arabicParenR"/>
            </a:pPr>
            <a:r>
              <a:rPr lang="ru-RU" sz="2100" dirty="0" smtClean="0"/>
              <a:t>Логичность</a:t>
            </a:r>
            <a:r>
              <a:rPr lang="ru-RU" sz="2100" dirty="0"/>
              <a:t>, </a:t>
            </a:r>
            <a:r>
              <a:rPr lang="ru-RU" sz="2100" dirty="0" err="1"/>
              <a:t>оценочность</a:t>
            </a:r>
            <a:r>
              <a:rPr lang="ru-RU" sz="2100" dirty="0"/>
              <a:t>, </a:t>
            </a:r>
            <a:r>
              <a:rPr lang="ru-RU" sz="2100" dirty="0" err="1"/>
              <a:t>призывность</a:t>
            </a:r>
            <a:r>
              <a:rPr lang="ru-RU" sz="2100" dirty="0"/>
              <a:t>, эмоциональность – …</a:t>
            </a:r>
          </a:p>
          <a:p>
            <a:pPr marL="457200" indent="-457200" algn="just">
              <a:spcBef>
                <a:spcPts val="600"/>
              </a:spcBef>
              <a:buFont typeface="+mj-lt"/>
              <a:buAutoNum type="arabicParenR"/>
            </a:pPr>
            <a:r>
              <a:rPr lang="ru-RU" sz="2100" dirty="0" smtClean="0"/>
              <a:t>Образность </a:t>
            </a:r>
            <a:r>
              <a:rPr lang="ru-RU" sz="2100" dirty="0"/>
              <a:t>с целью эстетического воздействия на читателя, экспрессивность, возможность использования средств других стилей речи – 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274482-DEA8-43F2-B19C-4682F2BEE721}"/>
              </a:ext>
            </a:extLst>
          </p:cNvPr>
          <p:cNvSpPr txBox="1"/>
          <p:nvPr/>
        </p:nvSpPr>
        <p:spPr>
          <a:xfrm>
            <a:off x="1763688" y="404664"/>
            <a:ext cx="6624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44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ru-RU" sz="4800" dirty="0"/>
              <a:t>Проверьте свои знания </a:t>
            </a:r>
          </a:p>
        </p:txBody>
      </p:sp>
    </p:spTree>
    <p:extLst>
      <p:ext uri="{BB962C8B-B14F-4D97-AF65-F5344CB8AC3E}">
        <p14:creationId xmlns:p14="http://schemas.microsoft.com/office/powerpoint/2010/main" val="378752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0F7C2C6-F834-4A89-B18E-FAD6C92E7F9D}"/>
              </a:ext>
            </a:extLst>
          </p:cNvPr>
          <p:cNvSpPr/>
          <p:nvPr/>
        </p:nvSpPr>
        <p:spPr>
          <a:xfrm>
            <a:off x="1319289" y="1202378"/>
            <a:ext cx="738751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ru-RU" sz="2000" b="1" dirty="0"/>
              <a:t>2. Выберите правильное определение.</a:t>
            </a:r>
          </a:p>
          <a:p>
            <a:pPr marL="363538" indent="-363538" algn="just">
              <a:spcBef>
                <a:spcPts val="600"/>
              </a:spcBef>
              <a:buFont typeface="+mj-lt"/>
              <a:buAutoNum type="arabicParenR"/>
            </a:pPr>
            <a:r>
              <a:rPr lang="ru-RU" sz="2000" dirty="0" smtClean="0"/>
              <a:t>Научный </a:t>
            </a:r>
            <a:r>
              <a:rPr lang="ru-RU" sz="2000" dirty="0"/>
              <a:t>стиль – это стиль газет, журналов, который призван быстро откликаться на события, происходящие в обществе.</a:t>
            </a:r>
          </a:p>
          <a:p>
            <a:pPr marL="363538" indent="-363538" algn="just">
              <a:spcBef>
                <a:spcPts val="600"/>
              </a:spcBef>
              <a:buFont typeface="+mj-lt"/>
              <a:buAutoNum type="arabicParenR"/>
            </a:pPr>
            <a:r>
              <a:rPr lang="ru-RU" sz="2000" dirty="0" smtClean="0"/>
              <a:t>Научный </a:t>
            </a:r>
            <a:r>
              <a:rPr lang="ru-RU" sz="2000" dirty="0"/>
              <a:t>стиль – эти стиль научных статей, докладов, монографий, учебников и т.д., который определяется их содержанием и целями – по возможности точно и полно объяснить факты окружающей нас действительности.</a:t>
            </a:r>
          </a:p>
          <a:p>
            <a:pPr marL="363538" indent="-363538" algn="just">
              <a:spcBef>
                <a:spcPts val="600"/>
              </a:spcBef>
              <a:buFont typeface="+mj-lt"/>
              <a:buAutoNum type="arabicParenR"/>
            </a:pPr>
            <a:r>
              <a:rPr lang="ru-RU" sz="2000" dirty="0" smtClean="0"/>
              <a:t>Научный </a:t>
            </a:r>
            <a:r>
              <a:rPr lang="ru-RU" sz="2000" dirty="0"/>
              <a:t>стиль – это стиль художественных произведений, научно-фантастических романов и рассказов, позволяющих заглянуть в будущее</a:t>
            </a:r>
            <a:r>
              <a:rPr lang="ru-RU" sz="2000" dirty="0" smtClean="0"/>
              <a:t>.</a:t>
            </a:r>
          </a:p>
          <a:p>
            <a:pPr algn="just">
              <a:spcBef>
                <a:spcPts val="600"/>
              </a:spcBef>
            </a:pPr>
            <a:r>
              <a:rPr lang="ru-RU" sz="2000" b="1" dirty="0"/>
              <a:t>3. Для какого стиля речи важнейшая функция – не передача информации, а общение</a:t>
            </a:r>
            <a:r>
              <a:rPr lang="ru-RU" sz="2000" b="1" dirty="0" smtClean="0"/>
              <a:t>?</a:t>
            </a:r>
          </a:p>
          <a:p>
            <a:pPr algn="just">
              <a:spcBef>
                <a:spcPts val="600"/>
              </a:spcBef>
            </a:pPr>
            <a:r>
              <a:rPr lang="ru-RU" sz="2000" b="1" dirty="0"/>
              <a:t>4. Какому стилю речи присуща </a:t>
            </a:r>
            <a:r>
              <a:rPr lang="ru-RU" sz="2000" b="1" dirty="0" err="1"/>
              <a:t>призывность</a:t>
            </a:r>
            <a:r>
              <a:rPr lang="ru-RU" sz="2000" b="1" dirty="0" smtClean="0"/>
              <a:t>?</a:t>
            </a:r>
          </a:p>
          <a:p>
            <a:pPr algn="just">
              <a:spcBef>
                <a:spcPts val="600"/>
              </a:spcBef>
            </a:pPr>
            <a:r>
              <a:rPr lang="ru-RU" sz="2000" b="1" dirty="0"/>
              <a:t>5. К какому стилю речи относятся эти жанры речи: законы, приказы, заявления</a:t>
            </a:r>
            <a:r>
              <a:rPr lang="ru-RU" sz="2000" b="1" dirty="0" smtClean="0"/>
              <a:t>?</a:t>
            </a:r>
            <a:endParaRPr lang="ru-RU" sz="2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274482-DEA8-43F2-B19C-4682F2BEE721}"/>
              </a:ext>
            </a:extLst>
          </p:cNvPr>
          <p:cNvSpPr txBox="1"/>
          <p:nvPr/>
        </p:nvSpPr>
        <p:spPr>
          <a:xfrm>
            <a:off x="1691680" y="142806"/>
            <a:ext cx="6624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44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ru-RU" sz="4800" dirty="0"/>
              <a:t>Проверьте свои знания </a:t>
            </a:r>
          </a:p>
        </p:txBody>
      </p:sp>
    </p:spTree>
    <p:extLst>
      <p:ext uri="{BB962C8B-B14F-4D97-AF65-F5344CB8AC3E}">
        <p14:creationId xmlns:p14="http://schemas.microsoft.com/office/powerpoint/2010/main" val="15784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Другая 8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0070C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495</Words>
  <Application>Microsoft Office PowerPoint</Application>
  <PresentationFormat>Экран (4:3)</PresentationFormat>
  <Paragraphs>60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Wingdings</vt:lpstr>
      <vt:lpstr>Arial</vt:lpstr>
      <vt:lpstr>Bahnschrift</vt:lpstr>
      <vt:lpstr>Calibri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Тетрадь на спирали</dc:title>
  <dc:creator>Фокина Лидия Петровна</dc:creator>
  <cp:keywords>Шаблон презентации</cp:keywords>
  <cp:lastModifiedBy>Ludmila Kucenkova</cp:lastModifiedBy>
  <cp:revision>94</cp:revision>
  <dcterms:created xsi:type="dcterms:W3CDTF">2014-07-06T18:18:01Z</dcterms:created>
  <dcterms:modified xsi:type="dcterms:W3CDTF">2021-11-29T14:24:48Z</dcterms:modified>
</cp:coreProperties>
</file>